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9" r:id="rId1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  <a:srgbClr val="0B3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14" y="7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0.png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11" Type="http://schemas.openxmlformats.org/officeDocument/2006/relationships/image" Target="../media/image17.png"/><Relationship Id="rId5" Type="http://schemas.openxmlformats.org/officeDocument/2006/relationships/hyperlink" Target="https://demo.cc-hubwoo.com/" TargetMode="External"/><Relationship Id="rId10" Type="http://schemas.openxmlformats.org/officeDocument/2006/relationships/image" Target="../media/image16.jpg"/><Relationship Id="rId4" Type="http://schemas.openxmlformats.org/officeDocument/2006/relationships/image" Target="../media/image11.png"/><Relationship Id="rId9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Quick Quote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spc="-5" dirty="0">
                <a:cs typeface="Arial"/>
              </a:rPr>
              <a:t>Session de</a:t>
            </a:r>
            <a:r>
              <a:rPr lang="en-PH" spc="-70" dirty="0">
                <a:cs typeface="Arial"/>
              </a:rPr>
              <a:t> </a:t>
            </a:r>
            <a:r>
              <a:rPr lang="en-PH" dirty="0">
                <a:cs typeface="Arial"/>
              </a:rPr>
              <a:t>Formation </a:t>
            </a:r>
            <a:r>
              <a:rPr lang="en-PH" spc="-5" dirty="0" err="1">
                <a:cs typeface="Arial"/>
              </a:rPr>
              <a:t>Fournisseur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Créer</a:t>
            </a:r>
            <a:r>
              <a:rPr lang="en-PH" dirty="0"/>
              <a:t> </a:t>
            </a:r>
            <a:r>
              <a:rPr lang="en-PH" dirty="0" err="1"/>
              <a:t>une</a:t>
            </a:r>
            <a:r>
              <a:rPr lang="en-PH" spc="-10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0CB64A-9D38-4167-889A-908EAF8541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3886200"/>
            <a:ext cx="11110464" cy="2667000"/>
          </a:xfrm>
        </p:spPr>
        <p:txBody>
          <a:bodyPr/>
          <a:lstStyle/>
          <a:p>
            <a:r>
              <a:rPr lang="fr-FR" sz="1600" dirty="0">
                <a:cs typeface="Arial"/>
              </a:rPr>
              <a:t>Descriptif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abrégé:</a:t>
            </a:r>
            <a:r>
              <a:rPr lang="fr-FR" sz="1600" spc="-12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Affiche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l’intitulé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attribué</a:t>
            </a:r>
            <a:r>
              <a:rPr lang="fr-FR" sz="1600" spc="-5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par</a:t>
            </a:r>
            <a:r>
              <a:rPr lang="fr-FR" sz="1600" spc="-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l’acheteur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au</a:t>
            </a:r>
            <a:r>
              <a:rPr lang="fr-FR" sz="1600" spc="-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poste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; </a:t>
            </a:r>
            <a:r>
              <a:rPr lang="fr-FR" sz="1600" spc="-5" dirty="0">
                <a:cs typeface="Arial"/>
              </a:rPr>
              <a:t>vous avez</a:t>
            </a:r>
            <a:r>
              <a:rPr lang="fr-FR" sz="1600" dirty="0">
                <a:cs typeface="Arial"/>
              </a:rPr>
              <a:t> toutefois</a:t>
            </a:r>
            <a:r>
              <a:rPr lang="fr-FR" sz="1600" spc="-4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la</a:t>
            </a:r>
            <a:r>
              <a:rPr lang="fr-FR" sz="1600" spc="-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faculté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d’éditer  </a:t>
            </a:r>
            <a:r>
              <a:rPr lang="fr-FR" sz="1600" dirty="0">
                <a:cs typeface="Arial"/>
              </a:rPr>
              <a:t>cette</a:t>
            </a:r>
            <a:r>
              <a:rPr lang="fr-FR" sz="1600" spc="-1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entrée</a:t>
            </a:r>
          </a:p>
          <a:p>
            <a:r>
              <a:rPr lang="fr-FR" sz="1600" dirty="0">
                <a:cs typeface="Arial"/>
              </a:rPr>
              <a:t>№ d’article: Saisir la référence que </a:t>
            </a:r>
            <a:r>
              <a:rPr lang="fr-FR" sz="1600" spc="-5" dirty="0">
                <a:cs typeface="Arial"/>
              </a:rPr>
              <a:t>vous </a:t>
            </a:r>
            <a:r>
              <a:rPr lang="fr-FR" sz="1600" dirty="0">
                <a:cs typeface="Arial"/>
              </a:rPr>
              <a:t>utilisez pour identifier l’article</a:t>
            </a:r>
            <a:r>
              <a:rPr lang="fr-FR" sz="1600" spc="-26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demandé.</a:t>
            </a:r>
          </a:p>
          <a:p>
            <a:r>
              <a:rPr lang="fr-FR" sz="1600" dirty="0" err="1">
                <a:cs typeface="Arial"/>
              </a:rPr>
              <a:t>Eclass</a:t>
            </a:r>
            <a:r>
              <a:rPr lang="fr-FR" sz="1600" dirty="0">
                <a:cs typeface="Arial"/>
              </a:rPr>
              <a:t>: Cliquer sur        pour </a:t>
            </a:r>
            <a:r>
              <a:rPr lang="fr-FR" sz="1600" spc="-5" dirty="0">
                <a:cs typeface="Arial"/>
              </a:rPr>
              <a:t>effectuer </a:t>
            </a:r>
            <a:r>
              <a:rPr lang="fr-FR" sz="1600" dirty="0">
                <a:cs typeface="Arial"/>
              </a:rPr>
              <a:t>un tri dans liste de classification </a:t>
            </a:r>
            <a:r>
              <a:rPr lang="fr-FR" sz="1600" dirty="0" err="1">
                <a:cs typeface="Arial"/>
              </a:rPr>
              <a:t>eClass</a:t>
            </a:r>
            <a:r>
              <a:rPr lang="fr-FR" sz="1600" dirty="0">
                <a:cs typeface="Arial"/>
              </a:rPr>
              <a:t> et </a:t>
            </a:r>
            <a:r>
              <a:rPr lang="fr-FR" sz="1600" spc="-5" dirty="0">
                <a:cs typeface="Arial"/>
              </a:rPr>
              <a:t>sélectionner </a:t>
            </a:r>
            <a:r>
              <a:rPr lang="fr-FR" sz="1600" dirty="0">
                <a:cs typeface="Arial"/>
              </a:rPr>
              <a:t>le code de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classification</a:t>
            </a:r>
            <a:r>
              <a:rPr lang="fr-FR" sz="1600" spc="-4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correspondant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à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l’article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;</a:t>
            </a:r>
            <a:r>
              <a:rPr lang="fr-FR" sz="1600" spc="-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si </a:t>
            </a:r>
            <a:r>
              <a:rPr lang="fr-FR" sz="1600" spc="-5" dirty="0">
                <a:cs typeface="Arial"/>
              </a:rPr>
              <a:t>vous</a:t>
            </a:r>
            <a:r>
              <a:rPr lang="fr-FR" sz="1600" dirty="0">
                <a:cs typeface="Arial"/>
              </a:rPr>
              <a:t> connaissez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déjà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code,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il </a:t>
            </a:r>
            <a:r>
              <a:rPr lang="fr-FR" sz="1600" spc="-5" dirty="0">
                <a:cs typeface="Arial"/>
              </a:rPr>
              <a:t>suffit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la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saisir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dans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le  cadre </a:t>
            </a:r>
            <a:r>
              <a:rPr lang="fr-FR" sz="1600" spc="-5" dirty="0">
                <a:cs typeface="Arial"/>
              </a:rPr>
              <a:t>prévu </a:t>
            </a:r>
            <a:r>
              <a:rPr lang="fr-FR" sz="1600" dirty="0">
                <a:cs typeface="Arial"/>
              </a:rPr>
              <a:t>à cet</a:t>
            </a:r>
            <a:r>
              <a:rPr lang="fr-FR" sz="1600" spc="-12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effet.</a:t>
            </a:r>
          </a:p>
          <a:p>
            <a:r>
              <a:rPr lang="fr-FR" sz="1600" dirty="0">
                <a:cs typeface="Arial"/>
              </a:rPr>
              <a:t>Prix unitaire: Saisir le prix unitaire souhaité et choisir la </a:t>
            </a:r>
            <a:r>
              <a:rPr lang="fr-FR" sz="1600" spc="-5" dirty="0">
                <a:cs typeface="Arial"/>
              </a:rPr>
              <a:t>devise </a:t>
            </a:r>
            <a:r>
              <a:rPr lang="fr-FR" sz="1600" dirty="0">
                <a:cs typeface="Arial"/>
              </a:rPr>
              <a:t>(dans le </a:t>
            </a:r>
            <a:r>
              <a:rPr lang="fr-FR" sz="1600" spc="-5" dirty="0">
                <a:cs typeface="Arial"/>
              </a:rPr>
              <a:t>menu</a:t>
            </a:r>
            <a:r>
              <a:rPr lang="fr-FR" sz="1600" spc="-2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déroulant).</a:t>
            </a:r>
          </a:p>
          <a:p>
            <a:r>
              <a:rPr lang="fr-FR" sz="1600" spc="-5" dirty="0">
                <a:cs typeface="Arial"/>
              </a:rPr>
              <a:t>Date </a:t>
            </a:r>
            <a:r>
              <a:rPr lang="fr-FR" sz="1600" dirty="0">
                <a:cs typeface="Arial"/>
              </a:rPr>
              <a:t>d’expiration: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Cliquer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        pour </a:t>
            </a:r>
            <a:r>
              <a:rPr lang="fr-FR" sz="1600" spc="-5" dirty="0">
                <a:cs typeface="Arial"/>
              </a:rPr>
              <a:t>fixer </a:t>
            </a:r>
            <a:r>
              <a:rPr lang="fr-FR" sz="1600" dirty="0">
                <a:cs typeface="Arial"/>
              </a:rPr>
              <a:t>une date </a:t>
            </a:r>
            <a:r>
              <a:rPr lang="fr-FR" sz="1600" spc="-5" dirty="0">
                <a:cs typeface="Arial"/>
              </a:rPr>
              <a:t>d’expiration </a:t>
            </a:r>
            <a:r>
              <a:rPr lang="fr-FR" sz="1600" dirty="0">
                <a:cs typeface="Arial"/>
              </a:rPr>
              <a:t>à</a:t>
            </a:r>
            <a:r>
              <a:rPr lang="fr-FR" sz="1600" spc="-7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l’offre.</a:t>
            </a:r>
            <a:endParaRPr lang="fr-FR" sz="1600" dirty="0">
              <a:cs typeface="Arial"/>
            </a:endParaRPr>
          </a:p>
          <a:p>
            <a:r>
              <a:rPr lang="fr-FR" sz="1600" spc="-20" dirty="0">
                <a:cs typeface="Arial"/>
              </a:rPr>
              <a:t>Vous </a:t>
            </a:r>
            <a:r>
              <a:rPr lang="fr-FR" sz="1600" spc="-5" dirty="0">
                <a:cs typeface="Arial"/>
              </a:rPr>
              <a:t>pouvez </a:t>
            </a:r>
            <a:r>
              <a:rPr lang="fr-FR" sz="1600" dirty="0">
                <a:cs typeface="Arial"/>
              </a:rPr>
              <a:t>aussi charger des pièces</a:t>
            </a:r>
            <a:r>
              <a:rPr lang="fr-FR" sz="1600" spc="-1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jointes</a:t>
            </a:r>
          </a:p>
          <a:p>
            <a:r>
              <a:rPr lang="fr-FR" sz="1600" dirty="0">
                <a:cs typeface="Arial"/>
              </a:rPr>
              <a:t>Cliquer sur ce</a:t>
            </a:r>
            <a:r>
              <a:rPr lang="fr-FR" sz="1600" spc="-1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bouton      (pour chaque poste) pour </a:t>
            </a:r>
            <a:r>
              <a:rPr lang="fr-FR" sz="1600" spc="-5" dirty="0">
                <a:cs typeface="Arial"/>
              </a:rPr>
              <a:t>sauvegarder</a:t>
            </a:r>
            <a:r>
              <a:rPr lang="fr-FR" sz="1600" spc="-16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l’offre.</a:t>
            </a:r>
            <a:endParaRPr lang="fr-FR" sz="1600" dirty="0">
              <a:cs typeface="Arial"/>
            </a:endParaRPr>
          </a:p>
          <a:p>
            <a:endParaRPr lang="en-PH" sz="1600" dirty="0"/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46368F83-90EE-4700-8D0E-7356EF58DFA9}"/>
              </a:ext>
            </a:extLst>
          </p:cNvPr>
          <p:cNvSpPr/>
          <p:nvPr/>
        </p:nvSpPr>
        <p:spPr>
          <a:xfrm>
            <a:off x="707904" y="1328262"/>
            <a:ext cx="7293096" cy="2509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EF25892-5AB4-48D9-856A-077C96DCF9C2}"/>
              </a:ext>
            </a:extLst>
          </p:cNvPr>
          <p:cNvSpPr/>
          <p:nvPr/>
        </p:nvSpPr>
        <p:spPr>
          <a:xfrm>
            <a:off x="3741420" y="5465445"/>
            <a:ext cx="361950" cy="3333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009BAB0D-368C-470E-BC1B-B028DE537103}"/>
              </a:ext>
            </a:extLst>
          </p:cNvPr>
          <p:cNvSpPr/>
          <p:nvPr/>
        </p:nvSpPr>
        <p:spPr>
          <a:xfrm>
            <a:off x="3063240" y="6259513"/>
            <a:ext cx="152400" cy="152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0B6A03D-9451-42FB-9FCA-A2FC0A6CB128}"/>
              </a:ext>
            </a:extLst>
          </p:cNvPr>
          <p:cNvSpPr/>
          <p:nvPr/>
        </p:nvSpPr>
        <p:spPr>
          <a:xfrm>
            <a:off x="2866390" y="4603977"/>
            <a:ext cx="247650" cy="247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Créer</a:t>
            </a:r>
            <a:r>
              <a:rPr lang="en-PH" dirty="0"/>
              <a:t> </a:t>
            </a:r>
            <a:r>
              <a:rPr lang="en-PH" dirty="0" err="1"/>
              <a:t>une</a:t>
            </a:r>
            <a:r>
              <a:rPr lang="en-PH" spc="-10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7338FA-3EF0-4475-B0F5-1A15F364EF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4599441"/>
            <a:ext cx="11110464" cy="1420359"/>
          </a:xfrm>
        </p:spPr>
        <p:txBody>
          <a:bodyPr/>
          <a:lstStyle/>
          <a:p>
            <a:r>
              <a:rPr lang="fr-FR" sz="1600" dirty="0">
                <a:cs typeface="Arial"/>
              </a:rPr>
              <a:t>Un message apparaît une fois les </a:t>
            </a:r>
            <a:r>
              <a:rPr lang="fr-FR" sz="1600" spc="-10" dirty="0">
                <a:cs typeface="Arial"/>
              </a:rPr>
              <a:t>offres </a:t>
            </a:r>
            <a:r>
              <a:rPr lang="fr-FR" sz="1600" dirty="0">
                <a:cs typeface="Arial"/>
              </a:rPr>
              <a:t>créées et sauvegardées. </a:t>
            </a:r>
            <a:r>
              <a:rPr lang="fr-FR" sz="1600" spc="-45" dirty="0">
                <a:cs typeface="Arial"/>
              </a:rPr>
              <a:t>Tant </a:t>
            </a:r>
            <a:r>
              <a:rPr lang="fr-FR" sz="1600" dirty="0">
                <a:cs typeface="Arial"/>
              </a:rPr>
              <a:t>que </a:t>
            </a:r>
            <a:r>
              <a:rPr lang="fr-FR" sz="1600" spc="-5" dirty="0">
                <a:cs typeface="Arial"/>
              </a:rPr>
              <a:t>l’offre </a:t>
            </a:r>
            <a:r>
              <a:rPr lang="fr-FR" sz="1600" dirty="0">
                <a:cs typeface="Arial"/>
              </a:rPr>
              <a:t>n’a  pas </a:t>
            </a:r>
            <a:r>
              <a:rPr lang="fr-FR" sz="1600" spc="-5" dirty="0">
                <a:cs typeface="Arial"/>
              </a:rPr>
              <a:t>été envoyée, </a:t>
            </a:r>
            <a:r>
              <a:rPr lang="fr-FR" sz="1600" dirty="0">
                <a:cs typeface="Arial"/>
              </a:rPr>
              <a:t>il </a:t>
            </a:r>
            <a:r>
              <a:rPr lang="fr-FR" sz="1600" spc="-5" dirty="0">
                <a:cs typeface="Arial"/>
              </a:rPr>
              <a:t>reste</a:t>
            </a:r>
          </a:p>
          <a:p>
            <a:pPr marL="0" indent="0">
              <a:buNone/>
            </a:pPr>
            <a:r>
              <a:rPr lang="fr-FR" sz="1600" spc="-5" dirty="0">
                <a:cs typeface="Arial"/>
              </a:rPr>
              <a:t>      </a:t>
            </a:r>
            <a:r>
              <a:rPr lang="fr-FR" sz="1600" dirty="0">
                <a:cs typeface="Arial"/>
              </a:rPr>
              <a:t>possible de l’éditer en</a:t>
            </a:r>
            <a:r>
              <a:rPr lang="fr-FR" sz="1600" spc="15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cliquant</a:t>
            </a:r>
            <a:r>
              <a:rPr lang="fr-FR" sz="1600" spc="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	   il est aussi</a:t>
            </a:r>
            <a:r>
              <a:rPr lang="fr-FR" sz="1600" spc="-5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possible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  créer une </a:t>
            </a:r>
            <a:r>
              <a:rPr lang="fr-FR" sz="1600" spc="-10" dirty="0">
                <a:cs typeface="Arial"/>
              </a:rPr>
              <a:t>offre </a:t>
            </a:r>
            <a:r>
              <a:rPr lang="fr-FR" sz="1600" dirty="0">
                <a:cs typeface="Arial"/>
              </a:rPr>
              <a:t>dupliquée en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cliquant</a:t>
            </a:r>
            <a:r>
              <a:rPr lang="fr-FR" sz="1600" spc="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	. </a:t>
            </a:r>
          </a:p>
          <a:p>
            <a:pPr marL="0" indent="0">
              <a:buNone/>
            </a:pPr>
            <a:r>
              <a:rPr lang="fr-FR" sz="1600" dirty="0">
                <a:cs typeface="Arial"/>
              </a:rPr>
              <a:t>      S’il       	 é sur       pour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éditer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l’offre, </a:t>
            </a:r>
            <a:r>
              <a:rPr lang="fr-FR" sz="1600" dirty="0">
                <a:cs typeface="Arial"/>
              </a:rPr>
              <a:t> le volet s’étend pour présenter à nouveau les champs</a:t>
            </a:r>
            <a:r>
              <a:rPr lang="fr-FR" sz="1600" spc="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complétés</a:t>
            </a:r>
          </a:p>
          <a:p>
            <a:r>
              <a:rPr lang="fr-FR" sz="1600" dirty="0">
                <a:cs typeface="Arial"/>
              </a:rPr>
              <a:t>Dès que </a:t>
            </a:r>
            <a:r>
              <a:rPr lang="fr-FR" sz="1600" spc="-10" dirty="0">
                <a:cs typeface="Arial"/>
              </a:rPr>
              <a:t>l’offre </a:t>
            </a:r>
            <a:r>
              <a:rPr lang="fr-FR" sz="1600" dirty="0">
                <a:cs typeface="Arial"/>
              </a:rPr>
              <a:t>est achevée et prête,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cliquer</a:t>
            </a:r>
            <a:r>
              <a:rPr lang="fr-FR" sz="1600" spc="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    </a:t>
            </a:r>
            <a:r>
              <a:rPr lang="fr-FR" sz="1600" dirty="0">
                <a:solidFill>
                  <a:srgbClr val="006699"/>
                </a:solidFill>
                <a:cs typeface="Arial"/>
              </a:rPr>
              <a:t>.</a:t>
            </a:r>
            <a:endParaRPr lang="fr-FR" sz="16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ACB2C704-76FE-4F27-8F7F-D9695E9769AD}"/>
              </a:ext>
            </a:extLst>
          </p:cNvPr>
          <p:cNvSpPr/>
          <p:nvPr/>
        </p:nvSpPr>
        <p:spPr>
          <a:xfrm>
            <a:off x="4191000" y="4953000"/>
            <a:ext cx="257175" cy="295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317FD69B-CEF0-4EFA-93EC-9E11BD7D4B7E}"/>
              </a:ext>
            </a:extLst>
          </p:cNvPr>
          <p:cNvSpPr/>
          <p:nvPr/>
        </p:nvSpPr>
        <p:spPr>
          <a:xfrm>
            <a:off x="10439400" y="4972049"/>
            <a:ext cx="247650" cy="257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16F80120-0EC1-4503-A0D4-8C5784B9BC57}"/>
              </a:ext>
            </a:extLst>
          </p:cNvPr>
          <p:cNvSpPr/>
          <p:nvPr/>
        </p:nvSpPr>
        <p:spPr>
          <a:xfrm>
            <a:off x="1447800" y="5334000"/>
            <a:ext cx="1085850" cy="228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48F01850-EA11-4C3B-89B8-503B9F78F18B}"/>
              </a:ext>
            </a:extLst>
          </p:cNvPr>
          <p:cNvSpPr/>
          <p:nvPr/>
        </p:nvSpPr>
        <p:spPr>
          <a:xfrm>
            <a:off x="3124200" y="5300662"/>
            <a:ext cx="257175" cy="295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DDC22D2A-F347-4B9D-B406-5DE9B1C1E48B}"/>
              </a:ext>
            </a:extLst>
          </p:cNvPr>
          <p:cNvSpPr/>
          <p:nvPr/>
        </p:nvSpPr>
        <p:spPr>
          <a:xfrm>
            <a:off x="5340350" y="5640387"/>
            <a:ext cx="266700" cy="247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FC3BDD40-6EF7-4C06-93DC-DFD6DB002D7C}"/>
              </a:ext>
            </a:extLst>
          </p:cNvPr>
          <p:cNvSpPr/>
          <p:nvPr/>
        </p:nvSpPr>
        <p:spPr>
          <a:xfrm>
            <a:off x="914400" y="1328267"/>
            <a:ext cx="8256524" cy="28960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Modifier </a:t>
            </a:r>
            <a:r>
              <a:rPr lang="en-PH" spc="-5" dirty="0" err="1"/>
              <a:t>une</a:t>
            </a:r>
            <a:r>
              <a:rPr lang="en-PH" spc="-60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A7B0A-7C96-4FB7-B339-CC73699AE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8729" y="5181600"/>
            <a:ext cx="11094542" cy="805308"/>
          </a:xfrm>
        </p:spPr>
        <p:txBody>
          <a:bodyPr/>
          <a:lstStyle/>
          <a:p>
            <a:r>
              <a:rPr lang="fr-FR" sz="1600" dirty="0">
                <a:cs typeface="Arial"/>
              </a:rPr>
              <a:t>Si </a:t>
            </a:r>
            <a:r>
              <a:rPr lang="fr-FR" sz="1600" spc="-5" dirty="0">
                <a:cs typeface="Arial"/>
              </a:rPr>
              <a:t>vous avez présenté </a:t>
            </a:r>
            <a:r>
              <a:rPr lang="fr-FR" sz="1600" spc="-10" dirty="0">
                <a:cs typeface="Arial"/>
              </a:rPr>
              <a:t>une offre </a:t>
            </a:r>
            <a:r>
              <a:rPr lang="fr-FR" sz="1600" spc="-5" dirty="0">
                <a:cs typeface="Arial"/>
              </a:rPr>
              <a:t>et </a:t>
            </a:r>
            <a:r>
              <a:rPr lang="fr-FR" sz="1600" spc="-10" dirty="0">
                <a:cs typeface="Arial"/>
              </a:rPr>
              <a:t>que </a:t>
            </a:r>
            <a:r>
              <a:rPr lang="fr-FR" sz="1600" spc="-5" dirty="0">
                <a:cs typeface="Arial"/>
              </a:rPr>
              <a:t>l’acheteur n’est </a:t>
            </a:r>
            <a:r>
              <a:rPr lang="fr-FR" sz="1600" spc="-10" dirty="0">
                <a:cs typeface="Arial"/>
              </a:rPr>
              <a:t>pas </a:t>
            </a:r>
            <a:r>
              <a:rPr lang="fr-FR" sz="1600" spc="-5" dirty="0">
                <a:cs typeface="Arial"/>
              </a:rPr>
              <a:t>satisfait, </a:t>
            </a:r>
            <a:r>
              <a:rPr lang="fr-FR" sz="1600" dirty="0">
                <a:cs typeface="Arial"/>
              </a:rPr>
              <a:t>il</a:t>
            </a:r>
            <a:r>
              <a:rPr lang="fr-FR" sz="1600" spc="14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peut</a:t>
            </a:r>
            <a:r>
              <a:rPr lang="fr-FR" sz="1600" dirty="0">
                <a:cs typeface="Arial"/>
              </a:rPr>
              <a:t> </a:t>
            </a:r>
            <a:r>
              <a:rPr lang="fr-FR" sz="1600" spc="-10" dirty="0">
                <a:cs typeface="Arial"/>
              </a:rPr>
              <a:t>envoyer </a:t>
            </a:r>
            <a:r>
              <a:rPr lang="fr-FR" sz="1600" spc="-5" dirty="0">
                <a:cs typeface="Arial"/>
              </a:rPr>
              <a:t>une Demande de</a:t>
            </a:r>
            <a:r>
              <a:rPr lang="fr-FR" sz="1600" spc="5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modification.</a:t>
            </a:r>
            <a:endParaRPr lang="fr-FR" sz="1600" dirty="0">
              <a:cs typeface="Arial"/>
            </a:endParaRPr>
          </a:p>
          <a:p>
            <a:r>
              <a:rPr lang="fr-FR" sz="1600" spc="-5" dirty="0">
                <a:cs typeface="Arial"/>
              </a:rPr>
              <a:t>Le fournisseur recevra une notification par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email.</a:t>
            </a:r>
          </a:p>
          <a:p>
            <a:endParaRPr lang="en-PH" sz="1600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D6FA1178-4A48-4CA5-9322-FD20D35617FE}"/>
              </a:ext>
            </a:extLst>
          </p:cNvPr>
          <p:cNvSpPr/>
          <p:nvPr/>
        </p:nvSpPr>
        <p:spPr>
          <a:xfrm>
            <a:off x="624337" y="1542415"/>
            <a:ext cx="9144000" cy="34105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Panier</a:t>
            </a:r>
            <a:r>
              <a:rPr lang="en-PH" spc="-245" dirty="0"/>
              <a:t> </a:t>
            </a:r>
            <a:r>
              <a:rPr lang="en-PH" spc="-5" dirty="0" err="1"/>
              <a:t>Acheteur</a:t>
            </a:r>
            <a:endParaRPr lang="en-PH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39952"/>
            <a:ext cx="10551663" cy="1732921"/>
          </a:xfrm>
        </p:spPr>
        <p:txBody>
          <a:bodyPr/>
          <a:lstStyle/>
          <a:p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Le Panier de l’Acheteur a été</a:t>
            </a:r>
            <a:r>
              <a:rPr lang="fr-FR" sz="1800" spc="2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créé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Le fournisseur recevra le Bon </a:t>
            </a:r>
            <a:r>
              <a:rPr lang="fr-FR" sz="1800" spc="-1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commande via leur</a:t>
            </a:r>
            <a:r>
              <a:rPr lang="fr-FR" sz="1800" spc="14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Connection.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lvl="1"/>
            <a:r>
              <a:rPr lang="fr-FR" sz="1800" spc="-5" dirty="0" err="1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Integration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lvl="1"/>
            <a:r>
              <a:rPr lang="fr-FR" sz="1800" spc="-5" dirty="0" err="1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Order</a:t>
            </a:r>
            <a:r>
              <a:rPr lang="fr-FR" sz="1800" spc="-7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Manager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lvl="1"/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Email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en-PH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PH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D366E99-2A7F-46AF-AE2D-C3B40A6A5D6A}"/>
              </a:ext>
            </a:extLst>
          </p:cNvPr>
          <p:cNvSpPr/>
          <p:nvPr/>
        </p:nvSpPr>
        <p:spPr>
          <a:xfrm>
            <a:off x="2133600" y="3072873"/>
            <a:ext cx="8763000" cy="29164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Fournisseur</a:t>
            </a:r>
            <a:r>
              <a:rPr lang="en-PH" spc="-5" dirty="0"/>
              <a:t> – </a:t>
            </a:r>
            <a:r>
              <a:rPr lang="en-PH" spc="-5" dirty="0" err="1"/>
              <a:t>Commande</a:t>
            </a:r>
            <a:r>
              <a:rPr lang="en-PH" spc="-80" dirty="0"/>
              <a:t> </a:t>
            </a:r>
            <a:r>
              <a:rPr lang="en-PH" spc="-45" dirty="0" err="1"/>
              <a:t>Terminée</a:t>
            </a:r>
            <a:endParaRPr lang="en-P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2E9BE3-0F24-4077-9DE5-480C1710B7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4950405"/>
            <a:ext cx="9139881" cy="1200136"/>
          </a:xfrm>
        </p:spPr>
        <p:txBody>
          <a:bodyPr/>
          <a:lstStyle/>
          <a:p>
            <a:r>
              <a:rPr lang="fr-FR" sz="1800" spc="-3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Vous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pouvez archiver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cette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demande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et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elle disparaitra de la liste des  demandes.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r>
              <a:rPr lang="fr-FR" sz="1800" spc="-3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Vous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pouvez télécharger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la </a:t>
            </a:r>
            <a:r>
              <a:rPr lang="fr-FR" sz="1800" spc="-1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Demande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/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l'Offre en format PDF ou</a:t>
            </a:r>
            <a:r>
              <a:rPr lang="fr-FR" sz="1800" spc="8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Excel.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endParaRPr lang="en-PH" sz="1800" dirty="0"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9A697983-5267-4965-A578-1D4D199FB38F}"/>
              </a:ext>
            </a:extLst>
          </p:cNvPr>
          <p:cNvSpPr/>
          <p:nvPr/>
        </p:nvSpPr>
        <p:spPr>
          <a:xfrm>
            <a:off x="683822" y="1458667"/>
            <a:ext cx="9139881" cy="31542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72865-A820-4376-A96B-586D2F9C94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4" y="4335582"/>
            <a:ext cx="5083856" cy="326795"/>
          </a:xfrm>
        </p:spPr>
        <p:txBody>
          <a:bodyPr/>
          <a:lstStyle/>
          <a:p>
            <a:r>
              <a:rPr lang="en-PH" dirty="0" err="1">
                <a:cs typeface="Arial"/>
              </a:rPr>
              <a:t>Hubwoo</a:t>
            </a:r>
            <a:r>
              <a:rPr lang="en-PH" dirty="0">
                <a:cs typeface="Arial"/>
              </a:rPr>
              <a:t> </a:t>
            </a:r>
            <a:r>
              <a:rPr lang="en-PH" spc="-5" dirty="0">
                <a:cs typeface="Arial"/>
              </a:rPr>
              <a:t>Global Customer</a:t>
            </a:r>
            <a:r>
              <a:rPr lang="en-PH" spc="-55" dirty="0">
                <a:cs typeface="Arial"/>
              </a:rPr>
              <a:t> </a:t>
            </a:r>
            <a:r>
              <a:rPr lang="en-PH" spc="-5" dirty="0">
                <a:cs typeface="Arial"/>
              </a:rPr>
              <a:t>Services</a:t>
            </a:r>
            <a:endParaRPr lang="en-P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F02933-8066-4D67-858A-FD33A8BD7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4" y="4755797"/>
            <a:ext cx="3255056" cy="1656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PH" sz="1200" b="1" spc="-5" dirty="0">
                <a:cs typeface="Arial"/>
              </a:rPr>
              <a:t>US: </a:t>
            </a:r>
            <a:r>
              <a:rPr lang="en-PH" sz="1200" b="1" dirty="0">
                <a:cs typeface="Arial"/>
              </a:rPr>
              <a:t>+1 </a:t>
            </a:r>
            <a:r>
              <a:rPr lang="en-PH" sz="1200" b="1" spc="-5" dirty="0">
                <a:cs typeface="Arial"/>
              </a:rPr>
              <a:t>866 446 8203 </a:t>
            </a:r>
            <a:r>
              <a:rPr lang="en-PH" sz="1200" b="1" dirty="0">
                <a:cs typeface="Arial"/>
              </a:rPr>
              <a:t>(toll</a:t>
            </a:r>
            <a:r>
              <a:rPr lang="en-PH" sz="1200" b="1" spc="-60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free)</a:t>
            </a:r>
            <a:br>
              <a:rPr lang="en-PH" sz="1200" dirty="0">
                <a:cs typeface="Arial"/>
              </a:rPr>
            </a:br>
            <a:r>
              <a:rPr lang="en-PH" sz="1200" b="1" spc="-5" dirty="0">
                <a:cs typeface="Arial"/>
              </a:rPr>
              <a:t>US: +1 281 404</a:t>
            </a:r>
            <a:r>
              <a:rPr lang="en-PH" sz="1200" b="1" spc="-30" dirty="0">
                <a:cs typeface="Arial"/>
              </a:rPr>
              <a:t> </a:t>
            </a:r>
            <a:r>
              <a:rPr lang="en-PH" sz="1200" b="1" spc="-5" dirty="0">
                <a:cs typeface="Arial"/>
              </a:rPr>
              <a:t>2095</a:t>
            </a:r>
            <a:br>
              <a:rPr lang="en-PH" sz="1200" dirty="0">
                <a:cs typeface="Arial"/>
              </a:rPr>
            </a:br>
            <a:r>
              <a:rPr lang="en-PH" sz="1200" b="1" spc="-5" dirty="0">
                <a:cs typeface="Arial"/>
              </a:rPr>
              <a:t>France: </a:t>
            </a:r>
            <a:r>
              <a:rPr lang="en-PH" sz="1200" b="1" dirty="0">
                <a:cs typeface="Arial"/>
              </a:rPr>
              <a:t>+33 </a:t>
            </a:r>
            <a:r>
              <a:rPr lang="en-PH" sz="1200" b="1" spc="-5" dirty="0">
                <a:cs typeface="Arial"/>
              </a:rPr>
              <a:t>1 77 62 56</a:t>
            </a:r>
            <a:r>
              <a:rPr lang="en-PH" sz="1200" b="1" spc="-15" dirty="0">
                <a:cs typeface="Arial"/>
              </a:rPr>
              <a:t> </a:t>
            </a:r>
            <a:r>
              <a:rPr lang="en-PH" sz="1200" b="1" spc="-5" dirty="0">
                <a:cs typeface="Arial"/>
              </a:rPr>
              <a:t>20</a:t>
            </a:r>
            <a:br>
              <a:rPr lang="en-PH" sz="1200" dirty="0">
                <a:cs typeface="Arial"/>
              </a:rPr>
            </a:br>
            <a:r>
              <a:rPr lang="en-PH" sz="1200" b="1" spc="-5" dirty="0">
                <a:cs typeface="Arial"/>
              </a:rPr>
              <a:t>Deutschland: +49 308 967 794</a:t>
            </a:r>
            <a:r>
              <a:rPr lang="en-PH" sz="1200" b="1" spc="25" dirty="0">
                <a:cs typeface="Arial"/>
              </a:rPr>
              <a:t> </a:t>
            </a:r>
            <a:r>
              <a:rPr lang="en-PH" sz="1200" b="1" spc="-70" dirty="0">
                <a:cs typeface="Arial"/>
              </a:rPr>
              <a:t>11</a:t>
            </a:r>
            <a:endParaRPr lang="en-PH" sz="1200" dirty="0">
              <a:cs typeface="Arial"/>
            </a:endParaRPr>
          </a:p>
          <a:p>
            <a:pPr marL="1905">
              <a:spcBef>
                <a:spcPts val="5"/>
              </a:spcBef>
            </a:pPr>
            <a:r>
              <a:rPr lang="en-PH" sz="1200" b="1" spc="-5" dirty="0" err="1">
                <a:cs typeface="Arial"/>
              </a:rPr>
              <a:t>España</a:t>
            </a:r>
            <a:r>
              <a:rPr lang="en-PH" sz="1200" b="1" spc="-5" dirty="0">
                <a:cs typeface="Arial"/>
              </a:rPr>
              <a:t>: </a:t>
            </a:r>
            <a:r>
              <a:rPr lang="en-PH" sz="1200" b="1" dirty="0">
                <a:cs typeface="Arial"/>
              </a:rPr>
              <a:t>+34 </a:t>
            </a:r>
            <a:r>
              <a:rPr lang="en-PH" sz="1200" b="1" spc="-50" dirty="0">
                <a:cs typeface="Arial"/>
              </a:rPr>
              <a:t>911 </a:t>
            </a:r>
            <a:r>
              <a:rPr lang="en-PH" sz="1200" b="1" dirty="0">
                <a:cs typeface="Arial"/>
              </a:rPr>
              <a:t>88 00</a:t>
            </a:r>
            <a:r>
              <a:rPr lang="en-PH" sz="1200" b="1" spc="-10" dirty="0">
                <a:cs typeface="Arial"/>
              </a:rPr>
              <a:t> </a:t>
            </a:r>
            <a:r>
              <a:rPr lang="en-PH" sz="1200" b="1" dirty="0">
                <a:cs typeface="Arial"/>
              </a:rPr>
              <a:t>64</a:t>
            </a:r>
            <a:br>
              <a:rPr lang="en-PH" sz="1200" dirty="0">
                <a:cs typeface="Arial"/>
              </a:rPr>
            </a:br>
            <a:r>
              <a:rPr lang="en-PH" sz="1200" b="1" spc="-5" dirty="0">
                <a:cs typeface="Arial"/>
              </a:rPr>
              <a:t>UK: +44 203 355 50 21</a:t>
            </a:r>
            <a:endParaRPr lang="en-PH" sz="1200" dirty="0">
              <a:cs typeface="Arial"/>
            </a:endParaRPr>
          </a:p>
          <a:p>
            <a:endParaRPr lang="en-PH" sz="12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12BA-BAB7-4A0D-BF6C-03459D502F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4" y="5943600"/>
            <a:ext cx="4014009" cy="326795"/>
          </a:xfrm>
        </p:spPr>
        <p:txBody>
          <a:bodyPr/>
          <a:lstStyle/>
          <a:p>
            <a:r>
              <a:rPr lang="en-PH" b="1" u="heavy" dirty="0">
                <a:solidFill>
                  <a:srgbClr val="0000FF"/>
                </a:solidFill>
                <a:cs typeface="Arial"/>
                <a:hlinkClick r:id="rId2"/>
              </a:rPr>
              <a:t>customercare@proactis.com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005708"/>
          </a:xfrm>
        </p:spPr>
        <p:txBody>
          <a:bodyPr/>
          <a:lstStyle/>
          <a:p>
            <a:pPr marL="0" indent="0">
              <a:buNone/>
            </a:pPr>
            <a:r>
              <a:rPr lang="fr-FR" sz="1800" spc="-5" dirty="0">
                <a:latin typeface="+mj-lt"/>
                <a:cs typeface="Arial"/>
              </a:rPr>
              <a:t>Bienvenue à la formation fournisseurs </a:t>
            </a:r>
            <a:r>
              <a:rPr lang="fr-FR" sz="1800" dirty="0">
                <a:latin typeface="+mj-lt"/>
                <a:cs typeface="Arial"/>
              </a:rPr>
              <a:t>Quick </a:t>
            </a:r>
            <a:r>
              <a:rPr lang="fr-FR" sz="1800" dirty="0" err="1">
                <a:latin typeface="+mj-lt"/>
                <a:cs typeface="Arial"/>
              </a:rPr>
              <a:t>Quote</a:t>
            </a:r>
            <a:r>
              <a:rPr lang="fr-FR" sz="1800" dirty="0">
                <a:latin typeface="+mj-lt"/>
                <a:cs typeface="Arial"/>
              </a:rPr>
              <a:t> </a:t>
            </a:r>
            <a:r>
              <a:rPr lang="fr-FR" sz="1800" spc="-5" dirty="0">
                <a:latin typeface="+mj-lt"/>
                <a:cs typeface="Arial"/>
              </a:rPr>
              <a:t>d’  </a:t>
            </a:r>
            <a:r>
              <a:rPr lang="fr-FR" sz="1800" spc="-5" dirty="0" err="1">
                <a:latin typeface="+mj-lt"/>
                <a:cs typeface="Arial"/>
              </a:rPr>
              <a:t>Hubwoo</a:t>
            </a:r>
            <a:endParaRPr lang="fr-FR" sz="1800" dirty="0">
              <a:latin typeface="+mj-lt"/>
              <a:cs typeface="Arial"/>
            </a:endParaRPr>
          </a:p>
          <a:p>
            <a:pPr marL="0" indent="0">
              <a:spcBef>
                <a:spcPts val="10"/>
              </a:spcBef>
              <a:buClr>
                <a:srgbClr val="76B748"/>
              </a:buClr>
              <a:buNone/>
            </a:pPr>
            <a:endParaRPr lang="en-PH" sz="1800" dirty="0">
              <a:latin typeface="+mj-lt"/>
              <a:cs typeface="Times New Roman"/>
            </a:endParaRPr>
          </a:p>
          <a:p>
            <a:pPr marL="15875" indent="0">
              <a:lnSpc>
                <a:spcPct val="100000"/>
              </a:lnSpc>
              <a:buNone/>
            </a:pPr>
            <a:r>
              <a:rPr lang="fr-FR" sz="1800" dirty="0">
                <a:latin typeface="+mj-lt"/>
                <a:cs typeface="Arial"/>
              </a:rPr>
              <a:t>Pendant cette présentation, vous</a:t>
            </a:r>
            <a:r>
              <a:rPr lang="fr-FR" sz="1800" spc="-135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apprendrez:</a:t>
            </a:r>
          </a:p>
          <a:p>
            <a:pPr marL="358775">
              <a:lnSpc>
                <a:spcPct val="100000"/>
              </a:lnSpc>
            </a:pPr>
            <a:r>
              <a:rPr lang="fr-FR" sz="1800" dirty="0">
                <a:latin typeface="+mj-lt"/>
                <a:cs typeface="Arial"/>
              </a:rPr>
              <a:t>Le Processus Quick</a:t>
            </a:r>
            <a:r>
              <a:rPr lang="fr-FR" sz="1800" spc="-120" dirty="0">
                <a:latin typeface="+mj-lt"/>
                <a:cs typeface="Arial"/>
              </a:rPr>
              <a:t> </a:t>
            </a:r>
            <a:r>
              <a:rPr lang="fr-FR" sz="1800" dirty="0" err="1">
                <a:latin typeface="+mj-lt"/>
                <a:cs typeface="Arial"/>
              </a:rPr>
              <a:t>Quote</a:t>
            </a:r>
            <a:endParaRPr lang="fr-FR" sz="1800" dirty="0">
              <a:latin typeface="+mj-lt"/>
              <a:cs typeface="Arial"/>
            </a:endParaRPr>
          </a:p>
          <a:p>
            <a:pPr marL="358775">
              <a:lnSpc>
                <a:spcPct val="100000"/>
              </a:lnSpc>
            </a:pPr>
            <a:r>
              <a:rPr lang="fr-FR" sz="1800" dirty="0">
                <a:latin typeface="+mj-lt"/>
                <a:cs typeface="Arial"/>
              </a:rPr>
              <a:t>Comment accéder à Quick</a:t>
            </a:r>
            <a:r>
              <a:rPr lang="fr-FR" sz="1800" spc="-135" dirty="0">
                <a:latin typeface="+mj-lt"/>
                <a:cs typeface="Arial"/>
              </a:rPr>
              <a:t> </a:t>
            </a:r>
            <a:r>
              <a:rPr lang="fr-FR" sz="1800" dirty="0" err="1">
                <a:latin typeface="+mj-lt"/>
                <a:cs typeface="Arial"/>
              </a:rPr>
              <a:t>Quote</a:t>
            </a:r>
            <a:endParaRPr lang="fr-FR" sz="1800" dirty="0">
              <a:latin typeface="+mj-lt"/>
              <a:cs typeface="Arial"/>
            </a:endParaRPr>
          </a:p>
          <a:p>
            <a:pPr marL="358775">
              <a:lnSpc>
                <a:spcPct val="100000"/>
              </a:lnSpc>
            </a:pPr>
            <a:r>
              <a:rPr lang="fr-FR" sz="1800" dirty="0">
                <a:latin typeface="+mj-lt"/>
                <a:cs typeface="Arial"/>
              </a:rPr>
              <a:t>Comment utiliser la page</a:t>
            </a:r>
            <a:r>
              <a:rPr lang="fr-FR" sz="1800" spc="-95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d'accueil</a:t>
            </a:r>
          </a:p>
          <a:p>
            <a:pPr marL="358775">
              <a:lnSpc>
                <a:spcPct val="100000"/>
              </a:lnSpc>
            </a:pPr>
            <a:r>
              <a:rPr lang="fr-FR" sz="1800" dirty="0">
                <a:latin typeface="+mj-lt"/>
                <a:cs typeface="Arial"/>
              </a:rPr>
              <a:t>Comment traiter des</a:t>
            </a:r>
            <a:r>
              <a:rPr lang="fr-FR" sz="1800" spc="-130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demandes</a:t>
            </a:r>
          </a:p>
          <a:p>
            <a:pPr marL="358775">
              <a:lnSpc>
                <a:spcPct val="100000"/>
              </a:lnSpc>
            </a:pPr>
            <a:r>
              <a:rPr lang="fr-FR" sz="1800" dirty="0">
                <a:latin typeface="+mj-lt"/>
                <a:cs typeface="Arial"/>
              </a:rPr>
              <a:t>Comment Créer / Changer une</a:t>
            </a:r>
            <a:r>
              <a:rPr lang="fr-FR" sz="1800" spc="-145" dirty="0">
                <a:latin typeface="+mj-lt"/>
                <a:cs typeface="Arial"/>
              </a:rPr>
              <a:t> </a:t>
            </a:r>
            <a:r>
              <a:rPr lang="fr-FR" sz="1800" spc="-10" dirty="0">
                <a:latin typeface="+mj-lt"/>
                <a:cs typeface="Arial"/>
              </a:rPr>
              <a:t>offre</a:t>
            </a:r>
            <a:endParaRPr lang="fr-FR" sz="1800" dirty="0">
              <a:latin typeface="+mj-lt"/>
              <a:cs typeface="Arial"/>
            </a:endParaRPr>
          </a:p>
          <a:p>
            <a:pPr marL="15875" indent="0">
              <a:lnSpc>
                <a:spcPct val="100000"/>
              </a:lnSpc>
              <a:buNone/>
            </a:pPr>
            <a:endParaRPr lang="fr-FR" sz="1800" dirty="0">
              <a:latin typeface="+mj-lt"/>
              <a:cs typeface="Arial"/>
            </a:endParaRPr>
          </a:p>
          <a:p>
            <a:pPr marL="358775">
              <a:lnSpc>
                <a:spcPct val="100000"/>
              </a:lnSpc>
            </a:pPr>
            <a:endParaRPr lang="fr-FR" sz="1800" dirty="0">
              <a:latin typeface="+mj-lt"/>
              <a:cs typeface="Times New Roman"/>
            </a:endParaRPr>
          </a:p>
          <a:p>
            <a:endParaRPr lang="en-PH" sz="1800" dirty="0">
              <a:latin typeface="+mj-lt"/>
            </a:endParaRPr>
          </a:p>
          <a:p>
            <a:endParaRPr lang="en-PH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Processus</a:t>
            </a:r>
            <a:r>
              <a:rPr lang="en-PH" spc="-5" dirty="0"/>
              <a:t> </a:t>
            </a:r>
            <a:r>
              <a:rPr lang="en-PH" dirty="0"/>
              <a:t>Quick</a:t>
            </a:r>
            <a:r>
              <a:rPr lang="en-PH" spc="-75" dirty="0"/>
              <a:t> </a:t>
            </a:r>
            <a:r>
              <a:rPr lang="en-PH" dirty="0"/>
              <a:t>Quote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958063" cy="5410200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cs typeface="Arial"/>
              </a:rPr>
              <a:t>Acheteur /</a:t>
            </a:r>
            <a:r>
              <a:rPr lang="fr-FR" b="1" spc="-114" dirty="0">
                <a:cs typeface="Arial"/>
              </a:rPr>
              <a:t> </a:t>
            </a:r>
            <a:r>
              <a:rPr lang="fr-FR" b="1" dirty="0">
                <a:cs typeface="Arial"/>
              </a:rPr>
              <a:t>demandeur</a:t>
            </a:r>
            <a:endParaRPr lang="fr-FR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9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Choisi </a:t>
            </a:r>
            <a:r>
              <a:rPr lang="fr-FR" sz="1800" dirty="0">
                <a:cs typeface="Arial"/>
              </a:rPr>
              <a:t>Quick </a:t>
            </a:r>
            <a:r>
              <a:rPr lang="fr-FR" sz="1800" spc="-5" dirty="0" err="1">
                <a:cs typeface="Arial"/>
              </a:rPr>
              <a:t>Quote</a:t>
            </a:r>
            <a:r>
              <a:rPr lang="fr-FR" sz="1800" spc="-5" dirty="0">
                <a:cs typeface="Arial"/>
              </a:rPr>
              <a:t> dans la Recherche</a:t>
            </a:r>
            <a:r>
              <a:rPr lang="fr-FR" sz="1800" spc="1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Client</a:t>
            </a:r>
            <a:endParaRPr lang="fr-FR" sz="1800" dirty="0"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43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Crée une requête en texte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libre</a:t>
            </a:r>
            <a:endParaRPr lang="fr-FR" sz="1800" dirty="0"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43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Sélectionne un </a:t>
            </a:r>
            <a:r>
              <a:rPr lang="fr-FR" sz="1800" dirty="0">
                <a:cs typeface="Arial"/>
              </a:rPr>
              <a:t>ou </a:t>
            </a:r>
            <a:r>
              <a:rPr lang="fr-FR" sz="1800" spc="-5" dirty="0">
                <a:cs typeface="Arial"/>
              </a:rPr>
              <a:t>plusieurs fournisseurs </a:t>
            </a:r>
            <a:r>
              <a:rPr lang="fr-FR" sz="1800" spc="-10" dirty="0">
                <a:cs typeface="Arial"/>
              </a:rPr>
              <a:t>agréés </a:t>
            </a:r>
            <a:r>
              <a:rPr lang="fr-FR" sz="1800" spc="-5" dirty="0">
                <a:cs typeface="Arial"/>
              </a:rPr>
              <a:t>sur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5" dirty="0">
                <a:cs typeface="Arial"/>
              </a:rPr>
              <a:t>base de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5" dirty="0">
                <a:cs typeface="Arial"/>
              </a:rPr>
              <a:t>liste</a:t>
            </a:r>
            <a:r>
              <a:rPr lang="fr-FR" sz="1800" spc="114" dirty="0">
                <a:cs typeface="Arial"/>
              </a:rPr>
              <a:t> </a:t>
            </a:r>
            <a:r>
              <a:rPr lang="fr-FR" sz="1800" spc="-10" dirty="0">
                <a:cs typeface="Arial"/>
              </a:rPr>
              <a:t>des</a:t>
            </a:r>
            <a:endParaRPr lang="fr-FR" sz="1800" dirty="0">
              <a:cs typeface="Arial"/>
            </a:endParaRPr>
          </a:p>
          <a:p>
            <a:pPr marL="81280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catégories</a:t>
            </a:r>
            <a:endParaRPr lang="fr-FR" sz="1800" dirty="0">
              <a:cs typeface="Arial"/>
            </a:endParaRPr>
          </a:p>
          <a:p>
            <a:pPr marL="292735" indent="-280035">
              <a:lnSpc>
                <a:spcPct val="100000"/>
              </a:lnSpc>
              <a:spcBef>
                <a:spcPts val="475"/>
              </a:spcBef>
              <a:buAutoNum type="arabicPeriod" startAt="2"/>
              <a:tabLst>
                <a:tab pos="293370" algn="l"/>
              </a:tabLst>
            </a:pPr>
            <a:r>
              <a:rPr lang="fr-FR" sz="2000" b="1" dirty="0">
                <a:cs typeface="Arial"/>
              </a:rPr>
              <a:t>Fournisseur</a:t>
            </a:r>
            <a:endParaRPr lang="fr-FR" sz="20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4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Reçoit une alerte concernant la nouvelle</a:t>
            </a:r>
            <a:r>
              <a:rPr lang="fr-FR" sz="1800" spc="7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demande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Répond avec une </a:t>
            </a:r>
            <a:r>
              <a:rPr lang="fr-FR" sz="1800" spc="-10" dirty="0">
                <a:cs typeface="Arial"/>
              </a:rPr>
              <a:t>offre </a:t>
            </a:r>
            <a:r>
              <a:rPr lang="fr-FR" sz="1800" spc="-5" dirty="0">
                <a:cs typeface="Arial"/>
              </a:rPr>
              <a:t>structurée au niveau de</a:t>
            </a:r>
            <a:r>
              <a:rPr lang="fr-FR" sz="1800" spc="10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l'article</a:t>
            </a:r>
            <a:endParaRPr lang="fr-FR" sz="1800" dirty="0">
              <a:cs typeface="Arial"/>
            </a:endParaRPr>
          </a:p>
          <a:p>
            <a:pPr marL="283845" indent="-271145">
              <a:lnSpc>
                <a:spcPct val="100000"/>
              </a:lnSpc>
              <a:spcBef>
                <a:spcPts val="470"/>
              </a:spcBef>
              <a:buAutoNum type="arabicPeriod" startAt="2"/>
              <a:tabLst>
                <a:tab pos="284480" algn="l"/>
              </a:tabLst>
            </a:pPr>
            <a:r>
              <a:rPr lang="fr-FR" sz="2000" b="1" dirty="0">
                <a:cs typeface="Arial"/>
              </a:rPr>
              <a:t>Acheteur /</a:t>
            </a:r>
            <a:r>
              <a:rPr lang="fr-FR" sz="2000" b="1" spc="-95" dirty="0">
                <a:cs typeface="Arial"/>
              </a:rPr>
              <a:t> </a:t>
            </a:r>
            <a:r>
              <a:rPr lang="fr-FR" sz="2000" b="1" dirty="0">
                <a:cs typeface="Arial"/>
              </a:rPr>
              <a:t>demandeur</a:t>
            </a:r>
          </a:p>
          <a:p>
            <a:pPr marL="755650" marR="140970" lvl="1" indent="-285750">
              <a:lnSpc>
                <a:spcPct val="100000"/>
              </a:lnSpc>
              <a:spcBef>
                <a:spcPts val="434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Processus de questions-réponses disponible si les </a:t>
            </a:r>
            <a:r>
              <a:rPr lang="fr-FR" sz="1800" spc="-10" dirty="0">
                <a:cs typeface="Arial"/>
              </a:rPr>
              <a:t>offres </a:t>
            </a:r>
            <a:r>
              <a:rPr lang="fr-FR" sz="1800" spc="-5" dirty="0">
                <a:cs typeface="Arial"/>
              </a:rPr>
              <a:t>ne correspondent  </a:t>
            </a:r>
            <a:r>
              <a:rPr lang="fr-FR" sz="1800" spc="-10" dirty="0">
                <a:cs typeface="Arial"/>
              </a:rPr>
              <a:t>pas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Le demandeur choisit l'un des articles</a:t>
            </a:r>
            <a:r>
              <a:rPr lang="fr-FR" sz="1800" spc="5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proposés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L'article sélectionné est transféré </a:t>
            </a:r>
            <a:r>
              <a:rPr lang="fr-FR" sz="1800" dirty="0">
                <a:cs typeface="Arial"/>
              </a:rPr>
              <a:t>de </a:t>
            </a:r>
            <a:r>
              <a:rPr lang="fr-FR" sz="1800" spc="-5" dirty="0">
                <a:cs typeface="Arial"/>
              </a:rPr>
              <a:t>façon directe au </a:t>
            </a:r>
            <a:r>
              <a:rPr lang="fr-FR" sz="1800" spc="-10" dirty="0">
                <a:cs typeface="Arial"/>
              </a:rPr>
              <a:t>panier </a:t>
            </a:r>
            <a:r>
              <a:rPr lang="fr-FR" sz="1800" spc="-5" dirty="0">
                <a:cs typeface="Arial"/>
              </a:rPr>
              <a:t>d'achat de</a:t>
            </a:r>
            <a:r>
              <a:rPr lang="fr-FR" sz="1800" spc="14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l'outil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d'approvisionnement</a:t>
            </a:r>
          </a:p>
          <a:p>
            <a:pPr marL="755650" lvl="1" indent="-285750">
              <a:lnSpc>
                <a:spcPct val="100000"/>
              </a:lnSpc>
              <a:spcBef>
                <a:spcPts val="434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L'outil d'approvisionnement génère une commande basée </a:t>
            </a:r>
            <a:r>
              <a:rPr lang="fr-FR" sz="1800" dirty="0">
                <a:cs typeface="Arial"/>
              </a:rPr>
              <a:t>sur </a:t>
            </a:r>
            <a:r>
              <a:rPr lang="fr-FR" sz="1800" spc="-5" dirty="0">
                <a:cs typeface="Arial"/>
              </a:rPr>
              <a:t>le processus défini.</a:t>
            </a:r>
            <a:endParaRPr lang="fr-FR" sz="1800" dirty="0">
              <a:cs typeface="Arial"/>
            </a:endParaRPr>
          </a:p>
          <a:p>
            <a:pPr marL="469900" lvl="1" indent="0">
              <a:lnSpc>
                <a:spcPct val="100000"/>
              </a:lnSpc>
              <a:spcBef>
                <a:spcPts val="434"/>
              </a:spcBef>
              <a:buNone/>
              <a:tabLst>
                <a:tab pos="812800" algn="l"/>
                <a:tab pos="813435" algn="l"/>
              </a:tabLst>
            </a:pPr>
            <a:endParaRPr lang="fr-FR" sz="1800" dirty="0">
              <a:cs typeface="Arial"/>
            </a:endParaRPr>
          </a:p>
          <a:p>
            <a:pPr marL="283845" indent="-271145">
              <a:lnSpc>
                <a:spcPct val="100000"/>
              </a:lnSpc>
              <a:spcBef>
                <a:spcPts val="470"/>
              </a:spcBef>
              <a:buAutoNum type="arabicPeriod" startAt="2"/>
              <a:tabLst>
                <a:tab pos="284480" algn="l"/>
              </a:tabLst>
            </a:pPr>
            <a:endParaRPr lang="fr-FR" sz="2000" dirty="0">
              <a:cs typeface="Arial"/>
            </a:endParaRPr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3642863" cy="573317"/>
          </a:xfrm>
        </p:spPr>
        <p:txBody>
          <a:bodyPr/>
          <a:lstStyle/>
          <a:p>
            <a:r>
              <a:rPr lang="en-PH" spc="-5" dirty="0"/>
              <a:t>Quick Quote</a:t>
            </a:r>
            <a:endParaRPr lang="en-PH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F2C3DC-71A3-4AF3-912D-BC1D8D68E2EC}"/>
              </a:ext>
            </a:extLst>
          </p:cNvPr>
          <p:cNvGrpSpPr/>
          <p:nvPr/>
        </p:nvGrpSpPr>
        <p:grpSpPr>
          <a:xfrm>
            <a:off x="2694394" y="1169504"/>
            <a:ext cx="6803211" cy="5562536"/>
            <a:chOff x="2739899" y="1146239"/>
            <a:chExt cx="6803211" cy="5562536"/>
          </a:xfrm>
        </p:grpSpPr>
        <p:sp>
          <p:nvSpPr>
            <p:cNvPr id="53" name="object 3">
              <a:extLst>
                <a:ext uri="{FF2B5EF4-FFF2-40B4-BE49-F238E27FC236}">
                  <a16:creationId xmlns:a16="http://schemas.microsoft.com/office/drawing/2014/main" id="{BEC60B0C-F7D0-4C4F-9C45-3B15723CF637}"/>
                </a:ext>
              </a:extLst>
            </p:cNvPr>
            <p:cNvSpPr/>
            <p:nvPr/>
          </p:nvSpPr>
          <p:spPr>
            <a:xfrm>
              <a:off x="8001000" y="1600200"/>
              <a:ext cx="1529080" cy="4543425"/>
            </a:xfrm>
            <a:custGeom>
              <a:avLst/>
              <a:gdLst/>
              <a:ahLst/>
              <a:cxnLst/>
              <a:rect l="l" t="t" r="r" b="b"/>
              <a:pathLst>
                <a:path w="1529079" h="4543425">
                  <a:moveTo>
                    <a:pt x="0" y="4543425"/>
                  </a:moveTo>
                  <a:lnTo>
                    <a:pt x="1528699" y="4543425"/>
                  </a:lnTo>
                  <a:lnTo>
                    <a:pt x="1528699" y="0"/>
                  </a:lnTo>
                  <a:lnTo>
                    <a:pt x="0" y="0"/>
                  </a:lnTo>
                  <a:lnTo>
                    <a:pt x="0" y="4543425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">
              <a:extLst>
                <a:ext uri="{FF2B5EF4-FFF2-40B4-BE49-F238E27FC236}">
                  <a16:creationId xmlns:a16="http://schemas.microsoft.com/office/drawing/2014/main" id="{26F1D0E9-8177-4BF5-83E7-A56639D90E45}"/>
                </a:ext>
              </a:extLst>
            </p:cNvPr>
            <p:cNvSpPr/>
            <p:nvPr/>
          </p:nvSpPr>
          <p:spPr>
            <a:xfrm>
              <a:off x="2835288" y="1589164"/>
              <a:ext cx="1573530" cy="4815840"/>
            </a:xfrm>
            <a:custGeom>
              <a:avLst/>
              <a:gdLst/>
              <a:ahLst/>
              <a:cxnLst/>
              <a:rect l="l" t="t" r="r" b="b"/>
              <a:pathLst>
                <a:path w="1573530" h="4815840">
                  <a:moveTo>
                    <a:pt x="0" y="4815840"/>
                  </a:moveTo>
                  <a:lnTo>
                    <a:pt x="1573148" y="4815840"/>
                  </a:lnTo>
                  <a:lnTo>
                    <a:pt x="1573148" y="0"/>
                  </a:lnTo>
                  <a:lnTo>
                    <a:pt x="0" y="0"/>
                  </a:lnTo>
                  <a:lnTo>
                    <a:pt x="0" y="4815840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">
              <a:extLst>
                <a:ext uri="{FF2B5EF4-FFF2-40B4-BE49-F238E27FC236}">
                  <a16:creationId xmlns:a16="http://schemas.microsoft.com/office/drawing/2014/main" id="{0677966D-4CC6-45BF-A8B2-4BA195BB5184}"/>
                </a:ext>
              </a:extLst>
            </p:cNvPr>
            <p:cNvSpPr/>
            <p:nvPr/>
          </p:nvSpPr>
          <p:spPr>
            <a:xfrm>
              <a:off x="8521700" y="4524629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6">
              <a:extLst>
                <a:ext uri="{FF2B5EF4-FFF2-40B4-BE49-F238E27FC236}">
                  <a16:creationId xmlns:a16="http://schemas.microsoft.com/office/drawing/2014/main" id="{744D3ADD-B354-49C8-8CFF-035A8349C5DF}"/>
                </a:ext>
              </a:extLst>
            </p:cNvPr>
            <p:cNvSpPr/>
            <p:nvPr/>
          </p:nvSpPr>
          <p:spPr>
            <a:xfrm>
              <a:off x="8793226" y="4365562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7">
              <a:extLst>
                <a:ext uri="{FF2B5EF4-FFF2-40B4-BE49-F238E27FC236}">
                  <a16:creationId xmlns:a16="http://schemas.microsoft.com/office/drawing/2014/main" id="{E26D87E4-5B51-4490-A2D6-82223A18F523}"/>
                </a:ext>
              </a:extLst>
            </p:cNvPr>
            <p:cNvSpPr/>
            <p:nvPr/>
          </p:nvSpPr>
          <p:spPr>
            <a:xfrm>
              <a:off x="3192527" y="1778000"/>
              <a:ext cx="623887" cy="8826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8">
              <a:extLst>
                <a:ext uri="{FF2B5EF4-FFF2-40B4-BE49-F238E27FC236}">
                  <a16:creationId xmlns:a16="http://schemas.microsoft.com/office/drawing/2014/main" id="{019BD1EE-788E-43AA-B259-744E42449D94}"/>
                </a:ext>
              </a:extLst>
            </p:cNvPr>
            <p:cNvSpPr txBox="1"/>
            <p:nvPr/>
          </p:nvSpPr>
          <p:spPr>
            <a:xfrm>
              <a:off x="2847988" y="1146239"/>
              <a:ext cx="1560830" cy="265430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34340">
                <a:lnSpc>
                  <a:spcPct val="100000"/>
                </a:lnSpc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Acheteur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1" name="object 9">
              <a:extLst>
                <a:ext uri="{FF2B5EF4-FFF2-40B4-BE49-F238E27FC236}">
                  <a16:creationId xmlns:a16="http://schemas.microsoft.com/office/drawing/2014/main" id="{234F8BCF-2E7D-4AB2-9066-2C7CD2682626}"/>
                </a:ext>
              </a:extLst>
            </p:cNvPr>
            <p:cNvSpPr txBox="1"/>
            <p:nvPr/>
          </p:nvSpPr>
          <p:spPr>
            <a:xfrm>
              <a:off x="4608576" y="1146239"/>
              <a:ext cx="3089275" cy="265430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89584">
                <a:lnSpc>
                  <a:spcPct val="100000"/>
                </a:lnSpc>
                <a:spcBef>
                  <a:spcPts val="60"/>
                </a:spcBef>
              </a:pPr>
              <a:r>
                <a:rPr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L’Outil </a:t>
              </a: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Hubwoo </a:t>
              </a: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Quick</a:t>
              </a:r>
              <a:r>
                <a:rPr sz="1400" b="1" spc="-5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Quote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2" name="object 10">
              <a:extLst>
                <a:ext uri="{FF2B5EF4-FFF2-40B4-BE49-F238E27FC236}">
                  <a16:creationId xmlns:a16="http://schemas.microsoft.com/office/drawing/2014/main" id="{FA48670B-CE28-4474-95C3-A2440643A48E}"/>
                </a:ext>
              </a:extLst>
            </p:cNvPr>
            <p:cNvSpPr txBox="1"/>
            <p:nvPr/>
          </p:nvSpPr>
          <p:spPr>
            <a:xfrm>
              <a:off x="7967726" y="1146239"/>
              <a:ext cx="1562100" cy="265430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340995">
                <a:lnSpc>
                  <a:spcPct val="100000"/>
                </a:lnSpc>
                <a:spcBef>
                  <a:spcPts val="60"/>
                </a:spcBef>
              </a:pP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Fournisseur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3" name="object 11">
              <a:extLst>
                <a:ext uri="{FF2B5EF4-FFF2-40B4-BE49-F238E27FC236}">
                  <a16:creationId xmlns:a16="http://schemas.microsoft.com/office/drawing/2014/main" id="{7E7354BD-CEC7-4F2F-8960-D92913643B53}"/>
                </a:ext>
              </a:extLst>
            </p:cNvPr>
            <p:cNvSpPr/>
            <p:nvPr/>
          </p:nvSpPr>
          <p:spPr>
            <a:xfrm>
              <a:off x="3775076" y="2247900"/>
              <a:ext cx="1554480" cy="76200"/>
            </a:xfrm>
            <a:custGeom>
              <a:avLst/>
              <a:gdLst/>
              <a:ahLst/>
              <a:cxnLst/>
              <a:rect l="l" t="t" r="r" b="b"/>
              <a:pathLst>
                <a:path w="1554479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554479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554479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554479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554479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554479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554479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554479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554479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554479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554479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554479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554479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554479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554479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554479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554479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554479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554479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554479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554479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554479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554479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554479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554479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554479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554479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554479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554479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554479" h="76200">
                  <a:moveTo>
                    <a:pt x="1478026" y="0"/>
                  </a:moveTo>
                  <a:lnTo>
                    <a:pt x="1478026" y="76200"/>
                  </a:lnTo>
                  <a:lnTo>
                    <a:pt x="1528826" y="50800"/>
                  </a:lnTo>
                  <a:lnTo>
                    <a:pt x="1490726" y="50800"/>
                  </a:lnTo>
                  <a:lnTo>
                    <a:pt x="1490726" y="25400"/>
                  </a:lnTo>
                  <a:lnTo>
                    <a:pt x="1528826" y="25400"/>
                  </a:lnTo>
                  <a:lnTo>
                    <a:pt x="1478026" y="0"/>
                  </a:lnTo>
                  <a:close/>
                </a:path>
                <a:path w="1554479" h="76200">
                  <a:moveTo>
                    <a:pt x="1478026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78026" y="50800"/>
                  </a:lnTo>
                  <a:lnTo>
                    <a:pt x="1478026" y="25400"/>
                  </a:lnTo>
                  <a:close/>
                </a:path>
                <a:path w="1554479" h="76200">
                  <a:moveTo>
                    <a:pt x="1528826" y="25400"/>
                  </a:moveTo>
                  <a:lnTo>
                    <a:pt x="1490726" y="25400"/>
                  </a:lnTo>
                  <a:lnTo>
                    <a:pt x="1490726" y="50800"/>
                  </a:lnTo>
                  <a:lnTo>
                    <a:pt x="1528826" y="50800"/>
                  </a:lnTo>
                  <a:lnTo>
                    <a:pt x="1554226" y="38100"/>
                  </a:lnTo>
                  <a:lnTo>
                    <a:pt x="1528826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2">
              <a:extLst>
                <a:ext uri="{FF2B5EF4-FFF2-40B4-BE49-F238E27FC236}">
                  <a16:creationId xmlns:a16="http://schemas.microsoft.com/office/drawing/2014/main" id="{65971202-41B5-4F17-ABC2-AE183FB8639D}"/>
                </a:ext>
              </a:extLst>
            </p:cNvPr>
            <p:cNvSpPr txBox="1"/>
            <p:nvPr/>
          </p:nvSpPr>
          <p:spPr>
            <a:xfrm>
              <a:off x="2739899" y="2039112"/>
              <a:ext cx="2807970" cy="8877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410335" indent="-588645">
                <a:lnSpc>
                  <a:spcPct val="100000"/>
                </a:lnSpc>
              </a:pP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  <a:hlinkClick r:id="rId5"/>
                </a:rPr>
                <a:t>L‘Ap</a:t>
              </a: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</a:rPr>
                <a:t>probation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des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Fournisseurs</a:t>
              </a:r>
              <a:endParaRPr sz="1200">
                <a:latin typeface="Calibri"/>
                <a:cs typeface="Calibri"/>
              </a:endParaRPr>
            </a:p>
            <a:p>
              <a:pPr>
                <a:lnSpc>
                  <a:spcPct val="100000"/>
                </a:lnSpc>
              </a:pPr>
              <a:endParaRPr sz="1200">
                <a:latin typeface="Times New Roman"/>
                <a:cs typeface="Times New Roman"/>
              </a:endParaRPr>
            </a:p>
            <a:p>
              <a:pPr marL="12700" marR="558800" indent="1397635">
                <a:lnSpc>
                  <a:spcPct val="113999"/>
                </a:lnSpc>
                <a:spcBef>
                  <a:spcPts val="720"/>
                </a:spcBef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par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catégorie 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Gestionnaire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de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Catégorie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65" name="object 13">
              <a:extLst>
                <a:ext uri="{FF2B5EF4-FFF2-40B4-BE49-F238E27FC236}">
                  <a16:creationId xmlns:a16="http://schemas.microsoft.com/office/drawing/2014/main" id="{FF92B44C-55A7-4D0A-9FBC-1A4B3F3690D2}"/>
                </a:ext>
              </a:extLst>
            </p:cNvPr>
            <p:cNvSpPr/>
            <p:nvPr/>
          </p:nvSpPr>
          <p:spPr>
            <a:xfrm>
              <a:off x="3208783" y="4548137"/>
              <a:ext cx="624001" cy="8814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4">
              <a:extLst>
                <a:ext uri="{FF2B5EF4-FFF2-40B4-BE49-F238E27FC236}">
                  <a16:creationId xmlns:a16="http://schemas.microsoft.com/office/drawing/2014/main" id="{CF26727B-9FA9-4DFE-A705-D12911A5F8D4}"/>
                </a:ext>
              </a:extLst>
            </p:cNvPr>
            <p:cNvSpPr txBox="1"/>
            <p:nvPr/>
          </p:nvSpPr>
          <p:spPr>
            <a:xfrm>
              <a:off x="3171191" y="5469383"/>
              <a:ext cx="63500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A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h</a:t>
              </a: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</a:rPr>
                <a:t>e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t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e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uR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67" name="object 15">
              <a:extLst>
                <a:ext uri="{FF2B5EF4-FFF2-40B4-BE49-F238E27FC236}">
                  <a16:creationId xmlns:a16="http://schemas.microsoft.com/office/drawing/2014/main" id="{56A39A2C-6C2E-4F04-A25B-486F77397A7E}"/>
                </a:ext>
              </a:extLst>
            </p:cNvPr>
            <p:cNvSpPr/>
            <p:nvPr/>
          </p:nvSpPr>
          <p:spPr>
            <a:xfrm>
              <a:off x="5587366" y="1715326"/>
              <a:ext cx="1323975" cy="10080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6">
              <a:extLst>
                <a:ext uri="{FF2B5EF4-FFF2-40B4-BE49-F238E27FC236}">
                  <a16:creationId xmlns:a16="http://schemas.microsoft.com/office/drawing/2014/main" id="{FA846BF2-985C-4E23-AE93-3A144BEAD91E}"/>
                </a:ext>
              </a:extLst>
            </p:cNvPr>
            <p:cNvSpPr/>
            <p:nvPr/>
          </p:nvSpPr>
          <p:spPr>
            <a:xfrm>
              <a:off x="5585842" y="1713802"/>
              <a:ext cx="1327150" cy="1011555"/>
            </a:xfrm>
            <a:custGeom>
              <a:avLst/>
              <a:gdLst/>
              <a:ahLst/>
              <a:cxnLst/>
              <a:rect l="l" t="t" r="r" b="b"/>
              <a:pathLst>
                <a:path w="1327150" h="1011555">
                  <a:moveTo>
                    <a:pt x="0" y="1011237"/>
                  </a:moveTo>
                  <a:lnTo>
                    <a:pt x="1327150" y="1011237"/>
                  </a:lnTo>
                  <a:lnTo>
                    <a:pt x="1327150" y="0"/>
                  </a:lnTo>
                  <a:lnTo>
                    <a:pt x="0" y="0"/>
                  </a:lnTo>
                  <a:lnTo>
                    <a:pt x="0" y="1011237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17">
              <a:extLst>
                <a:ext uri="{FF2B5EF4-FFF2-40B4-BE49-F238E27FC236}">
                  <a16:creationId xmlns:a16="http://schemas.microsoft.com/office/drawing/2014/main" id="{A18784EA-346F-4E42-80B3-9A49C3EB2D43}"/>
                </a:ext>
              </a:extLst>
            </p:cNvPr>
            <p:cNvSpPr/>
            <p:nvPr/>
          </p:nvSpPr>
          <p:spPr>
            <a:xfrm>
              <a:off x="5597018" y="1725111"/>
              <a:ext cx="311810" cy="829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8">
              <a:extLst>
                <a:ext uri="{FF2B5EF4-FFF2-40B4-BE49-F238E27FC236}">
                  <a16:creationId xmlns:a16="http://schemas.microsoft.com/office/drawing/2014/main" id="{5C393052-B1D7-4851-8C89-36CD13F7003E}"/>
                </a:ext>
              </a:extLst>
            </p:cNvPr>
            <p:cNvSpPr/>
            <p:nvPr/>
          </p:nvSpPr>
          <p:spPr>
            <a:xfrm>
              <a:off x="5595367" y="1723587"/>
              <a:ext cx="315595" cy="86360"/>
            </a:xfrm>
            <a:custGeom>
              <a:avLst/>
              <a:gdLst/>
              <a:ahLst/>
              <a:cxnLst/>
              <a:rect l="l" t="t" r="r" b="b"/>
              <a:pathLst>
                <a:path w="315595" h="86359">
                  <a:moveTo>
                    <a:pt x="0" y="86163"/>
                  </a:moveTo>
                  <a:lnTo>
                    <a:pt x="314985" y="86163"/>
                  </a:lnTo>
                  <a:lnTo>
                    <a:pt x="314985" y="0"/>
                  </a:lnTo>
                  <a:lnTo>
                    <a:pt x="0" y="0"/>
                  </a:lnTo>
                  <a:lnTo>
                    <a:pt x="0" y="86163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19">
              <a:extLst>
                <a:ext uri="{FF2B5EF4-FFF2-40B4-BE49-F238E27FC236}">
                  <a16:creationId xmlns:a16="http://schemas.microsoft.com/office/drawing/2014/main" id="{C370B5F4-B92A-406C-9976-C1EFA40E2E9A}"/>
                </a:ext>
              </a:extLst>
            </p:cNvPr>
            <p:cNvSpPr/>
            <p:nvPr/>
          </p:nvSpPr>
          <p:spPr>
            <a:xfrm>
              <a:off x="2836876" y="2992502"/>
              <a:ext cx="6706234" cy="22225"/>
            </a:xfrm>
            <a:custGeom>
              <a:avLst/>
              <a:gdLst/>
              <a:ahLst/>
              <a:cxnLst/>
              <a:rect l="l" t="t" r="r" b="b"/>
              <a:pathLst>
                <a:path w="6706234" h="22225">
                  <a:moveTo>
                    <a:pt x="0" y="0"/>
                  </a:moveTo>
                  <a:lnTo>
                    <a:pt x="6705650" y="22225"/>
                  </a:lnTo>
                </a:path>
              </a:pathLst>
            </a:custGeom>
            <a:ln w="2540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20">
              <a:extLst>
                <a:ext uri="{FF2B5EF4-FFF2-40B4-BE49-F238E27FC236}">
                  <a16:creationId xmlns:a16="http://schemas.microsoft.com/office/drawing/2014/main" id="{4470309A-C291-4FB1-9BE9-78210146AC6F}"/>
                </a:ext>
              </a:extLst>
            </p:cNvPr>
            <p:cNvSpPr/>
            <p:nvPr/>
          </p:nvSpPr>
          <p:spPr>
            <a:xfrm>
              <a:off x="4405376" y="3005202"/>
              <a:ext cx="3599179" cy="9525"/>
            </a:xfrm>
            <a:custGeom>
              <a:avLst/>
              <a:gdLst/>
              <a:ahLst/>
              <a:cxnLst/>
              <a:rect l="l" t="t" r="r" b="b"/>
              <a:pathLst>
                <a:path w="3599179" h="9525">
                  <a:moveTo>
                    <a:pt x="0" y="0"/>
                  </a:moveTo>
                  <a:lnTo>
                    <a:pt x="3598799" y="9525"/>
                  </a:lnTo>
                </a:path>
              </a:pathLst>
            </a:custGeom>
            <a:ln w="25400">
              <a:solidFill>
                <a:srgbClr val="000066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21">
              <a:extLst>
                <a:ext uri="{FF2B5EF4-FFF2-40B4-BE49-F238E27FC236}">
                  <a16:creationId xmlns:a16="http://schemas.microsoft.com/office/drawing/2014/main" id="{B364B53E-D56B-4A87-909E-66EF6098C9C7}"/>
                </a:ext>
              </a:extLst>
            </p:cNvPr>
            <p:cNvSpPr/>
            <p:nvPr/>
          </p:nvSpPr>
          <p:spPr>
            <a:xfrm>
              <a:off x="3561080" y="3580258"/>
              <a:ext cx="1765300" cy="76200"/>
            </a:xfrm>
            <a:custGeom>
              <a:avLst/>
              <a:gdLst/>
              <a:ahLst/>
              <a:cxnLst/>
              <a:rect l="l" t="t" r="r" b="b"/>
              <a:pathLst>
                <a:path w="1765300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765300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765300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765300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765300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765300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765300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765300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765300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765300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765300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765300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765300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765300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765300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765300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765300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765300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765300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765300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765300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765300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765300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765300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765300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765300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765300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765300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765300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765300" h="76200">
                  <a:moveTo>
                    <a:pt x="1498600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98600" y="50800"/>
                  </a:lnTo>
                  <a:lnTo>
                    <a:pt x="1498600" y="25400"/>
                  </a:lnTo>
                  <a:close/>
                </a:path>
                <a:path w="1765300" h="76200">
                  <a:moveTo>
                    <a:pt x="1549400" y="25400"/>
                  </a:moveTo>
                  <a:lnTo>
                    <a:pt x="1524000" y="25400"/>
                  </a:lnTo>
                  <a:lnTo>
                    <a:pt x="1524000" y="50800"/>
                  </a:lnTo>
                  <a:lnTo>
                    <a:pt x="1549400" y="50800"/>
                  </a:lnTo>
                  <a:lnTo>
                    <a:pt x="1549400" y="25400"/>
                  </a:lnTo>
                  <a:close/>
                </a:path>
                <a:path w="1765300" h="76200">
                  <a:moveTo>
                    <a:pt x="1600200" y="25400"/>
                  </a:moveTo>
                  <a:lnTo>
                    <a:pt x="1574800" y="25400"/>
                  </a:lnTo>
                  <a:lnTo>
                    <a:pt x="1574800" y="50800"/>
                  </a:lnTo>
                  <a:lnTo>
                    <a:pt x="1600200" y="50800"/>
                  </a:lnTo>
                  <a:lnTo>
                    <a:pt x="1600200" y="25400"/>
                  </a:lnTo>
                  <a:close/>
                </a:path>
                <a:path w="1765300" h="76200">
                  <a:moveTo>
                    <a:pt x="1651000" y="25400"/>
                  </a:moveTo>
                  <a:lnTo>
                    <a:pt x="1625600" y="25400"/>
                  </a:lnTo>
                  <a:lnTo>
                    <a:pt x="1625600" y="50800"/>
                  </a:lnTo>
                  <a:lnTo>
                    <a:pt x="1651000" y="50800"/>
                  </a:lnTo>
                  <a:lnTo>
                    <a:pt x="1651000" y="25400"/>
                  </a:lnTo>
                  <a:close/>
                </a:path>
                <a:path w="1765300" h="76200">
                  <a:moveTo>
                    <a:pt x="1689100" y="0"/>
                  </a:moveTo>
                  <a:lnTo>
                    <a:pt x="1689100" y="76200"/>
                  </a:lnTo>
                  <a:lnTo>
                    <a:pt x="1739900" y="50800"/>
                  </a:lnTo>
                  <a:lnTo>
                    <a:pt x="1701800" y="50800"/>
                  </a:lnTo>
                  <a:lnTo>
                    <a:pt x="1701800" y="25400"/>
                  </a:lnTo>
                  <a:lnTo>
                    <a:pt x="1739900" y="25400"/>
                  </a:lnTo>
                  <a:lnTo>
                    <a:pt x="1689100" y="0"/>
                  </a:lnTo>
                  <a:close/>
                </a:path>
                <a:path w="1765300" h="76200">
                  <a:moveTo>
                    <a:pt x="1689100" y="25400"/>
                  </a:moveTo>
                  <a:lnTo>
                    <a:pt x="1676400" y="25400"/>
                  </a:lnTo>
                  <a:lnTo>
                    <a:pt x="1676400" y="50800"/>
                  </a:lnTo>
                  <a:lnTo>
                    <a:pt x="1689100" y="50800"/>
                  </a:lnTo>
                  <a:lnTo>
                    <a:pt x="1689100" y="25400"/>
                  </a:lnTo>
                  <a:close/>
                </a:path>
                <a:path w="1765300" h="76200">
                  <a:moveTo>
                    <a:pt x="1739900" y="25400"/>
                  </a:moveTo>
                  <a:lnTo>
                    <a:pt x="1701800" y="25400"/>
                  </a:lnTo>
                  <a:lnTo>
                    <a:pt x="1701800" y="50800"/>
                  </a:lnTo>
                  <a:lnTo>
                    <a:pt x="1739900" y="50800"/>
                  </a:lnTo>
                  <a:lnTo>
                    <a:pt x="1765300" y="38100"/>
                  </a:lnTo>
                  <a:lnTo>
                    <a:pt x="1739900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22">
              <a:extLst>
                <a:ext uri="{FF2B5EF4-FFF2-40B4-BE49-F238E27FC236}">
                  <a16:creationId xmlns:a16="http://schemas.microsoft.com/office/drawing/2014/main" id="{2D4ED821-6B3C-43B8-AA35-6B7D7629C3CC}"/>
                </a:ext>
              </a:extLst>
            </p:cNvPr>
            <p:cNvSpPr txBox="1"/>
            <p:nvPr/>
          </p:nvSpPr>
          <p:spPr>
            <a:xfrm>
              <a:off x="3359913" y="3425063"/>
              <a:ext cx="1825625" cy="3860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94005" marR="5080" indent="-28194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Choisissez Quick Quote dans 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recherche</a:t>
              </a:r>
              <a:r>
                <a:rPr sz="1200" b="1" spc="-9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Clients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75" name="object 23">
              <a:extLst>
                <a:ext uri="{FF2B5EF4-FFF2-40B4-BE49-F238E27FC236}">
                  <a16:creationId xmlns:a16="http://schemas.microsoft.com/office/drawing/2014/main" id="{221AA11F-448D-411A-8C23-E3E8BB9760EC}"/>
                </a:ext>
              </a:extLst>
            </p:cNvPr>
            <p:cNvSpPr/>
            <p:nvPr/>
          </p:nvSpPr>
          <p:spPr>
            <a:xfrm>
              <a:off x="5407153" y="3116288"/>
              <a:ext cx="1306449" cy="100791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24">
              <a:extLst>
                <a:ext uri="{FF2B5EF4-FFF2-40B4-BE49-F238E27FC236}">
                  <a16:creationId xmlns:a16="http://schemas.microsoft.com/office/drawing/2014/main" id="{2BD82172-454B-4047-86EF-EEE65336194E}"/>
                </a:ext>
              </a:extLst>
            </p:cNvPr>
            <p:cNvSpPr/>
            <p:nvPr/>
          </p:nvSpPr>
          <p:spPr>
            <a:xfrm>
              <a:off x="5403978" y="3113113"/>
              <a:ext cx="1313180" cy="1014730"/>
            </a:xfrm>
            <a:custGeom>
              <a:avLst/>
              <a:gdLst/>
              <a:ahLst/>
              <a:cxnLst/>
              <a:rect l="l" t="t" r="r" b="b"/>
              <a:pathLst>
                <a:path w="1313179" h="1014729">
                  <a:moveTo>
                    <a:pt x="0" y="1014260"/>
                  </a:moveTo>
                  <a:lnTo>
                    <a:pt x="1312799" y="1014260"/>
                  </a:lnTo>
                  <a:lnTo>
                    <a:pt x="1312799" y="0"/>
                  </a:lnTo>
                  <a:lnTo>
                    <a:pt x="0" y="0"/>
                  </a:lnTo>
                  <a:lnTo>
                    <a:pt x="0" y="1014260"/>
                  </a:lnTo>
                  <a:close/>
                </a:path>
              </a:pathLst>
            </a:custGeom>
            <a:ln w="6349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5">
              <a:extLst>
                <a:ext uri="{FF2B5EF4-FFF2-40B4-BE49-F238E27FC236}">
                  <a16:creationId xmlns:a16="http://schemas.microsoft.com/office/drawing/2014/main" id="{12C35ACE-D974-4412-BB6B-A80A860394E7}"/>
                </a:ext>
              </a:extLst>
            </p:cNvPr>
            <p:cNvSpPr/>
            <p:nvPr/>
          </p:nvSpPr>
          <p:spPr>
            <a:xfrm>
              <a:off x="6393181" y="3126305"/>
              <a:ext cx="320382" cy="640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6">
              <a:extLst>
                <a:ext uri="{FF2B5EF4-FFF2-40B4-BE49-F238E27FC236}">
                  <a16:creationId xmlns:a16="http://schemas.microsoft.com/office/drawing/2014/main" id="{7AFC6428-AF03-42BC-8C7B-54C7AB56BA3F}"/>
                </a:ext>
              </a:extLst>
            </p:cNvPr>
            <p:cNvSpPr/>
            <p:nvPr/>
          </p:nvSpPr>
          <p:spPr>
            <a:xfrm>
              <a:off x="6390006" y="3123130"/>
              <a:ext cx="327025" cy="70485"/>
            </a:xfrm>
            <a:custGeom>
              <a:avLst/>
              <a:gdLst/>
              <a:ahLst/>
              <a:cxnLst/>
              <a:rect l="l" t="t" r="r" b="b"/>
              <a:pathLst>
                <a:path w="327025" h="70485">
                  <a:moveTo>
                    <a:pt x="0" y="70412"/>
                  </a:moveTo>
                  <a:lnTo>
                    <a:pt x="326732" y="70412"/>
                  </a:lnTo>
                  <a:lnTo>
                    <a:pt x="326732" y="0"/>
                  </a:lnTo>
                  <a:lnTo>
                    <a:pt x="0" y="0"/>
                  </a:lnTo>
                  <a:lnTo>
                    <a:pt x="0" y="70412"/>
                  </a:lnTo>
                  <a:close/>
                </a:path>
              </a:pathLst>
            </a:custGeom>
            <a:ln w="63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27">
              <a:extLst>
                <a:ext uri="{FF2B5EF4-FFF2-40B4-BE49-F238E27FC236}">
                  <a16:creationId xmlns:a16="http://schemas.microsoft.com/office/drawing/2014/main" id="{D7B134B3-FF2F-4C9B-A308-2159B1801358}"/>
                </a:ext>
              </a:extLst>
            </p:cNvPr>
            <p:cNvSpPr/>
            <p:nvPr/>
          </p:nvSpPr>
          <p:spPr>
            <a:xfrm>
              <a:off x="3525901" y="3604642"/>
              <a:ext cx="1905" cy="885190"/>
            </a:xfrm>
            <a:custGeom>
              <a:avLst/>
              <a:gdLst/>
              <a:ahLst/>
              <a:cxnLst/>
              <a:rect l="l" t="t" r="r" b="b"/>
              <a:pathLst>
                <a:path w="1905" h="885189">
                  <a:moveTo>
                    <a:pt x="1396" y="0"/>
                  </a:moveTo>
                  <a:lnTo>
                    <a:pt x="0" y="884808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28">
              <a:extLst>
                <a:ext uri="{FF2B5EF4-FFF2-40B4-BE49-F238E27FC236}">
                  <a16:creationId xmlns:a16="http://schemas.microsoft.com/office/drawing/2014/main" id="{F48EBFEF-98B6-4089-A4A7-C93889E27D24}"/>
                </a:ext>
              </a:extLst>
            </p:cNvPr>
            <p:cNvSpPr/>
            <p:nvPr/>
          </p:nvSpPr>
          <p:spPr>
            <a:xfrm>
              <a:off x="6039612" y="4129024"/>
              <a:ext cx="76200" cy="336550"/>
            </a:xfrm>
            <a:custGeom>
              <a:avLst/>
              <a:gdLst/>
              <a:ahLst/>
              <a:cxnLst/>
              <a:rect l="l" t="t" r="r" b="b"/>
              <a:pathLst>
                <a:path w="76200" h="336550">
                  <a:moveTo>
                    <a:pt x="27686" y="0"/>
                  </a:moveTo>
                  <a:lnTo>
                    <a:pt x="27431" y="25399"/>
                  </a:lnTo>
                  <a:lnTo>
                    <a:pt x="52831" y="25653"/>
                  </a:lnTo>
                  <a:lnTo>
                    <a:pt x="53086" y="253"/>
                  </a:lnTo>
                  <a:lnTo>
                    <a:pt x="27686" y="0"/>
                  </a:lnTo>
                  <a:close/>
                </a:path>
                <a:path w="76200" h="336550">
                  <a:moveTo>
                    <a:pt x="27304" y="50799"/>
                  </a:moveTo>
                  <a:lnTo>
                    <a:pt x="27050" y="76199"/>
                  </a:lnTo>
                  <a:lnTo>
                    <a:pt x="52450" y="76453"/>
                  </a:lnTo>
                  <a:lnTo>
                    <a:pt x="52704" y="51053"/>
                  </a:lnTo>
                  <a:lnTo>
                    <a:pt x="27304" y="50799"/>
                  </a:lnTo>
                  <a:close/>
                </a:path>
                <a:path w="76200" h="336550">
                  <a:moveTo>
                    <a:pt x="26797" y="101599"/>
                  </a:moveTo>
                  <a:lnTo>
                    <a:pt x="26542" y="126999"/>
                  </a:lnTo>
                  <a:lnTo>
                    <a:pt x="51942" y="127253"/>
                  </a:lnTo>
                  <a:lnTo>
                    <a:pt x="52197" y="101853"/>
                  </a:lnTo>
                  <a:lnTo>
                    <a:pt x="26797" y="101599"/>
                  </a:lnTo>
                  <a:close/>
                </a:path>
                <a:path w="76200" h="336550">
                  <a:moveTo>
                    <a:pt x="26415" y="152399"/>
                  </a:moveTo>
                  <a:lnTo>
                    <a:pt x="26162" y="177799"/>
                  </a:lnTo>
                  <a:lnTo>
                    <a:pt x="51562" y="178053"/>
                  </a:lnTo>
                  <a:lnTo>
                    <a:pt x="51815" y="152653"/>
                  </a:lnTo>
                  <a:lnTo>
                    <a:pt x="26415" y="152399"/>
                  </a:lnTo>
                  <a:close/>
                </a:path>
                <a:path w="76200" h="336550">
                  <a:moveTo>
                    <a:pt x="25907" y="203199"/>
                  </a:moveTo>
                  <a:lnTo>
                    <a:pt x="25653" y="228599"/>
                  </a:lnTo>
                  <a:lnTo>
                    <a:pt x="51053" y="228853"/>
                  </a:lnTo>
                  <a:lnTo>
                    <a:pt x="51307" y="203453"/>
                  </a:lnTo>
                  <a:lnTo>
                    <a:pt x="25907" y="203199"/>
                  </a:lnTo>
                  <a:close/>
                </a:path>
                <a:path w="76200" h="336550">
                  <a:moveTo>
                    <a:pt x="0" y="259460"/>
                  </a:moveTo>
                  <a:lnTo>
                    <a:pt x="37464" y="336041"/>
                  </a:lnTo>
                  <a:lnTo>
                    <a:pt x="69787" y="272668"/>
                  </a:lnTo>
                  <a:lnTo>
                    <a:pt x="50673" y="272668"/>
                  </a:lnTo>
                  <a:lnTo>
                    <a:pt x="25273" y="272414"/>
                  </a:lnTo>
                  <a:lnTo>
                    <a:pt x="25448" y="259673"/>
                  </a:lnTo>
                  <a:lnTo>
                    <a:pt x="0" y="259460"/>
                  </a:lnTo>
                  <a:close/>
                </a:path>
                <a:path w="76200" h="336550">
                  <a:moveTo>
                    <a:pt x="25448" y="259673"/>
                  </a:moveTo>
                  <a:lnTo>
                    <a:pt x="25273" y="272414"/>
                  </a:lnTo>
                  <a:lnTo>
                    <a:pt x="50673" y="272668"/>
                  </a:lnTo>
                  <a:lnTo>
                    <a:pt x="50849" y="259884"/>
                  </a:lnTo>
                  <a:lnTo>
                    <a:pt x="25448" y="259673"/>
                  </a:lnTo>
                  <a:close/>
                </a:path>
                <a:path w="76200" h="336550">
                  <a:moveTo>
                    <a:pt x="50849" y="259884"/>
                  </a:moveTo>
                  <a:lnTo>
                    <a:pt x="50673" y="272668"/>
                  </a:lnTo>
                  <a:lnTo>
                    <a:pt x="69787" y="272668"/>
                  </a:lnTo>
                  <a:lnTo>
                    <a:pt x="76200" y="260095"/>
                  </a:lnTo>
                  <a:lnTo>
                    <a:pt x="50849" y="259884"/>
                  </a:lnTo>
                  <a:close/>
                </a:path>
                <a:path w="76200" h="336550">
                  <a:moveTo>
                    <a:pt x="25526" y="253999"/>
                  </a:moveTo>
                  <a:lnTo>
                    <a:pt x="25448" y="259673"/>
                  </a:lnTo>
                  <a:lnTo>
                    <a:pt x="50849" y="259884"/>
                  </a:lnTo>
                  <a:lnTo>
                    <a:pt x="50926" y="254253"/>
                  </a:lnTo>
                  <a:lnTo>
                    <a:pt x="25526" y="253999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29">
              <a:extLst>
                <a:ext uri="{FF2B5EF4-FFF2-40B4-BE49-F238E27FC236}">
                  <a16:creationId xmlns:a16="http://schemas.microsoft.com/office/drawing/2014/main" id="{1DBD8869-2D9E-4C6C-93D2-A205CC6D02F7}"/>
                </a:ext>
              </a:extLst>
            </p:cNvPr>
            <p:cNvSpPr/>
            <p:nvPr/>
          </p:nvSpPr>
          <p:spPr>
            <a:xfrm>
              <a:off x="5093843" y="4504106"/>
              <a:ext cx="2032508" cy="163639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30">
              <a:extLst>
                <a:ext uri="{FF2B5EF4-FFF2-40B4-BE49-F238E27FC236}">
                  <a16:creationId xmlns:a16="http://schemas.microsoft.com/office/drawing/2014/main" id="{2E74057C-185A-4E58-94B7-A9E2C0F710E0}"/>
                </a:ext>
              </a:extLst>
            </p:cNvPr>
            <p:cNvSpPr/>
            <p:nvPr/>
          </p:nvSpPr>
          <p:spPr>
            <a:xfrm>
              <a:off x="5092193" y="4502519"/>
              <a:ext cx="2035810" cy="1639570"/>
            </a:xfrm>
            <a:custGeom>
              <a:avLst/>
              <a:gdLst/>
              <a:ahLst/>
              <a:cxnLst/>
              <a:rect l="l" t="t" r="r" b="b"/>
              <a:pathLst>
                <a:path w="2035810" h="1639570">
                  <a:moveTo>
                    <a:pt x="0" y="1639569"/>
                  </a:moveTo>
                  <a:lnTo>
                    <a:pt x="2035683" y="1639569"/>
                  </a:lnTo>
                  <a:lnTo>
                    <a:pt x="2035683" y="0"/>
                  </a:lnTo>
                  <a:lnTo>
                    <a:pt x="0" y="0"/>
                  </a:lnTo>
                  <a:lnTo>
                    <a:pt x="0" y="1639569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31">
              <a:extLst>
                <a:ext uri="{FF2B5EF4-FFF2-40B4-BE49-F238E27FC236}">
                  <a16:creationId xmlns:a16="http://schemas.microsoft.com/office/drawing/2014/main" id="{79E2A52B-9F93-48C0-92D5-8677826A62DF}"/>
                </a:ext>
              </a:extLst>
            </p:cNvPr>
            <p:cNvSpPr/>
            <p:nvPr/>
          </p:nvSpPr>
          <p:spPr>
            <a:xfrm>
              <a:off x="3872992" y="4798823"/>
              <a:ext cx="1203325" cy="76200"/>
            </a:xfrm>
            <a:custGeom>
              <a:avLst/>
              <a:gdLst/>
              <a:ahLst/>
              <a:cxnLst/>
              <a:rect l="l" t="t" r="r" b="b"/>
              <a:pathLst>
                <a:path w="1203325" h="76200">
                  <a:moveTo>
                    <a:pt x="25400" y="37973"/>
                  </a:moveTo>
                  <a:lnTo>
                    <a:pt x="0" y="38227"/>
                  </a:lnTo>
                  <a:lnTo>
                    <a:pt x="254" y="63627"/>
                  </a:lnTo>
                  <a:lnTo>
                    <a:pt x="25654" y="63246"/>
                  </a:lnTo>
                  <a:lnTo>
                    <a:pt x="25400" y="37973"/>
                  </a:lnTo>
                  <a:close/>
                </a:path>
                <a:path w="1203325" h="76200">
                  <a:moveTo>
                    <a:pt x="76200" y="37337"/>
                  </a:moveTo>
                  <a:lnTo>
                    <a:pt x="50800" y="37592"/>
                  </a:lnTo>
                  <a:lnTo>
                    <a:pt x="51054" y="62992"/>
                  </a:lnTo>
                  <a:lnTo>
                    <a:pt x="76454" y="62737"/>
                  </a:lnTo>
                  <a:lnTo>
                    <a:pt x="76200" y="37337"/>
                  </a:lnTo>
                  <a:close/>
                </a:path>
                <a:path w="1203325" h="76200">
                  <a:moveTo>
                    <a:pt x="127000" y="36703"/>
                  </a:moveTo>
                  <a:lnTo>
                    <a:pt x="101600" y="37084"/>
                  </a:lnTo>
                  <a:lnTo>
                    <a:pt x="101854" y="62484"/>
                  </a:lnTo>
                  <a:lnTo>
                    <a:pt x="127254" y="62103"/>
                  </a:lnTo>
                  <a:lnTo>
                    <a:pt x="127000" y="36703"/>
                  </a:lnTo>
                  <a:close/>
                </a:path>
                <a:path w="1203325" h="76200">
                  <a:moveTo>
                    <a:pt x="177800" y="36195"/>
                  </a:moveTo>
                  <a:lnTo>
                    <a:pt x="152400" y="36449"/>
                  </a:lnTo>
                  <a:lnTo>
                    <a:pt x="152654" y="61849"/>
                  </a:lnTo>
                  <a:lnTo>
                    <a:pt x="178054" y="61595"/>
                  </a:lnTo>
                  <a:lnTo>
                    <a:pt x="177800" y="36195"/>
                  </a:lnTo>
                  <a:close/>
                </a:path>
                <a:path w="1203325" h="76200">
                  <a:moveTo>
                    <a:pt x="228600" y="35560"/>
                  </a:moveTo>
                  <a:lnTo>
                    <a:pt x="203200" y="35941"/>
                  </a:lnTo>
                  <a:lnTo>
                    <a:pt x="203454" y="61341"/>
                  </a:lnTo>
                  <a:lnTo>
                    <a:pt x="228854" y="60960"/>
                  </a:lnTo>
                  <a:lnTo>
                    <a:pt x="228600" y="35560"/>
                  </a:lnTo>
                  <a:close/>
                </a:path>
                <a:path w="1203325" h="76200">
                  <a:moveTo>
                    <a:pt x="279400" y="35052"/>
                  </a:moveTo>
                  <a:lnTo>
                    <a:pt x="254000" y="35306"/>
                  </a:lnTo>
                  <a:lnTo>
                    <a:pt x="254254" y="60706"/>
                  </a:lnTo>
                  <a:lnTo>
                    <a:pt x="279654" y="60452"/>
                  </a:lnTo>
                  <a:lnTo>
                    <a:pt x="279400" y="35052"/>
                  </a:lnTo>
                  <a:close/>
                </a:path>
                <a:path w="1203325" h="76200">
                  <a:moveTo>
                    <a:pt x="330200" y="34417"/>
                  </a:moveTo>
                  <a:lnTo>
                    <a:pt x="304800" y="34798"/>
                  </a:lnTo>
                  <a:lnTo>
                    <a:pt x="305054" y="60071"/>
                  </a:lnTo>
                  <a:lnTo>
                    <a:pt x="330454" y="59817"/>
                  </a:lnTo>
                  <a:lnTo>
                    <a:pt x="330200" y="34417"/>
                  </a:lnTo>
                  <a:close/>
                </a:path>
                <a:path w="1203325" h="76200">
                  <a:moveTo>
                    <a:pt x="381000" y="33909"/>
                  </a:moveTo>
                  <a:lnTo>
                    <a:pt x="355600" y="34162"/>
                  </a:lnTo>
                  <a:lnTo>
                    <a:pt x="355854" y="59562"/>
                  </a:lnTo>
                  <a:lnTo>
                    <a:pt x="381254" y="59309"/>
                  </a:lnTo>
                  <a:lnTo>
                    <a:pt x="381000" y="33909"/>
                  </a:lnTo>
                  <a:close/>
                </a:path>
                <a:path w="1203325" h="76200">
                  <a:moveTo>
                    <a:pt x="431800" y="33274"/>
                  </a:moveTo>
                  <a:lnTo>
                    <a:pt x="406400" y="33528"/>
                  </a:lnTo>
                  <a:lnTo>
                    <a:pt x="406654" y="58928"/>
                  </a:lnTo>
                  <a:lnTo>
                    <a:pt x="432054" y="58674"/>
                  </a:lnTo>
                  <a:lnTo>
                    <a:pt x="431800" y="33274"/>
                  </a:lnTo>
                  <a:close/>
                </a:path>
                <a:path w="1203325" h="76200">
                  <a:moveTo>
                    <a:pt x="482600" y="32766"/>
                  </a:moveTo>
                  <a:lnTo>
                    <a:pt x="457200" y="33020"/>
                  </a:lnTo>
                  <a:lnTo>
                    <a:pt x="457454" y="58420"/>
                  </a:lnTo>
                  <a:lnTo>
                    <a:pt x="482854" y="58166"/>
                  </a:lnTo>
                  <a:lnTo>
                    <a:pt x="482600" y="32766"/>
                  </a:lnTo>
                  <a:close/>
                </a:path>
                <a:path w="1203325" h="76200">
                  <a:moveTo>
                    <a:pt x="533400" y="32131"/>
                  </a:moveTo>
                  <a:lnTo>
                    <a:pt x="508000" y="32385"/>
                  </a:lnTo>
                  <a:lnTo>
                    <a:pt x="508254" y="57785"/>
                  </a:lnTo>
                  <a:lnTo>
                    <a:pt x="533654" y="57531"/>
                  </a:lnTo>
                  <a:lnTo>
                    <a:pt x="533400" y="32131"/>
                  </a:lnTo>
                  <a:close/>
                </a:path>
                <a:path w="1203325" h="76200">
                  <a:moveTo>
                    <a:pt x="584200" y="31623"/>
                  </a:moveTo>
                  <a:lnTo>
                    <a:pt x="558800" y="31877"/>
                  </a:lnTo>
                  <a:lnTo>
                    <a:pt x="559054" y="57277"/>
                  </a:lnTo>
                  <a:lnTo>
                    <a:pt x="584454" y="57023"/>
                  </a:lnTo>
                  <a:lnTo>
                    <a:pt x="584200" y="31623"/>
                  </a:lnTo>
                  <a:close/>
                </a:path>
                <a:path w="1203325" h="76200">
                  <a:moveTo>
                    <a:pt x="635000" y="30987"/>
                  </a:moveTo>
                  <a:lnTo>
                    <a:pt x="609600" y="31242"/>
                  </a:lnTo>
                  <a:lnTo>
                    <a:pt x="609854" y="56642"/>
                  </a:lnTo>
                  <a:lnTo>
                    <a:pt x="635254" y="56387"/>
                  </a:lnTo>
                  <a:lnTo>
                    <a:pt x="635000" y="30987"/>
                  </a:lnTo>
                  <a:close/>
                </a:path>
                <a:path w="1203325" h="76200">
                  <a:moveTo>
                    <a:pt x="685800" y="30353"/>
                  </a:moveTo>
                  <a:lnTo>
                    <a:pt x="660400" y="30734"/>
                  </a:lnTo>
                  <a:lnTo>
                    <a:pt x="660654" y="56134"/>
                  </a:lnTo>
                  <a:lnTo>
                    <a:pt x="686054" y="55753"/>
                  </a:lnTo>
                  <a:lnTo>
                    <a:pt x="685800" y="30353"/>
                  </a:lnTo>
                  <a:close/>
                </a:path>
                <a:path w="1203325" h="76200">
                  <a:moveTo>
                    <a:pt x="736600" y="29845"/>
                  </a:moveTo>
                  <a:lnTo>
                    <a:pt x="711200" y="30099"/>
                  </a:lnTo>
                  <a:lnTo>
                    <a:pt x="711454" y="55499"/>
                  </a:lnTo>
                  <a:lnTo>
                    <a:pt x="736854" y="55245"/>
                  </a:lnTo>
                  <a:lnTo>
                    <a:pt x="736600" y="29845"/>
                  </a:lnTo>
                  <a:close/>
                </a:path>
                <a:path w="1203325" h="76200">
                  <a:moveTo>
                    <a:pt x="787400" y="29210"/>
                  </a:moveTo>
                  <a:lnTo>
                    <a:pt x="762000" y="29591"/>
                  </a:lnTo>
                  <a:lnTo>
                    <a:pt x="762254" y="54991"/>
                  </a:lnTo>
                  <a:lnTo>
                    <a:pt x="787654" y="54610"/>
                  </a:lnTo>
                  <a:lnTo>
                    <a:pt x="787400" y="29210"/>
                  </a:lnTo>
                  <a:close/>
                </a:path>
                <a:path w="1203325" h="76200">
                  <a:moveTo>
                    <a:pt x="838200" y="28702"/>
                  </a:moveTo>
                  <a:lnTo>
                    <a:pt x="812800" y="28956"/>
                  </a:lnTo>
                  <a:lnTo>
                    <a:pt x="813054" y="54356"/>
                  </a:lnTo>
                  <a:lnTo>
                    <a:pt x="838454" y="54102"/>
                  </a:lnTo>
                  <a:lnTo>
                    <a:pt x="838200" y="28702"/>
                  </a:lnTo>
                  <a:close/>
                </a:path>
                <a:path w="1203325" h="76200">
                  <a:moveTo>
                    <a:pt x="889000" y="28067"/>
                  </a:moveTo>
                  <a:lnTo>
                    <a:pt x="863600" y="28448"/>
                  </a:lnTo>
                  <a:lnTo>
                    <a:pt x="863854" y="53848"/>
                  </a:lnTo>
                  <a:lnTo>
                    <a:pt x="889254" y="53467"/>
                  </a:lnTo>
                  <a:lnTo>
                    <a:pt x="889000" y="28067"/>
                  </a:lnTo>
                  <a:close/>
                </a:path>
                <a:path w="1203325" h="76200">
                  <a:moveTo>
                    <a:pt x="939800" y="27559"/>
                  </a:moveTo>
                  <a:lnTo>
                    <a:pt x="914400" y="27812"/>
                  </a:lnTo>
                  <a:lnTo>
                    <a:pt x="914654" y="53212"/>
                  </a:lnTo>
                  <a:lnTo>
                    <a:pt x="940054" y="52959"/>
                  </a:lnTo>
                  <a:lnTo>
                    <a:pt x="939800" y="27559"/>
                  </a:lnTo>
                  <a:close/>
                </a:path>
                <a:path w="1203325" h="76200">
                  <a:moveTo>
                    <a:pt x="990600" y="26924"/>
                  </a:moveTo>
                  <a:lnTo>
                    <a:pt x="965200" y="27178"/>
                  </a:lnTo>
                  <a:lnTo>
                    <a:pt x="965454" y="52578"/>
                  </a:lnTo>
                  <a:lnTo>
                    <a:pt x="990854" y="52324"/>
                  </a:lnTo>
                  <a:lnTo>
                    <a:pt x="990600" y="26924"/>
                  </a:lnTo>
                  <a:close/>
                </a:path>
                <a:path w="1203325" h="76200">
                  <a:moveTo>
                    <a:pt x="1041400" y="26416"/>
                  </a:moveTo>
                  <a:lnTo>
                    <a:pt x="1016000" y="26670"/>
                  </a:lnTo>
                  <a:lnTo>
                    <a:pt x="1016254" y="52070"/>
                  </a:lnTo>
                  <a:lnTo>
                    <a:pt x="1041654" y="51816"/>
                  </a:lnTo>
                  <a:lnTo>
                    <a:pt x="1041400" y="26416"/>
                  </a:lnTo>
                  <a:close/>
                </a:path>
                <a:path w="1203325" h="76200">
                  <a:moveTo>
                    <a:pt x="1092200" y="25781"/>
                  </a:moveTo>
                  <a:lnTo>
                    <a:pt x="1066800" y="26035"/>
                  </a:lnTo>
                  <a:lnTo>
                    <a:pt x="1067054" y="51435"/>
                  </a:lnTo>
                  <a:lnTo>
                    <a:pt x="1092454" y="51181"/>
                  </a:lnTo>
                  <a:lnTo>
                    <a:pt x="1092200" y="25781"/>
                  </a:lnTo>
                  <a:close/>
                </a:path>
                <a:path w="1203325" h="76200">
                  <a:moveTo>
                    <a:pt x="1178629" y="25273"/>
                  </a:moveTo>
                  <a:lnTo>
                    <a:pt x="1139571" y="25273"/>
                  </a:lnTo>
                  <a:lnTo>
                    <a:pt x="1139825" y="50673"/>
                  </a:lnTo>
                  <a:lnTo>
                    <a:pt x="1127209" y="50818"/>
                  </a:lnTo>
                  <a:lnTo>
                    <a:pt x="1127506" y="76200"/>
                  </a:lnTo>
                  <a:lnTo>
                    <a:pt x="1203198" y="37211"/>
                  </a:lnTo>
                  <a:lnTo>
                    <a:pt x="1178629" y="25273"/>
                  </a:lnTo>
                  <a:close/>
                </a:path>
                <a:path w="1203325" h="76200">
                  <a:moveTo>
                    <a:pt x="1126913" y="25419"/>
                  </a:moveTo>
                  <a:lnTo>
                    <a:pt x="1117600" y="25527"/>
                  </a:lnTo>
                  <a:lnTo>
                    <a:pt x="1117854" y="50927"/>
                  </a:lnTo>
                  <a:lnTo>
                    <a:pt x="1127209" y="50818"/>
                  </a:lnTo>
                  <a:lnTo>
                    <a:pt x="1126913" y="25419"/>
                  </a:lnTo>
                  <a:close/>
                </a:path>
                <a:path w="1203325" h="76200">
                  <a:moveTo>
                    <a:pt x="1139571" y="25273"/>
                  </a:moveTo>
                  <a:lnTo>
                    <a:pt x="1126913" y="25419"/>
                  </a:lnTo>
                  <a:lnTo>
                    <a:pt x="1127209" y="50818"/>
                  </a:lnTo>
                  <a:lnTo>
                    <a:pt x="1139825" y="50673"/>
                  </a:lnTo>
                  <a:lnTo>
                    <a:pt x="1139571" y="25273"/>
                  </a:lnTo>
                  <a:close/>
                </a:path>
                <a:path w="1203325" h="76200">
                  <a:moveTo>
                    <a:pt x="1126617" y="0"/>
                  </a:moveTo>
                  <a:lnTo>
                    <a:pt x="1126913" y="25419"/>
                  </a:lnTo>
                  <a:lnTo>
                    <a:pt x="1139571" y="25273"/>
                  </a:lnTo>
                  <a:lnTo>
                    <a:pt x="1178629" y="25273"/>
                  </a:lnTo>
                  <a:lnTo>
                    <a:pt x="1126617" y="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32">
              <a:extLst>
                <a:ext uri="{FF2B5EF4-FFF2-40B4-BE49-F238E27FC236}">
                  <a16:creationId xmlns:a16="http://schemas.microsoft.com/office/drawing/2014/main" id="{D96DB276-9B76-4F39-9599-2A258A192B13}"/>
                </a:ext>
              </a:extLst>
            </p:cNvPr>
            <p:cNvSpPr txBox="1"/>
            <p:nvPr/>
          </p:nvSpPr>
          <p:spPr>
            <a:xfrm>
              <a:off x="3758566" y="4434205"/>
              <a:ext cx="114681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dirty="0">
                  <a:solidFill>
                    <a:srgbClr val="FFFFFF"/>
                  </a:solidFill>
                  <a:latin typeface="Arial"/>
                  <a:cs typeface="Arial"/>
                </a:rPr>
                <a:t>•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Description de</a:t>
              </a:r>
              <a:r>
                <a:rPr sz="1200" b="1" spc="-11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5" name="object 33">
              <a:extLst>
                <a:ext uri="{FF2B5EF4-FFF2-40B4-BE49-F238E27FC236}">
                  <a16:creationId xmlns:a16="http://schemas.microsoft.com/office/drawing/2014/main" id="{3C14E099-6182-4DDB-A287-6C7FA8F15C82}"/>
                </a:ext>
              </a:extLst>
            </p:cNvPr>
            <p:cNvSpPr txBox="1"/>
            <p:nvPr/>
          </p:nvSpPr>
          <p:spPr>
            <a:xfrm>
              <a:off x="3973450" y="4617086"/>
              <a:ext cx="71564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Requête</a:t>
              </a:r>
              <a:r>
                <a:rPr sz="1200" b="1" spc="-8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et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6" name="object 34">
              <a:extLst>
                <a:ext uri="{FF2B5EF4-FFF2-40B4-BE49-F238E27FC236}">
                  <a16:creationId xmlns:a16="http://schemas.microsoft.com/office/drawing/2014/main" id="{9427801D-4D23-44D8-BD92-402CD16E0339}"/>
                </a:ext>
              </a:extLst>
            </p:cNvPr>
            <p:cNvSpPr txBox="1"/>
            <p:nvPr/>
          </p:nvSpPr>
          <p:spPr>
            <a:xfrm>
              <a:off x="3929254" y="4799965"/>
              <a:ext cx="80454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Sélection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du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7" name="object 35">
              <a:extLst>
                <a:ext uri="{FF2B5EF4-FFF2-40B4-BE49-F238E27FC236}">
                  <a16:creationId xmlns:a16="http://schemas.microsoft.com/office/drawing/2014/main" id="{87D7D636-A0A0-4A78-BF46-8BC5F4681FFF}"/>
                </a:ext>
              </a:extLst>
            </p:cNvPr>
            <p:cNvSpPr txBox="1"/>
            <p:nvPr/>
          </p:nvSpPr>
          <p:spPr>
            <a:xfrm>
              <a:off x="3947542" y="4982846"/>
              <a:ext cx="76771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8" name="object 36">
              <a:extLst>
                <a:ext uri="{FF2B5EF4-FFF2-40B4-BE49-F238E27FC236}">
                  <a16:creationId xmlns:a16="http://schemas.microsoft.com/office/drawing/2014/main" id="{85CD56B2-39F5-4F85-82F5-E04793DAAC38}"/>
                </a:ext>
              </a:extLst>
            </p:cNvPr>
            <p:cNvSpPr/>
            <p:nvPr/>
          </p:nvSpPr>
          <p:spPr>
            <a:xfrm>
              <a:off x="8521700" y="5073904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37">
              <a:extLst>
                <a:ext uri="{FF2B5EF4-FFF2-40B4-BE49-F238E27FC236}">
                  <a16:creationId xmlns:a16="http://schemas.microsoft.com/office/drawing/2014/main" id="{CD4DFEF1-0570-4D99-A476-B4961019EDEE}"/>
                </a:ext>
              </a:extLst>
            </p:cNvPr>
            <p:cNvSpPr/>
            <p:nvPr/>
          </p:nvSpPr>
          <p:spPr>
            <a:xfrm>
              <a:off x="8793226" y="4914837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38">
              <a:extLst>
                <a:ext uri="{FF2B5EF4-FFF2-40B4-BE49-F238E27FC236}">
                  <a16:creationId xmlns:a16="http://schemas.microsoft.com/office/drawing/2014/main" id="{F2E003A3-5551-4A42-B854-771AB7329610}"/>
                </a:ext>
              </a:extLst>
            </p:cNvPr>
            <p:cNvSpPr/>
            <p:nvPr/>
          </p:nvSpPr>
          <p:spPr>
            <a:xfrm>
              <a:off x="8542401" y="5621617"/>
              <a:ext cx="378637" cy="3147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39">
              <a:extLst>
                <a:ext uri="{FF2B5EF4-FFF2-40B4-BE49-F238E27FC236}">
                  <a16:creationId xmlns:a16="http://schemas.microsoft.com/office/drawing/2014/main" id="{5FC819C1-4178-4FC7-9E87-59DE2D7F5613}"/>
                </a:ext>
              </a:extLst>
            </p:cNvPr>
            <p:cNvSpPr/>
            <p:nvPr/>
          </p:nvSpPr>
          <p:spPr>
            <a:xfrm>
              <a:off x="8813928" y="5462588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0">
              <a:extLst>
                <a:ext uri="{FF2B5EF4-FFF2-40B4-BE49-F238E27FC236}">
                  <a16:creationId xmlns:a16="http://schemas.microsoft.com/office/drawing/2014/main" id="{2AA7AD10-59BD-4BE4-848C-425CA998511D}"/>
                </a:ext>
              </a:extLst>
            </p:cNvPr>
            <p:cNvSpPr/>
            <p:nvPr/>
          </p:nvSpPr>
          <p:spPr>
            <a:xfrm>
              <a:off x="7318883" y="4818635"/>
              <a:ext cx="1132840" cy="85725"/>
            </a:xfrm>
            <a:custGeom>
              <a:avLst/>
              <a:gdLst/>
              <a:ahLst/>
              <a:cxnLst/>
              <a:rect l="l" t="t" r="r" b="b"/>
              <a:pathLst>
                <a:path w="1132840" h="85725">
                  <a:moveTo>
                    <a:pt x="42926" y="0"/>
                  </a:move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3385" y="59578"/>
                  </a:lnTo>
                  <a:lnTo>
                    <a:pt x="12604" y="73183"/>
                  </a:lnTo>
                  <a:lnTo>
                    <a:pt x="26253" y="82359"/>
                  </a:lnTo>
                  <a:lnTo>
                    <a:pt x="42926" y="85725"/>
                  </a:lnTo>
                  <a:lnTo>
                    <a:pt x="59578" y="82359"/>
                  </a:lnTo>
                  <a:lnTo>
                    <a:pt x="73183" y="73183"/>
                  </a:lnTo>
                  <a:lnTo>
                    <a:pt x="82359" y="59578"/>
                  </a:lnTo>
                  <a:lnTo>
                    <a:pt x="82850" y="57150"/>
                  </a:lnTo>
                  <a:lnTo>
                    <a:pt x="42926" y="57150"/>
                  </a:lnTo>
                  <a:lnTo>
                    <a:pt x="42926" y="28575"/>
                  </a:lnTo>
                  <a:lnTo>
                    <a:pt x="82837" y="28575"/>
                  </a:lnTo>
                  <a:lnTo>
                    <a:pt x="82359" y="26199"/>
                  </a:lnTo>
                  <a:lnTo>
                    <a:pt x="73183" y="12557"/>
                  </a:lnTo>
                  <a:lnTo>
                    <a:pt x="59578" y="3367"/>
                  </a:lnTo>
                  <a:lnTo>
                    <a:pt x="42926" y="0"/>
                  </a:lnTo>
                  <a:close/>
                </a:path>
                <a:path w="1132840" h="85725">
                  <a:moveTo>
                    <a:pt x="1046988" y="0"/>
                  </a:moveTo>
                  <a:lnTo>
                    <a:pt x="1046988" y="85725"/>
                  </a:lnTo>
                  <a:lnTo>
                    <a:pt x="1104222" y="57150"/>
                  </a:lnTo>
                  <a:lnTo>
                    <a:pt x="1061339" y="57150"/>
                  </a:lnTo>
                  <a:lnTo>
                    <a:pt x="1061339" y="28575"/>
                  </a:lnTo>
                  <a:lnTo>
                    <a:pt x="1104053" y="28575"/>
                  </a:lnTo>
                  <a:lnTo>
                    <a:pt x="1046988" y="0"/>
                  </a:lnTo>
                  <a:close/>
                </a:path>
                <a:path w="1132840" h="85725">
                  <a:moveTo>
                    <a:pt x="82837" y="28575"/>
                  </a:moveTo>
                  <a:lnTo>
                    <a:pt x="42926" y="28575"/>
                  </a:lnTo>
                  <a:lnTo>
                    <a:pt x="42926" y="57150"/>
                  </a:lnTo>
                  <a:lnTo>
                    <a:pt x="82850" y="57150"/>
                  </a:lnTo>
                  <a:lnTo>
                    <a:pt x="85725" y="42925"/>
                  </a:lnTo>
                  <a:lnTo>
                    <a:pt x="82837" y="28575"/>
                  </a:lnTo>
                  <a:close/>
                </a:path>
                <a:path w="1132840" h="85725">
                  <a:moveTo>
                    <a:pt x="1046988" y="28575"/>
                  </a:moveTo>
                  <a:lnTo>
                    <a:pt x="82837" y="28575"/>
                  </a:lnTo>
                  <a:lnTo>
                    <a:pt x="85725" y="42925"/>
                  </a:lnTo>
                  <a:lnTo>
                    <a:pt x="82850" y="57150"/>
                  </a:lnTo>
                  <a:lnTo>
                    <a:pt x="1046988" y="57150"/>
                  </a:lnTo>
                  <a:lnTo>
                    <a:pt x="1046988" y="28575"/>
                  </a:lnTo>
                  <a:close/>
                </a:path>
                <a:path w="1132840" h="85725">
                  <a:moveTo>
                    <a:pt x="1104053" y="28575"/>
                  </a:moveTo>
                  <a:lnTo>
                    <a:pt x="1061339" y="28575"/>
                  </a:lnTo>
                  <a:lnTo>
                    <a:pt x="1061339" y="57150"/>
                  </a:lnTo>
                  <a:lnTo>
                    <a:pt x="1104222" y="57150"/>
                  </a:lnTo>
                  <a:lnTo>
                    <a:pt x="1132713" y="42925"/>
                  </a:lnTo>
                  <a:lnTo>
                    <a:pt x="1104053" y="28575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1">
              <a:extLst>
                <a:ext uri="{FF2B5EF4-FFF2-40B4-BE49-F238E27FC236}">
                  <a16:creationId xmlns:a16="http://schemas.microsoft.com/office/drawing/2014/main" id="{F79C1965-1332-4D72-A713-F94D02868BB7}"/>
                </a:ext>
              </a:extLst>
            </p:cNvPr>
            <p:cNvSpPr txBox="1"/>
            <p:nvPr/>
          </p:nvSpPr>
          <p:spPr>
            <a:xfrm>
              <a:off x="7239381" y="4627753"/>
              <a:ext cx="141859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Envoie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Requête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aux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4" name="object 42">
              <a:extLst>
                <a:ext uri="{FF2B5EF4-FFF2-40B4-BE49-F238E27FC236}">
                  <a16:creationId xmlns:a16="http://schemas.microsoft.com/office/drawing/2014/main" id="{ED53F993-13BF-40C8-9DAF-E60A9BA1B57B}"/>
                </a:ext>
              </a:extLst>
            </p:cNvPr>
            <p:cNvSpPr txBox="1"/>
            <p:nvPr/>
          </p:nvSpPr>
          <p:spPr>
            <a:xfrm>
              <a:off x="7140322" y="4865498"/>
              <a:ext cx="165100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Fournisseurs</a:t>
              </a:r>
              <a:r>
                <a:rPr sz="1200" b="1" spc="-7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sélectionnés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5" name="object 43">
              <a:extLst>
                <a:ext uri="{FF2B5EF4-FFF2-40B4-BE49-F238E27FC236}">
                  <a16:creationId xmlns:a16="http://schemas.microsoft.com/office/drawing/2014/main" id="{1C0252D9-A97D-48C1-8D93-7AD07DED3AD8}"/>
                </a:ext>
              </a:extLst>
            </p:cNvPr>
            <p:cNvSpPr/>
            <p:nvPr/>
          </p:nvSpPr>
          <p:spPr>
            <a:xfrm>
              <a:off x="7154926" y="5781167"/>
              <a:ext cx="1412875" cy="86360"/>
            </a:xfrm>
            <a:custGeom>
              <a:avLst/>
              <a:gdLst/>
              <a:ahLst/>
              <a:cxnLst/>
              <a:rect l="l" t="t" r="r" b="b"/>
              <a:pathLst>
                <a:path w="1412875" h="86360">
                  <a:moveTo>
                    <a:pt x="1369695" y="0"/>
                  </a:moveTo>
                  <a:lnTo>
                    <a:pt x="1352968" y="3385"/>
                  </a:lnTo>
                  <a:lnTo>
                    <a:pt x="1339326" y="12604"/>
                  </a:lnTo>
                  <a:lnTo>
                    <a:pt x="1330136" y="26253"/>
                  </a:lnTo>
                  <a:lnTo>
                    <a:pt x="1326769" y="42925"/>
                  </a:lnTo>
                  <a:lnTo>
                    <a:pt x="1330136" y="59604"/>
                  </a:lnTo>
                  <a:lnTo>
                    <a:pt x="1339326" y="73229"/>
                  </a:lnTo>
                  <a:lnTo>
                    <a:pt x="1352968" y="82418"/>
                  </a:lnTo>
                  <a:lnTo>
                    <a:pt x="1369695" y="85788"/>
                  </a:lnTo>
                  <a:lnTo>
                    <a:pt x="1386347" y="82418"/>
                  </a:lnTo>
                  <a:lnTo>
                    <a:pt x="1399952" y="73229"/>
                  </a:lnTo>
                  <a:lnTo>
                    <a:pt x="1409128" y="59604"/>
                  </a:lnTo>
                  <a:lnTo>
                    <a:pt x="1409623" y="57149"/>
                  </a:lnTo>
                  <a:lnTo>
                    <a:pt x="1369695" y="57149"/>
                  </a:lnTo>
                  <a:lnTo>
                    <a:pt x="1369695" y="28574"/>
                  </a:lnTo>
                  <a:lnTo>
                    <a:pt x="1409597" y="28574"/>
                  </a:lnTo>
                  <a:lnTo>
                    <a:pt x="1409128" y="26253"/>
                  </a:lnTo>
                  <a:lnTo>
                    <a:pt x="1399952" y="12604"/>
                  </a:lnTo>
                  <a:lnTo>
                    <a:pt x="1386347" y="3385"/>
                  </a:lnTo>
                  <a:lnTo>
                    <a:pt x="1369695" y="0"/>
                  </a:lnTo>
                  <a:close/>
                </a:path>
                <a:path w="1412875" h="86360">
                  <a:moveTo>
                    <a:pt x="85725" y="0"/>
                  </a:moveTo>
                  <a:lnTo>
                    <a:pt x="0" y="42925"/>
                  </a:lnTo>
                  <a:lnTo>
                    <a:pt x="85725" y="85775"/>
                  </a:lnTo>
                  <a:lnTo>
                    <a:pt x="85725" y="57149"/>
                  </a:lnTo>
                  <a:lnTo>
                    <a:pt x="71374" y="57149"/>
                  </a:lnTo>
                  <a:lnTo>
                    <a:pt x="71374" y="28574"/>
                  </a:lnTo>
                  <a:lnTo>
                    <a:pt x="85725" y="28574"/>
                  </a:lnTo>
                  <a:lnTo>
                    <a:pt x="85725" y="0"/>
                  </a:lnTo>
                  <a:close/>
                </a:path>
                <a:path w="1412875" h="86360">
                  <a:moveTo>
                    <a:pt x="85725" y="28574"/>
                  </a:moveTo>
                  <a:lnTo>
                    <a:pt x="71374" y="28574"/>
                  </a:lnTo>
                  <a:lnTo>
                    <a:pt x="71374" y="57149"/>
                  </a:lnTo>
                  <a:lnTo>
                    <a:pt x="85725" y="57149"/>
                  </a:lnTo>
                  <a:lnTo>
                    <a:pt x="85725" y="28574"/>
                  </a:lnTo>
                  <a:close/>
                </a:path>
                <a:path w="1412875" h="86360">
                  <a:moveTo>
                    <a:pt x="1329667" y="28574"/>
                  </a:moveTo>
                  <a:lnTo>
                    <a:pt x="85725" y="28574"/>
                  </a:lnTo>
                  <a:lnTo>
                    <a:pt x="85725" y="57149"/>
                  </a:lnTo>
                  <a:lnTo>
                    <a:pt x="1329640" y="57149"/>
                  </a:lnTo>
                  <a:lnTo>
                    <a:pt x="1326769" y="42925"/>
                  </a:lnTo>
                  <a:lnTo>
                    <a:pt x="1329667" y="28574"/>
                  </a:lnTo>
                  <a:close/>
                </a:path>
                <a:path w="1412875" h="86360">
                  <a:moveTo>
                    <a:pt x="1409597" y="28574"/>
                  </a:moveTo>
                  <a:lnTo>
                    <a:pt x="1369695" y="28574"/>
                  </a:lnTo>
                  <a:lnTo>
                    <a:pt x="1369695" y="57149"/>
                  </a:lnTo>
                  <a:lnTo>
                    <a:pt x="1409623" y="57149"/>
                  </a:lnTo>
                  <a:lnTo>
                    <a:pt x="1412494" y="42925"/>
                  </a:lnTo>
                  <a:lnTo>
                    <a:pt x="1409597" y="28574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4">
              <a:extLst>
                <a:ext uri="{FF2B5EF4-FFF2-40B4-BE49-F238E27FC236}">
                  <a16:creationId xmlns:a16="http://schemas.microsoft.com/office/drawing/2014/main" id="{2D0052B4-1AAF-4A00-8D27-C2FF79476CAA}"/>
                </a:ext>
              </a:extLst>
            </p:cNvPr>
            <p:cNvSpPr txBox="1"/>
            <p:nvPr/>
          </p:nvSpPr>
          <p:spPr>
            <a:xfrm>
              <a:off x="7029958" y="5606797"/>
              <a:ext cx="186563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Le Fournisseur créé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une</a:t>
              </a:r>
              <a:r>
                <a:rPr sz="1200" b="1" spc="-3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offre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7" name="object 45">
              <a:extLst>
                <a:ext uri="{FF2B5EF4-FFF2-40B4-BE49-F238E27FC236}">
                  <a16:creationId xmlns:a16="http://schemas.microsoft.com/office/drawing/2014/main" id="{B1773EA9-6F2B-4E42-B5F5-C292C6E49B34}"/>
                </a:ext>
              </a:extLst>
            </p:cNvPr>
            <p:cNvSpPr txBox="1"/>
            <p:nvPr/>
          </p:nvSpPr>
          <p:spPr>
            <a:xfrm>
              <a:off x="7437120" y="5844541"/>
              <a:ext cx="105092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sur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Quick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Quote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8" name="object 46">
              <a:extLst>
                <a:ext uri="{FF2B5EF4-FFF2-40B4-BE49-F238E27FC236}">
                  <a16:creationId xmlns:a16="http://schemas.microsoft.com/office/drawing/2014/main" id="{0A2D7AC3-A8F9-4BD9-9FA9-B92F3D99D8F0}"/>
                </a:ext>
              </a:extLst>
            </p:cNvPr>
            <p:cNvSpPr/>
            <p:nvPr/>
          </p:nvSpPr>
          <p:spPr>
            <a:xfrm>
              <a:off x="3517901" y="5689600"/>
              <a:ext cx="1905" cy="349250"/>
            </a:xfrm>
            <a:custGeom>
              <a:avLst/>
              <a:gdLst/>
              <a:ahLst/>
              <a:cxnLst/>
              <a:rect l="l" t="t" r="r" b="b"/>
              <a:pathLst>
                <a:path w="1905" h="349250">
                  <a:moveTo>
                    <a:pt x="1650" y="0"/>
                  </a:moveTo>
                  <a:lnTo>
                    <a:pt x="0" y="349249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47">
              <a:extLst>
                <a:ext uri="{FF2B5EF4-FFF2-40B4-BE49-F238E27FC236}">
                  <a16:creationId xmlns:a16="http://schemas.microsoft.com/office/drawing/2014/main" id="{49C8720A-0E81-4DB9-98D9-A808F97045E1}"/>
                </a:ext>
              </a:extLst>
            </p:cNvPr>
            <p:cNvSpPr/>
            <p:nvPr/>
          </p:nvSpPr>
          <p:spPr>
            <a:xfrm>
              <a:off x="3511551" y="5984875"/>
              <a:ext cx="1524000" cy="76200"/>
            </a:xfrm>
            <a:custGeom>
              <a:avLst/>
              <a:gdLst/>
              <a:ahLst/>
              <a:cxnLst/>
              <a:rect l="l" t="t" r="r" b="b"/>
              <a:pathLst>
                <a:path w="1524000" h="76200">
                  <a:moveTo>
                    <a:pt x="25400" y="25387"/>
                  </a:moveTo>
                  <a:lnTo>
                    <a:pt x="0" y="25387"/>
                  </a:lnTo>
                  <a:lnTo>
                    <a:pt x="0" y="50787"/>
                  </a:lnTo>
                  <a:lnTo>
                    <a:pt x="25400" y="50787"/>
                  </a:lnTo>
                  <a:lnTo>
                    <a:pt x="25400" y="25387"/>
                  </a:lnTo>
                  <a:close/>
                </a:path>
                <a:path w="1524000" h="76200">
                  <a:moveTo>
                    <a:pt x="76200" y="25387"/>
                  </a:moveTo>
                  <a:lnTo>
                    <a:pt x="50800" y="25387"/>
                  </a:lnTo>
                  <a:lnTo>
                    <a:pt x="50800" y="50787"/>
                  </a:lnTo>
                  <a:lnTo>
                    <a:pt x="76200" y="50787"/>
                  </a:lnTo>
                  <a:lnTo>
                    <a:pt x="76200" y="25387"/>
                  </a:lnTo>
                  <a:close/>
                </a:path>
                <a:path w="1524000" h="76200">
                  <a:moveTo>
                    <a:pt x="127000" y="25387"/>
                  </a:moveTo>
                  <a:lnTo>
                    <a:pt x="101600" y="25387"/>
                  </a:lnTo>
                  <a:lnTo>
                    <a:pt x="101600" y="50787"/>
                  </a:lnTo>
                  <a:lnTo>
                    <a:pt x="127000" y="50787"/>
                  </a:lnTo>
                  <a:lnTo>
                    <a:pt x="127000" y="25387"/>
                  </a:lnTo>
                  <a:close/>
                </a:path>
                <a:path w="1524000" h="76200">
                  <a:moveTo>
                    <a:pt x="177800" y="25387"/>
                  </a:moveTo>
                  <a:lnTo>
                    <a:pt x="152400" y="25387"/>
                  </a:lnTo>
                  <a:lnTo>
                    <a:pt x="152400" y="50787"/>
                  </a:lnTo>
                  <a:lnTo>
                    <a:pt x="177800" y="50787"/>
                  </a:lnTo>
                  <a:lnTo>
                    <a:pt x="177800" y="25387"/>
                  </a:lnTo>
                  <a:close/>
                </a:path>
                <a:path w="1524000" h="76200">
                  <a:moveTo>
                    <a:pt x="228600" y="25387"/>
                  </a:moveTo>
                  <a:lnTo>
                    <a:pt x="203200" y="25387"/>
                  </a:lnTo>
                  <a:lnTo>
                    <a:pt x="203200" y="50787"/>
                  </a:lnTo>
                  <a:lnTo>
                    <a:pt x="228600" y="50787"/>
                  </a:lnTo>
                  <a:lnTo>
                    <a:pt x="228600" y="25387"/>
                  </a:lnTo>
                  <a:close/>
                </a:path>
                <a:path w="1524000" h="76200">
                  <a:moveTo>
                    <a:pt x="279400" y="25387"/>
                  </a:moveTo>
                  <a:lnTo>
                    <a:pt x="254000" y="25387"/>
                  </a:lnTo>
                  <a:lnTo>
                    <a:pt x="254000" y="50787"/>
                  </a:lnTo>
                  <a:lnTo>
                    <a:pt x="279400" y="50787"/>
                  </a:lnTo>
                  <a:lnTo>
                    <a:pt x="279400" y="25387"/>
                  </a:lnTo>
                  <a:close/>
                </a:path>
                <a:path w="1524000" h="76200">
                  <a:moveTo>
                    <a:pt x="330200" y="25387"/>
                  </a:moveTo>
                  <a:lnTo>
                    <a:pt x="304800" y="25387"/>
                  </a:lnTo>
                  <a:lnTo>
                    <a:pt x="304800" y="50787"/>
                  </a:lnTo>
                  <a:lnTo>
                    <a:pt x="330200" y="50787"/>
                  </a:lnTo>
                  <a:lnTo>
                    <a:pt x="330200" y="25387"/>
                  </a:lnTo>
                  <a:close/>
                </a:path>
                <a:path w="1524000" h="76200">
                  <a:moveTo>
                    <a:pt x="381000" y="25387"/>
                  </a:moveTo>
                  <a:lnTo>
                    <a:pt x="355600" y="25387"/>
                  </a:lnTo>
                  <a:lnTo>
                    <a:pt x="355600" y="50787"/>
                  </a:lnTo>
                  <a:lnTo>
                    <a:pt x="381000" y="50787"/>
                  </a:lnTo>
                  <a:lnTo>
                    <a:pt x="381000" y="25387"/>
                  </a:lnTo>
                  <a:close/>
                </a:path>
                <a:path w="1524000" h="76200">
                  <a:moveTo>
                    <a:pt x="431800" y="25387"/>
                  </a:moveTo>
                  <a:lnTo>
                    <a:pt x="406400" y="25387"/>
                  </a:lnTo>
                  <a:lnTo>
                    <a:pt x="406400" y="50787"/>
                  </a:lnTo>
                  <a:lnTo>
                    <a:pt x="431800" y="50787"/>
                  </a:lnTo>
                  <a:lnTo>
                    <a:pt x="431800" y="25387"/>
                  </a:lnTo>
                  <a:close/>
                </a:path>
                <a:path w="1524000" h="76200">
                  <a:moveTo>
                    <a:pt x="482600" y="25387"/>
                  </a:moveTo>
                  <a:lnTo>
                    <a:pt x="457200" y="25387"/>
                  </a:lnTo>
                  <a:lnTo>
                    <a:pt x="457200" y="50787"/>
                  </a:lnTo>
                  <a:lnTo>
                    <a:pt x="482600" y="50787"/>
                  </a:lnTo>
                  <a:lnTo>
                    <a:pt x="482600" y="25387"/>
                  </a:lnTo>
                  <a:close/>
                </a:path>
                <a:path w="1524000" h="76200">
                  <a:moveTo>
                    <a:pt x="533400" y="25387"/>
                  </a:moveTo>
                  <a:lnTo>
                    <a:pt x="508000" y="25387"/>
                  </a:lnTo>
                  <a:lnTo>
                    <a:pt x="508000" y="50787"/>
                  </a:lnTo>
                  <a:lnTo>
                    <a:pt x="533400" y="50787"/>
                  </a:lnTo>
                  <a:lnTo>
                    <a:pt x="533400" y="25387"/>
                  </a:lnTo>
                  <a:close/>
                </a:path>
                <a:path w="1524000" h="76200">
                  <a:moveTo>
                    <a:pt x="584200" y="25387"/>
                  </a:moveTo>
                  <a:lnTo>
                    <a:pt x="558800" y="25387"/>
                  </a:lnTo>
                  <a:lnTo>
                    <a:pt x="558800" y="50787"/>
                  </a:lnTo>
                  <a:lnTo>
                    <a:pt x="584200" y="50787"/>
                  </a:lnTo>
                  <a:lnTo>
                    <a:pt x="584200" y="25387"/>
                  </a:lnTo>
                  <a:close/>
                </a:path>
                <a:path w="1524000" h="76200">
                  <a:moveTo>
                    <a:pt x="635000" y="25387"/>
                  </a:moveTo>
                  <a:lnTo>
                    <a:pt x="609600" y="25387"/>
                  </a:lnTo>
                  <a:lnTo>
                    <a:pt x="609600" y="50787"/>
                  </a:lnTo>
                  <a:lnTo>
                    <a:pt x="635000" y="50787"/>
                  </a:lnTo>
                  <a:lnTo>
                    <a:pt x="635000" y="25387"/>
                  </a:lnTo>
                  <a:close/>
                </a:path>
                <a:path w="1524000" h="76200">
                  <a:moveTo>
                    <a:pt x="685800" y="25387"/>
                  </a:moveTo>
                  <a:lnTo>
                    <a:pt x="660400" y="25387"/>
                  </a:lnTo>
                  <a:lnTo>
                    <a:pt x="660400" y="50787"/>
                  </a:lnTo>
                  <a:lnTo>
                    <a:pt x="685800" y="50787"/>
                  </a:lnTo>
                  <a:lnTo>
                    <a:pt x="685800" y="25387"/>
                  </a:lnTo>
                  <a:close/>
                </a:path>
                <a:path w="1524000" h="76200">
                  <a:moveTo>
                    <a:pt x="736600" y="25387"/>
                  </a:moveTo>
                  <a:lnTo>
                    <a:pt x="711200" y="25387"/>
                  </a:lnTo>
                  <a:lnTo>
                    <a:pt x="711200" y="50787"/>
                  </a:lnTo>
                  <a:lnTo>
                    <a:pt x="736600" y="50787"/>
                  </a:lnTo>
                  <a:lnTo>
                    <a:pt x="736600" y="25387"/>
                  </a:lnTo>
                  <a:close/>
                </a:path>
                <a:path w="1524000" h="76200">
                  <a:moveTo>
                    <a:pt x="787400" y="25387"/>
                  </a:moveTo>
                  <a:lnTo>
                    <a:pt x="762000" y="25387"/>
                  </a:lnTo>
                  <a:lnTo>
                    <a:pt x="762000" y="50787"/>
                  </a:lnTo>
                  <a:lnTo>
                    <a:pt x="787400" y="50787"/>
                  </a:lnTo>
                  <a:lnTo>
                    <a:pt x="787400" y="25387"/>
                  </a:lnTo>
                  <a:close/>
                </a:path>
                <a:path w="1524000" h="76200">
                  <a:moveTo>
                    <a:pt x="838200" y="25387"/>
                  </a:moveTo>
                  <a:lnTo>
                    <a:pt x="812800" y="25387"/>
                  </a:lnTo>
                  <a:lnTo>
                    <a:pt x="812800" y="50787"/>
                  </a:lnTo>
                  <a:lnTo>
                    <a:pt x="838200" y="50787"/>
                  </a:lnTo>
                  <a:lnTo>
                    <a:pt x="838200" y="25387"/>
                  </a:lnTo>
                  <a:close/>
                </a:path>
                <a:path w="1524000" h="76200">
                  <a:moveTo>
                    <a:pt x="889000" y="25387"/>
                  </a:moveTo>
                  <a:lnTo>
                    <a:pt x="863600" y="25387"/>
                  </a:lnTo>
                  <a:lnTo>
                    <a:pt x="863600" y="50787"/>
                  </a:lnTo>
                  <a:lnTo>
                    <a:pt x="889000" y="50787"/>
                  </a:lnTo>
                  <a:lnTo>
                    <a:pt x="889000" y="25387"/>
                  </a:lnTo>
                  <a:close/>
                </a:path>
                <a:path w="1524000" h="76200">
                  <a:moveTo>
                    <a:pt x="939800" y="25387"/>
                  </a:moveTo>
                  <a:lnTo>
                    <a:pt x="914400" y="25387"/>
                  </a:lnTo>
                  <a:lnTo>
                    <a:pt x="914400" y="50787"/>
                  </a:lnTo>
                  <a:lnTo>
                    <a:pt x="939800" y="50787"/>
                  </a:lnTo>
                  <a:lnTo>
                    <a:pt x="939800" y="25387"/>
                  </a:lnTo>
                  <a:close/>
                </a:path>
                <a:path w="1524000" h="76200">
                  <a:moveTo>
                    <a:pt x="990600" y="25387"/>
                  </a:moveTo>
                  <a:lnTo>
                    <a:pt x="965200" y="25387"/>
                  </a:lnTo>
                  <a:lnTo>
                    <a:pt x="965200" y="50787"/>
                  </a:lnTo>
                  <a:lnTo>
                    <a:pt x="990600" y="50787"/>
                  </a:lnTo>
                  <a:lnTo>
                    <a:pt x="990600" y="25387"/>
                  </a:lnTo>
                  <a:close/>
                </a:path>
                <a:path w="1524000" h="76200">
                  <a:moveTo>
                    <a:pt x="1041400" y="25387"/>
                  </a:moveTo>
                  <a:lnTo>
                    <a:pt x="1016000" y="25387"/>
                  </a:lnTo>
                  <a:lnTo>
                    <a:pt x="1016000" y="50787"/>
                  </a:lnTo>
                  <a:lnTo>
                    <a:pt x="1041400" y="50787"/>
                  </a:lnTo>
                  <a:lnTo>
                    <a:pt x="1041400" y="25387"/>
                  </a:lnTo>
                  <a:close/>
                </a:path>
                <a:path w="1524000" h="76200">
                  <a:moveTo>
                    <a:pt x="1092200" y="25387"/>
                  </a:moveTo>
                  <a:lnTo>
                    <a:pt x="1066800" y="25387"/>
                  </a:lnTo>
                  <a:lnTo>
                    <a:pt x="1066800" y="50787"/>
                  </a:lnTo>
                  <a:lnTo>
                    <a:pt x="1092200" y="50787"/>
                  </a:lnTo>
                  <a:lnTo>
                    <a:pt x="1092200" y="25387"/>
                  </a:lnTo>
                  <a:close/>
                </a:path>
                <a:path w="1524000" h="76200">
                  <a:moveTo>
                    <a:pt x="1143000" y="25387"/>
                  </a:moveTo>
                  <a:lnTo>
                    <a:pt x="1117600" y="25387"/>
                  </a:lnTo>
                  <a:lnTo>
                    <a:pt x="1117600" y="50787"/>
                  </a:lnTo>
                  <a:lnTo>
                    <a:pt x="1143000" y="50787"/>
                  </a:lnTo>
                  <a:lnTo>
                    <a:pt x="1143000" y="25387"/>
                  </a:lnTo>
                  <a:close/>
                </a:path>
                <a:path w="1524000" h="76200">
                  <a:moveTo>
                    <a:pt x="1193800" y="25387"/>
                  </a:moveTo>
                  <a:lnTo>
                    <a:pt x="1168400" y="25387"/>
                  </a:lnTo>
                  <a:lnTo>
                    <a:pt x="1168400" y="50787"/>
                  </a:lnTo>
                  <a:lnTo>
                    <a:pt x="1193800" y="50787"/>
                  </a:lnTo>
                  <a:lnTo>
                    <a:pt x="1193800" y="25387"/>
                  </a:lnTo>
                  <a:close/>
                </a:path>
                <a:path w="1524000" h="76200">
                  <a:moveTo>
                    <a:pt x="1244600" y="25387"/>
                  </a:moveTo>
                  <a:lnTo>
                    <a:pt x="1219200" y="25387"/>
                  </a:lnTo>
                  <a:lnTo>
                    <a:pt x="1219200" y="50787"/>
                  </a:lnTo>
                  <a:lnTo>
                    <a:pt x="1244600" y="50787"/>
                  </a:lnTo>
                  <a:lnTo>
                    <a:pt x="1244600" y="25387"/>
                  </a:lnTo>
                  <a:close/>
                </a:path>
                <a:path w="1524000" h="76200">
                  <a:moveTo>
                    <a:pt x="1295400" y="25387"/>
                  </a:moveTo>
                  <a:lnTo>
                    <a:pt x="1270000" y="25387"/>
                  </a:lnTo>
                  <a:lnTo>
                    <a:pt x="1270000" y="50787"/>
                  </a:lnTo>
                  <a:lnTo>
                    <a:pt x="1295400" y="50787"/>
                  </a:lnTo>
                  <a:lnTo>
                    <a:pt x="1295400" y="25387"/>
                  </a:lnTo>
                  <a:close/>
                </a:path>
                <a:path w="1524000" h="76200">
                  <a:moveTo>
                    <a:pt x="1346200" y="25387"/>
                  </a:moveTo>
                  <a:lnTo>
                    <a:pt x="1320800" y="25387"/>
                  </a:lnTo>
                  <a:lnTo>
                    <a:pt x="1320800" y="50787"/>
                  </a:lnTo>
                  <a:lnTo>
                    <a:pt x="1346200" y="50787"/>
                  </a:lnTo>
                  <a:lnTo>
                    <a:pt x="1346200" y="25387"/>
                  </a:lnTo>
                  <a:close/>
                </a:path>
                <a:path w="1524000" h="76200">
                  <a:moveTo>
                    <a:pt x="1397000" y="25387"/>
                  </a:moveTo>
                  <a:lnTo>
                    <a:pt x="1371600" y="25387"/>
                  </a:lnTo>
                  <a:lnTo>
                    <a:pt x="1371600" y="50787"/>
                  </a:lnTo>
                  <a:lnTo>
                    <a:pt x="1397000" y="50787"/>
                  </a:lnTo>
                  <a:lnTo>
                    <a:pt x="1397000" y="25387"/>
                  </a:lnTo>
                  <a:close/>
                </a:path>
                <a:path w="1524000" h="76200">
                  <a:moveTo>
                    <a:pt x="1447800" y="0"/>
                  </a:moveTo>
                  <a:lnTo>
                    <a:pt x="1447800" y="76199"/>
                  </a:lnTo>
                  <a:lnTo>
                    <a:pt x="1524000" y="38099"/>
                  </a:lnTo>
                  <a:lnTo>
                    <a:pt x="1447800" y="0"/>
                  </a:lnTo>
                  <a:close/>
                </a:path>
                <a:path w="1524000" h="76200">
                  <a:moveTo>
                    <a:pt x="1447800" y="25387"/>
                  </a:moveTo>
                  <a:lnTo>
                    <a:pt x="1422400" y="25387"/>
                  </a:lnTo>
                  <a:lnTo>
                    <a:pt x="1422400" y="50787"/>
                  </a:lnTo>
                  <a:lnTo>
                    <a:pt x="1447800" y="50787"/>
                  </a:lnTo>
                  <a:lnTo>
                    <a:pt x="1447800" y="253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48">
              <a:extLst>
                <a:ext uri="{FF2B5EF4-FFF2-40B4-BE49-F238E27FC236}">
                  <a16:creationId xmlns:a16="http://schemas.microsoft.com/office/drawing/2014/main" id="{B41E388A-8C33-496B-8A98-3044D49E4DCA}"/>
                </a:ext>
              </a:extLst>
            </p:cNvPr>
            <p:cNvSpPr txBox="1"/>
            <p:nvPr/>
          </p:nvSpPr>
          <p:spPr>
            <a:xfrm>
              <a:off x="3868294" y="5774436"/>
              <a:ext cx="102108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Comparaison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et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01" name="object 49">
              <a:extLst>
                <a:ext uri="{FF2B5EF4-FFF2-40B4-BE49-F238E27FC236}">
                  <a16:creationId xmlns:a16="http://schemas.microsoft.com/office/drawing/2014/main" id="{1F798156-B7BC-4046-B619-9A6F0C59D04E}"/>
                </a:ext>
              </a:extLst>
            </p:cNvPr>
            <p:cNvSpPr/>
            <p:nvPr/>
          </p:nvSpPr>
          <p:spPr>
            <a:xfrm>
              <a:off x="6049137" y="6143473"/>
              <a:ext cx="76200" cy="271780"/>
            </a:xfrm>
            <a:custGeom>
              <a:avLst/>
              <a:gdLst/>
              <a:ahLst/>
              <a:cxnLst/>
              <a:rect l="l" t="t" r="r" b="b"/>
              <a:pathLst>
                <a:path w="76200" h="271779">
                  <a:moveTo>
                    <a:pt x="48513" y="0"/>
                  </a:moveTo>
                  <a:lnTo>
                    <a:pt x="23113" y="292"/>
                  </a:lnTo>
                  <a:lnTo>
                    <a:pt x="23367" y="25692"/>
                  </a:lnTo>
                  <a:lnTo>
                    <a:pt x="48767" y="25400"/>
                  </a:lnTo>
                  <a:lnTo>
                    <a:pt x="48513" y="0"/>
                  </a:lnTo>
                  <a:close/>
                </a:path>
                <a:path w="76200" h="271779">
                  <a:moveTo>
                    <a:pt x="49022" y="50787"/>
                  </a:moveTo>
                  <a:lnTo>
                    <a:pt x="23622" y="51092"/>
                  </a:lnTo>
                  <a:lnTo>
                    <a:pt x="24002" y="76492"/>
                  </a:lnTo>
                  <a:lnTo>
                    <a:pt x="49402" y="76187"/>
                  </a:lnTo>
                  <a:lnTo>
                    <a:pt x="49022" y="50787"/>
                  </a:lnTo>
                  <a:close/>
                </a:path>
                <a:path w="76200" h="271779">
                  <a:moveTo>
                    <a:pt x="49656" y="101587"/>
                  </a:moveTo>
                  <a:lnTo>
                    <a:pt x="24256" y="101892"/>
                  </a:lnTo>
                  <a:lnTo>
                    <a:pt x="24511" y="127279"/>
                  </a:lnTo>
                  <a:lnTo>
                    <a:pt x="49911" y="126987"/>
                  </a:lnTo>
                  <a:lnTo>
                    <a:pt x="49656" y="101587"/>
                  </a:lnTo>
                  <a:close/>
                </a:path>
                <a:path w="76200" h="271779">
                  <a:moveTo>
                    <a:pt x="50291" y="152387"/>
                  </a:moveTo>
                  <a:lnTo>
                    <a:pt x="24891" y="152679"/>
                  </a:lnTo>
                  <a:lnTo>
                    <a:pt x="25145" y="178079"/>
                  </a:lnTo>
                  <a:lnTo>
                    <a:pt x="50545" y="177787"/>
                  </a:lnTo>
                  <a:lnTo>
                    <a:pt x="50291" y="152387"/>
                  </a:lnTo>
                  <a:close/>
                </a:path>
                <a:path w="76200" h="271779">
                  <a:moveTo>
                    <a:pt x="76200" y="194970"/>
                  </a:moveTo>
                  <a:lnTo>
                    <a:pt x="0" y="195859"/>
                  </a:lnTo>
                  <a:lnTo>
                    <a:pt x="38988" y="271602"/>
                  </a:lnTo>
                  <a:lnTo>
                    <a:pt x="69749" y="208254"/>
                  </a:lnTo>
                  <a:lnTo>
                    <a:pt x="25526" y="208254"/>
                  </a:lnTo>
                  <a:lnTo>
                    <a:pt x="25400" y="203479"/>
                  </a:lnTo>
                  <a:lnTo>
                    <a:pt x="50800" y="203187"/>
                  </a:lnTo>
                  <a:lnTo>
                    <a:pt x="72210" y="203187"/>
                  </a:lnTo>
                  <a:lnTo>
                    <a:pt x="76200" y="194970"/>
                  </a:lnTo>
                  <a:close/>
                </a:path>
                <a:path w="76200" h="271779">
                  <a:moveTo>
                    <a:pt x="50800" y="203187"/>
                  </a:moveTo>
                  <a:lnTo>
                    <a:pt x="25400" y="203479"/>
                  </a:lnTo>
                  <a:lnTo>
                    <a:pt x="25526" y="208254"/>
                  </a:lnTo>
                  <a:lnTo>
                    <a:pt x="50926" y="207962"/>
                  </a:lnTo>
                  <a:lnTo>
                    <a:pt x="50800" y="203187"/>
                  </a:lnTo>
                  <a:close/>
                </a:path>
                <a:path w="76200" h="271779">
                  <a:moveTo>
                    <a:pt x="72210" y="203187"/>
                  </a:moveTo>
                  <a:lnTo>
                    <a:pt x="50800" y="203187"/>
                  </a:lnTo>
                  <a:lnTo>
                    <a:pt x="50926" y="207962"/>
                  </a:lnTo>
                  <a:lnTo>
                    <a:pt x="25526" y="208254"/>
                  </a:lnTo>
                  <a:lnTo>
                    <a:pt x="69749" y="208254"/>
                  </a:lnTo>
                  <a:lnTo>
                    <a:pt x="72210" y="2031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50">
              <a:extLst>
                <a:ext uri="{FF2B5EF4-FFF2-40B4-BE49-F238E27FC236}">
                  <a16:creationId xmlns:a16="http://schemas.microsoft.com/office/drawing/2014/main" id="{9720F530-EECF-4378-A97D-521114426EDE}"/>
                </a:ext>
              </a:extLst>
            </p:cNvPr>
            <p:cNvSpPr/>
            <p:nvPr/>
          </p:nvSpPr>
          <p:spPr>
            <a:xfrm>
              <a:off x="5802376" y="6273800"/>
              <a:ext cx="638175" cy="4349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51">
              <a:extLst>
                <a:ext uri="{FF2B5EF4-FFF2-40B4-BE49-F238E27FC236}">
                  <a16:creationId xmlns:a16="http://schemas.microsoft.com/office/drawing/2014/main" id="{513191D9-A0A2-4417-845D-D9A8D0BC9050}"/>
                </a:ext>
              </a:extLst>
            </p:cNvPr>
            <p:cNvSpPr txBox="1"/>
            <p:nvPr/>
          </p:nvSpPr>
          <p:spPr>
            <a:xfrm>
              <a:off x="3763138" y="6012180"/>
              <a:ext cx="3843654" cy="6216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Sélection des</a:t>
              </a:r>
              <a:r>
                <a:rPr sz="1200" b="1" spc="-4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offres</a:t>
              </a:r>
              <a:endParaRPr sz="1200">
                <a:latin typeface="Calibri"/>
                <a:cs typeface="Calibri"/>
              </a:endParaRPr>
            </a:p>
            <a:p>
              <a:pPr marL="2873375" marR="5080" indent="-48895">
                <a:lnSpc>
                  <a:spcPct val="100000"/>
                </a:lnSpc>
                <a:spcBef>
                  <a:spcPts val="409"/>
                </a:spcBef>
              </a:pPr>
              <a:r>
                <a:rPr sz="1200" b="1" spc="-15" dirty="0">
                  <a:solidFill>
                    <a:srgbClr val="E36C09"/>
                  </a:solidFill>
                  <a:latin typeface="Calibri"/>
                  <a:cs typeface="Calibri"/>
                </a:rPr>
                <a:t>Transfert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vers</a:t>
              </a:r>
              <a:r>
                <a:rPr sz="1200" b="1" spc="-10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le 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Panier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25" dirty="0">
                  <a:solidFill>
                    <a:srgbClr val="E36C09"/>
                  </a:solidFill>
                  <a:latin typeface="Calibri"/>
                  <a:cs typeface="Calibri"/>
                </a:rPr>
                <a:t>d’Achat</a:t>
              </a:r>
              <a:endParaRPr sz="120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Connexion</a:t>
            </a:r>
            <a:r>
              <a:rPr lang="en-PH" spc="-5" dirty="0"/>
              <a:t> au </a:t>
            </a:r>
            <a:r>
              <a:rPr lang="en-PH" spc="-5" dirty="0" err="1"/>
              <a:t>Portail</a:t>
            </a:r>
            <a:r>
              <a:rPr lang="en-PH" spc="-75" dirty="0"/>
              <a:t> </a:t>
            </a:r>
            <a:r>
              <a:rPr lang="en-PH" dirty="0" err="1"/>
              <a:t>Hubwoo</a:t>
            </a:r>
            <a:endParaRPr lang="en-PH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67B1FCC-DF4B-4D10-9E67-1CA596C9EC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35708"/>
            <a:ext cx="11110464" cy="675141"/>
          </a:xfrm>
        </p:spPr>
        <p:txBody>
          <a:bodyPr/>
          <a:lstStyle/>
          <a:p>
            <a:r>
              <a:rPr lang="fr-FR" sz="1800" spc="-35" dirty="0">
                <a:cs typeface="Arial"/>
              </a:rPr>
              <a:t>Vous </a:t>
            </a:r>
            <a:r>
              <a:rPr lang="fr-FR" sz="1800" spc="-5" dirty="0">
                <a:cs typeface="Arial"/>
              </a:rPr>
              <a:t>allez recevoir un email de l’équipe Service client  contenant votre nom </a:t>
            </a:r>
            <a:r>
              <a:rPr lang="fr-FR" sz="1800" spc="-10" dirty="0">
                <a:cs typeface="Arial"/>
              </a:rPr>
              <a:t>d'utilisateur, </a:t>
            </a:r>
            <a:r>
              <a:rPr lang="fr-FR" sz="1800" spc="-5" dirty="0">
                <a:cs typeface="Arial"/>
              </a:rPr>
              <a:t>votre mot de passe et Le  </a:t>
            </a:r>
            <a:r>
              <a:rPr lang="fr-FR" sz="1800" dirty="0">
                <a:cs typeface="Arial"/>
              </a:rPr>
              <a:t>lien </a:t>
            </a:r>
            <a:r>
              <a:rPr lang="fr-FR" sz="1800" spc="-5" dirty="0">
                <a:cs typeface="Arial"/>
              </a:rPr>
              <a:t>d’accès à </a:t>
            </a:r>
            <a:r>
              <a:rPr lang="fr-FR" sz="1800" dirty="0">
                <a:cs typeface="Arial"/>
              </a:rPr>
              <a:t>l’application </a:t>
            </a:r>
            <a:r>
              <a:rPr lang="fr-FR" sz="1800" spc="-5" dirty="0">
                <a:cs typeface="Arial"/>
              </a:rPr>
              <a:t>Quick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 err="1">
                <a:cs typeface="Arial"/>
              </a:rPr>
              <a:t>Quote</a:t>
            </a:r>
            <a:r>
              <a:rPr lang="fr-FR" sz="1800" spc="-5" dirty="0">
                <a:cs typeface="Arial"/>
              </a:rPr>
              <a:t>.</a:t>
            </a:r>
            <a:endParaRPr lang="fr-FR" sz="1800" dirty="0">
              <a:cs typeface="Arial"/>
            </a:endParaRPr>
          </a:p>
          <a:p>
            <a:endParaRPr lang="en-PH" sz="1800" dirty="0">
              <a:cs typeface="Arial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0B86F4E4-2517-48F9-9CBE-91108672C70C}"/>
              </a:ext>
            </a:extLst>
          </p:cNvPr>
          <p:cNvSpPr/>
          <p:nvPr/>
        </p:nvSpPr>
        <p:spPr>
          <a:xfrm>
            <a:off x="2159948" y="2714700"/>
            <a:ext cx="5489576" cy="39654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AADC2A29-2AFA-40DE-B0AA-7C884FDBF9F2}"/>
              </a:ext>
            </a:extLst>
          </p:cNvPr>
          <p:cNvSpPr/>
          <p:nvPr/>
        </p:nvSpPr>
        <p:spPr>
          <a:xfrm>
            <a:off x="2443676" y="2909774"/>
            <a:ext cx="4812148" cy="32884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8B7A5F4-2D8E-42E9-BEB6-1333207A20C1}"/>
              </a:ext>
            </a:extLst>
          </p:cNvPr>
          <p:cNvGrpSpPr/>
          <p:nvPr/>
        </p:nvGrpSpPr>
        <p:grpSpPr>
          <a:xfrm>
            <a:off x="6179569" y="2805291"/>
            <a:ext cx="4812148" cy="1088554"/>
            <a:chOff x="6212699" y="2411744"/>
            <a:chExt cx="3505200" cy="1303046"/>
          </a:xfrm>
        </p:grpSpPr>
        <p:sp>
          <p:nvSpPr>
            <p:cNvPr id="19" name="object 6">
              <a:extLst>
                <a:ext uri="{FF2B5EF4-FFF2-40B4-BE49-F238E27FC236}">
                  <a16:creationId xmlns:a16="http://schemas.microsoft.com/office/drawing/2014/main" id="{58571C34-E358-460E-B73F-07C3CCEFBD4B}"/>
                </a:ext>
              </a:extLst>
            </p:cNvPr>
            <p:cNvSpPr/>
            <p:nvPr/>
          </p:nvSpPr>
          <p:spPr>
            <a:xfrm>
              <a:off x="6212699" y="2411744"/>
              <a:ext cx="3505200" cy="1303046"/>
            </a:xfrm>
            <a:custGeom>
              <a:avLst/>
              <a:gdLst/>
              <a:ahLst/>
              <a:cxnLst/>
              <a:rect l="l" t="t" r="r" b="b"/>
              <a:pathLst>
                <a:path w="3046729" h="1406525">
                  <a:moveTo>
                    <a:pt x="2855849" y="0"/>
                  </a:moveTo>
                  <a:lnTo>
                    <a:pt x="1101598" y="0"/>
                  </a:lnTo>
                  <a:lnTo>
                    <a:pt x="1057935" y="5034"/>
                  </a:lnTo>
                  <a:lnTo>
                    <a:pt x="1017844" y="19372"/>
                  </a:lnTo>
                  <a:lnTo>
                    <a:pt x="982472" y="41867"/>
                  </a:lnTo>
                  <a:lnTo>
                    <a:pt x="952965" y="71374"/>
                  </a:lnTo>
                  <a:lnTo>
                    <a:pt x="930470" y="106746"/>
                  </a:lnTo>
                  <a:lnTo>
                    <a:pt x="916132" y="146837"/>
                  </a:lnTo>
                  <a:lnTo>
                    <a:pt x="911098" y="190500"/>
                  </a:lnTo>
                  <a:lnTo>
                    <a:pt x="911098" y="666750"/>
                  </a:lnTo>
                  <a:lnTo>
                    <a:pt x="0" y="1406144"/>
                  </a:lnTo>
                  <a:lnTo>
                    <a:pt x="911098" y="952500"/>
                  </a:lnTo>
                  <a:lnTo>
                    <a:pt x="3046349" y="952500"/>
                  </a:lnTo>
                  <a:lnTo>
                    <a:pt x="3046349" y="190500"/>
                  </a:lnTo>
                  <a:lnTo>
                    <a:pt x="3041314" y="146837"/>
                  </a:lnTo>
                  <a:lnTo>
                    <a:pt x="3026976" y="106746"/>
                  </a:lnTo>
                  <a:lnTo>
                    <a:pt x="3004481" y="71374"/>
                  </a:lnTo>
                  <a:lnTo>
                    <a:pt x="2974974" y="41867"/>
                  </a:lnTo>
                  <a:lnTo>
                    <a:pt x="2939602" y="19372"/>
                  </a:lnTo>
                  <a:lnTo>
                    <a:pt x="2899511" y="5034"/>
                  </a:lnTo>
                  <a:lnTo>
                    <a:pt x="2855849" y="0"/>
                  </a:lnTo>
                  <a:close/>
                </a:path>
                <a:path w="3046729" h="1406525">
                  <a:moveTo>
                    <a:pt x="3046349" y="952500"/>
                  </a:moveTo>
                  <a:lnTo>
                    <a:pt x="911098" y="952500"/>
                  </a:lnTo>
                  <a:lnTo>
                    <a:pt x="916132" y="996162"/>
                  </a:lnTo>
                  <a:lnTo>
                    <a:pt x="930470" y="1036253"/>
                  </a:lnTo>
                  <a:lnTo>
                    <a:pt x="952965" y="1071625"/>
                  </a:lnTo>
                  <a:lnTo>
                    <a:pt x="982472" y="1101132"/>
                  </a:lnTo>
                  <a:lnTo>
                    <a:pt x="1017844" y="1123627"/>
                  </a:lnTo>
                  <a:lnTo>
                    <a:pt x="1057935" y="1137965"/>
                  </a:lnTo>
                  <a:lnTo>
                    <a:pt x="1101598" y="1143000"/>
                  </a:lnTo>
                  <a:lnTo>
                    <a:pt x="2855849" y="1143000"/>
                  </a:lnTo>
                  <a:lnTo>
                    <a:pt x="2899511" y="1137965"/>
                  </a:lnTo>
                  <a:lnTo>
                    <a:pt x="2939602" y="1123627"/>
                  </a:lnTo>
                  <a:lnTo>
                    <a:pt x="2974974" y="1101132"/>
                  </a:lnTo>
                  <a:lnTo>
                    <a:pt x="3004481" y="1071625"/>
                  </a:lnTo>
                  <a:lnTo>
                    <a:pt x="3026976" y="1036253"/>
                  </a:lnTo>
                  <a:lnTo>
                    <a:pt x="3041314" y="996162"/>
                  </a:lnTo>
                  <a:lnTo>
                    <a:pt x="3046349" y="952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7">
              <a:extLst>
                <a:ext uri="{FF2B5EF4-FFF2-40B4-BE49-F238E27FC236}">
                  <a16:creationId xmlns:a16="http://schemas.microsoft.com/office/drawing/2014/main" id="{8A557FEB-C551-4FC8-99CF-05CD5E777902}"/>
                </a:ext>
              </a:extLst>
            </p:cNvPr>
            <p:cNvSpPr/>
            <p:nvPr/>
          </p:nvSpPr>
          <p:spPr>
            <a:xfrm>
              <a:off x="6212699" y="2411744"/>
              <a:ext cx="3505200" cy="1303046"/>
            </a:xfrm>
            <a:custGeom>
              <a:avLst/>
              <a:gdLst/>
              <a:ahLst/>
              <a:cxnLst/>
              <a:rect l="l" t="t" r="r" b="b"/>
              <a:pathLst>
                <a:path w="3046729" h="1406525">
                  <a:moveTo>
                    <a:pt x="911098" y="190500"/>
                  </a:moveTo>
                  <a:lnTo>
                    <a:pt x="916132" y="146837"/>
                  </a:lnTo>
                  <a:lnTo>
                    <a:pt x="930470" y="106746"/>
                  </a:lnTo>
                  <a:lnTo>
                    <a:pt x="952965" y="71374"/>
                  </a:lnTo>
                  <a:lnTo>
                    <a:pt x="982472" y="41867"/>
                  </a:lnTo>
                  <a:lnTo>
                    <a:pt x="1017844" y="19372"/>
                  </a:lnTo>
                  <a:lnTo>
                    <a:pt x="1057935" y="5034"/>
                  </a:lnTo>
                  <a:lnTo>
                    <a:pt x="1101598" y="0"/>
                  </a:lnTo>
                  <a:lnTo>
                    <a:pt x="1266952" y="0"/>
                  </a:lnTo>
                  <a:lnTo>
                    <a:pt x="1800732" y="0"/>
                  </a:lnTo>
                  <a:lnTo>
                    <a:pt x="2855849" y="0"/>
                  </a:lnTo>
                  <a:lnTo>
                    <a:pt x="2899511" y="5034"/>
                  </a:lnTo>
                  <a:lnTo>
                    <a:pt x="2939602" y="19372"/>
                  </a:lnTo>
                  <a:lnTo>
                    <a:pt x="2974974" y="41867"/>
                  </a:lnTo>
                  <a:lnTo>
                    <a:pt x="3004481" y="71374"/>
                  </a:lnTo>
                  <a:lnTo>
                    <a:pt x="3026976" y="106746"/>
                  </a:lnTo>
                  <a:lnTo>
                    <a:pt x="3041314" y="146837"/>
                  </a:lnTo>
                  <a:lnTo>
                    <a:pt x="3046349" y="190500"/>
                  </a:lnTo>
                  <a:lnTo>
                    <a:pt x="3046349" y="666750"/>
                  </a:lnTo>
                  <a:lnTo>
                    <a:pt x="3046349" y="952500"/>
                  </a:lnTo>
                  <a:lnTo>
                    <a:pt x="3041314" y="996162"/>
                  </a:lnTo>
                  <a:lnTo>
                    <a:pt x="3026976" y="1036253"/>
                  </a:lnTo>
                  <a:lnTo>
                    <a:pt x="3004481" y="1071625"/>
                  </a:lnTo>
                  <a:lnTo>
                    <a:pt x="2974974" y="1101132"/>
                  </a:lnTo>
                  <a:lnTo>
                    <a:pt x="2939602" y="1123627"/>
                  </a:lnTo>
                  <a:lnTo>
                    <a:pt x="2899511" y="1137965"/>
                  </a:lnTo>
                  <a:lnTo>
                    <a:pt x="2855849" y="1143000"/>
                  </a:lnTo>
                  <a:lnTo>
                    <a:pt x="1800732" y="1143000"/>
                  </a:lnTo>
                  <a:lnTo>
                    <a:pt x="1266952" y="1143000"/>
                  </a:lnTo>
                  <a:lnTo>
                    <a:pt x="1101598" y="1143000"/>
                  </a:lnTo>
                  <a:lnTo>
                    <a:pt x="1057935" y="1137965"/>
                  </a:lnTo>
                  <a:lnTo>
                    <a:pt x="1017844" y="1123627"/>
                  </a:lnTo>
                  <a:lnTo>
                    <a:pt x="982472" y="1101132"/>
                  </a:lnTo>
                  <a:lnTo>
                    <a:pt x="952965" y="1071625"/>
                  </a:lnTo>
                  <a:lnTo>
                    <a:pt x="930470" y="1036253"/>
                  </a:lnTo>
                  <a:lnTo>
                    <a:pt x="916132" y="996162"/>
                  </a:lnTo>
                  <a:lnTo>
                    <a:pt x="911098" y="952500"/>
                  </a:lnTo>
                  <a:lnTo>
                    <a:pt x="0" y="1406144"/>
                  </a:lnTo>
                  <a:lnTo>
                    <a:pt x="911098" y="666750"/>
                  </a:lnTo>
                  <a:lnTo>
                    <a:pt x="911098" y="190500"/>
                  </a:lnTo>
                  <a:close/>
                </a:path>
              </a:pathLst>
            </a:custGeom>
            <a:ln w="25400">
              <a:solidFill>
                <a:srgbClr val="0B30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8">
            <a:extLst>
              <a:ext uri="{FF2B5EF4-FFF2-40B4-BE49-F238E27FC236}">
                <a16:creationId xmlns:a16="http://schemas.microsoft.com/office/drawing/2014/main" id="{CC8029D6-0C8E-4B02-BCAD-B23B4223CA11}"/>
              </a:ext>
            </a:extLst>
          </p:cNvPr>
          <p:cNvSpPr txBox="1"/>
          <p:nvPr/>
        </p:nvSpPr>
        <p:spPr>
          <a:xfrm>
            <a:off x="7945102" y="2919713"/>
            <a:ext cx="2698339" cy="64633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 marR="5080" indent="42545" algn="ctr">
              <a:lnSpc>
                <a:spcPct val="100000"/>
              </a:lnSpc>
            </a:pP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1. </a:t>
            </a:r>
            <a:r>
              <a:rPr sz="1400" b="1" spc="-25" dirty="0">
                <a:solidFill>
                  <a:srgbClr val="0B3055"/>
                </a:solidFill>
                <a:latin typeface="Arial"/>
                <a:cs typeface="Arial"/>
              </a:rPr>
              <a:t>Tapez </a:t>
            </a:r>
            <a:r>
              <a:rPr sz="1400" b="1" spc="-5" dirty="0">
                <a:solidFill>
                  <a:srgbClr val="0B3055"/>
                </a:solidFill>
                <a:latin typeface="Arial"/>
                <a:cs typeface="Arial"/>
              </a:rPr>
              <a:t>votre</a:t>
            </a:r>
            <a:r>
              <a:rPr sz="1400" b="1" spc="-85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B3055"/>
                </a:solidFill>
                <a:latin typeface="Arial"/>
                <a:cs typeface="Arial"/>
              </a:rPr>
              <a:t>Nom  d‘utilisateur (votre  </a:t>
            </a: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adresse email) et</a:t>
            </a:r>
            <a:r>
              <a:rPr sz="1400" b="1" spc="-160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le</a:t>
            </a:r>
            <a:r>
              <a:rPr lang="en-PH" sz="1400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B3055"/>
                </a:solidFill>
                <a:latin typeface="Arial"/>
                <a:cs typeface="Arial"/>
              </a:rPr>
              <a:t>mot de</a:t>
            </a:r>
            <a:r>
              <a:rPr sz="1400" b="1" spc="-95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passe</a:t>
            </a:r>
            <a:endParaRPr sz="1400" dirty="0">
              <a:solidFill>
                <a:srgbClr val="0B3055"/>
              </a:solidFill>
              <a:latin typeface="Arial"/>
              <a:cs typeface="Arial"/>
            </a:endParaRPr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563A4607-7F58-4378-9371-A25F660ED651}"/>
              </a:ext>
            </a:extLst>
          </p:cNvPr>
          <p:cNvSpPr/>
          <p:nvPr/>
        </p:nvSpPr>
        <p:spPr>
          <a:xfrm>
            <a:off x="5334889" y="4994402"/>
            <a:ext cx="3769995" cy="568325"/>
          </a:xfrm>
          <a:custGeom>
            <a:avLst/>
            <a:gdLst/>
            <a:ahLst/>
            <a:cxnLst/>
            <a:rect l="l" t="t" r="r" b="b"/>
            <a:pathLst>
              <a:path w="3769995" h="568325">
                <a:moveTo>
                  <a:pt x="0" y="0"/>
                </a:moveTo>
                <a:lnTo>
                  <a:pt x="1122806" y="282321"/>
                </a:lnTo>
                <a:lnTo>
                  <a:pt x="1122806" y="486537"/>
                </a:lnTo>
                <a:lnTo>
                  <a:pt x="1129226" y="518316"/>
                </a:lnTo>
                <a:lnTo>
                  <a:pt x="1146730" y="544274"/>
                </a:lnTo>
                <a:lnTo>
                  <a:pt x="1172688" y="561778"/>
                </a:lnTo>
                <a:lnTo>
                  <a:pt x="1204467" y="568198"/>
                </a:lnTo>
                <a:lnTo>
                  <a:pt x="3687953" y="568198"/>
                </a:lnTo>
                <a:lnTo>
                  <a:pt x="3719806" y="561778"/>
                </a:lnTo>
                <a:lnTo>
                  <a:pt x="3745801" y="544274"/>
                </a:lnTo>
                <a:lnTo>
                  <a:pt x="3763319" y="518316"/>
                </a:lnTo>
                <a:lnTo>
                  <a:pt x="3769741" y="486537"/>
                </a:lnTo>
                <a:lnTo>
                  <a:pt x="3769741" y="159766"/>
                </a:lnTo>
                <a:lnTo>
                  <a:pt x="1122806" y="159766"/>
                </a:lnTo>
                <a:lnTo>
                  <a:pt x="0" y="0"/>
                </a:lnTo>
                <a:close/>
              </a:path>
              <a:path w="3769995" h="568325">
                <a:moveTo>
                  <a:pt x="3687953" y="78105"/>
                </a:moveTo>
                <a:lnTo>
                  <a:pt x="1204467" y="78105"/>
                </a:lnTo>
                <a:lnTo>
                  <a:pt x="1172688" y="84524"/>
                </a:lnTo>
                <a:lnTo>
                  <a:pt x="1146730" y="102028"/>
                </a:lnTo>
                <a:lnTo>
                  <a:pt x="1129226" y="127986"/>
                </a:lnTo>
                <a:lnTo>
                  <a:pt x="1122806" y="159766"/>
                </a:lnTo>
                <a:lnTo>
                  <a:pt x="3769741" y="159766"/>
                </a:lnTo>
                <a:lnTo>
                  <a:pt x="3763319" y="127986"/>
                </a:lnTo>
                <a:lnTo>
                  <a:pt x="3745801" y="102028"/>
                </a:lnTo>
                <a:lnTo>
                  <a:pt x="3719806" y="84524"/>
                </a:lnTo>
                <a:lnTo>
                  <a:pt x="3687953" y="78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CAE8A4DD-BC7A-45E5-9818-5ADD5846A87C}"/>
              </a:ext>
            </a:extLst>
          </p:cNvPr>
          <p:cNvSpPr/>
          <p:nvPr/>
        </p:nvSpPr>
        <p:spPr>
          <a:xfrm>
            <a:off x="5236524" y="5383047"/>
            <a:ext cx="4038600" cy="568325"/>
          </a:xfrm>
          <a:custGeom>
            <a:avLst/>
            <a:gdLst/>
            <a:ahLst/>
            <a:cxnLst/>
            <a:rect l="l" t="t" r="r" b="b"/>
            <a:pathLst>
              <a:path w="3769995" h="568325">
                <a:moveTo>
                  <a:pt x="3769741" y="159766"/>
                </a:moveTo>
                <a:lnTo>
                  <a:pt x="3763319" y="127986"/>
                </a:lnTo>
                <a:lnTo>
                  <a:pt x="3745801" y="102028"/>
                </a:lnTo>
                <a:lnTo>
                  <a:pt x="3719806" y="84524"/>
                </a:lnTo>
                <a:lnTo>
                  <a:pt x="3687953" y="78105"/>
                </a:lnTo>
                <a:lnTo>
                  <a:pt x="2225674" y="78105"/>
                </a:lnTo>
                <a:lnTo>
                  <a:pt x="1564005" y="78105"/>
                </a:lnTo>
                <a:lnTo>
                  <a:pt x="1204467" y="78105"/>
                </a:lnTo>
                <a:lnTo>
                  <a:pt x="1172688" y="84524"/>
                </a:lnTo>
                <a:lnTo>
                  <a:pt x="1146730" y="102028"/>
                </a:lnTo>
                <a:lnTo>
                  <a:pt x="1129226" y="127986"/>
                </a:lnTo>
                <a:lnTo>
                  <a:pt x="1122806" y="159766"/>
                </a:lnTo>
                <a:lnTo>
                  <a:pt x="0" y="0"/>
                </a:lnTo>
                <a:lnTo>
                  <a:pt x="1122806" y="282321"/>
                </a:lnTo>
                <a:lnTo>
                  <a:pt x="1122806" y="486537"/>
                </a:lnTo>
                <a:lnTo>
                  <a:pt x="1129226" y="518316"/>
                </a:lnTo>
                <a:lnTo>
                  <a:pt x="1146730" y="544274"/>
                </a:lnTo>
                <a:lnTo>
                  <a:pt x="1172688" y="561778"/>
                </a:lnTo>
                <a:lnTo>
                  <a:pt x="1204467" y="568198"/>
                </a:lnTo>
                <a:lnTo>
                  <a:pt x="1564005" y="568198"/>
                </a:lnTo>
                <a:lnTo>
                  <a:pt x="2225674" y="568198"/>
                </a:lnTo>
                <a:lnTo>
                  <a:pt x="3687953" y="568198"/>
                </a:lnTo>
                <a:lnTo>
                  <a:pt x="3719806" y="561778"/>
                </a:lnTo>
                <a:lnTo>
                  <a:pt x="3745801" y="544274"/>
                </a:lnTo>
                <a:lnTo>
                  <a:pt x="3763319" y="518316"/>
                </a:lnTo>
                <a:lnTo>
                  <a:pt x="3769741" y="486537"/>
                </a:lnTo>
                <a:lnTo>
                  <a:pt x="3769741" y="282321"/>
                </a:lnTo>
                <a:lnTo>
                  <a:pt x="3769741" y="15976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B30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10F5D881-8089-423A-9586-5D7B7E946C75}"/>
              </a:ext>
            </a:extLst>
          </p:cNvPr>
          <p:cNvSpPr txBox="1"/>
          <p:nvPr/>
        </p:nvSpPr>
        <p:spPr>
          <a:xfrm>
            <a:off x="6663202" y="5606274"/>
            <a:ext cx="252518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71755">
              <a:lnSpc>
                <a:spcPct val="100000"/>
              </a:lnSpc>
            </a:pP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2. </a:t>
            </a:r>
            <a:r>
              <a:rPr sz="1400" b="1" spc="-5" dirty="0" err="1">
                <a:solidFill>
                  <a:srgbClr val="04294C"/>
                </a:solidFill>
                <a:latin typeface="Arial"/>
                <a:cs typeface="Arial"/>
              </a:rPr>
              <a:t>Cliquez</a:t>
            </a:r>
            <a:r>
              <a:rPr sz="14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4294C"/>
                </a:solidFill>
                <a:latin typeface="Arial"/>
                <a:cs typeface="Arial"/>
              </a:rPr>
              <a:t>sur</a:t>
            </a: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« </a:t>
            </a:r>
            <a:r>
              <a:rPr sz="1400" b="1" spc="-5" dirty="0">
                <a:solidFill>
                  <a:srgbClr val="04294C"/>
                </a:solidFill>
                <a:latin typeface="Arial"/>
                <a:cs typeface="Arial"/>
              </a:rPr>
              <a:t>Connexion</a:t>
            </a:r>
            <a:r>
              <a:rPr sz="1400" b="1" spc="-13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»</a:t>
            </a:r>
            <a:endParaRPr sz="14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Accéder</a:t>
            </a:r>
            <a:r>
              <a:rPr lang="en-PH" spc="-5" dirty="0"/>
              <a:t> à </a:t>
            </a:r>
            <a:r>
              <a:rPr lang="en-PH" dirty="0"/>
              <a:t>Quick</a:t>
            </a:r>
            <a:r>
              <a:rPr lang="en-PH" spc="-60" dirty="0"/>
              <a:t> </a:t>
            </a:r>
            <a:r>
              <a:rPr lang="en-PH" spc="-5" dirty="0"/>
              <a:t>Quote</a:t>
            </a:r>
            <a:endParaRPr lang="en-PH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D92C7D18-C6D8-46AA-9EDB-E34EF61A8BD4}"/>
              </a:ext>
            </a:extLst>
          </p:cNvPr>
          <p:cNvSpPr/>
          <p:nvPr/>
        </p:nvSpPr>
        <p:spPr>
          <a:xfrm>
            <a:off x="1371600" y="1451430"/>
            <a:ext cx="9121367" cy="4376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C23E5B5-9C8F-49B1-A6F8-8FBCCBE8C76D}"/>
              </a:ext>
            </a:extLst>
          </p:cNvPr>
          <p:cNvSpPr/>
          <p:nvPr/>
        </p:nvSpPr>
        <p:spPr>
          <a:xfrm>
            <a:off x="1981200" y="1872343"/>
            <a:ext cx="1219200" cy="5696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3E51A947-AF76-4FD3-BC22-9DD1E476E804}"/>
              </a:ext>
            </a:extLst>
          </p:cNvPr>
          <p:cNvSpPr/>
          <p:nvPr/>
        </p:nvSpPr>
        <p:spPr>
          <a:xfrm>
            <a:off x="2025648" y="1897744"/>
            <a:ext cx="1094231" cy="484630"/>
          </a:xfrm>
          <a:custGeom>
            <a:avLst/>
            <a:gdLst/>
            <a:ahLst/>
            <a:cxnLst/>
            <a:rect l="l" t="t" r="r" b="b"/>
            <a:pathLst>
              <a:path w="990600" h="381000">
                <a:moveTo>
                  <a:pt x="0" y="381000"/>
                </a:moveTo>
                <a:lnTo>
                  <a:pt x="990600" y="381000"/>
                </a:lnTo>
                <a:lnTo>
                  <a:pt x="9906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7">
            <a:extLst>
              <a:ext uri="{FF2B5EF4-FFF2-40B4-BE49-F238E27FC236}">
                <a16:creationId xmlns:a16="http://schemas.microsoft.com/office/drawing/2014/main" id="{66F5B2D6-E9DC-4480-97F0-57E335EA6E11}"/>
              </a:ext>
            </a:extLst>
          </p:cNvPr>
          <p:cNvSpPr/>
          <p:nvPr/>
        </p:nvSpPr>
        <p:spPr>
          <a:xfrm>
            <a:off x="678180" y="1254360"/>
            <a:ext cx="8465819" cy="32932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Page </a:t>
            </a:r>
            <a:r>
              <a:rPr lang="en-PH" spc="-5" dirty="0" err="1"/>
              <a:t>d'accueil</a:t>
            </a:r>
            <a:r>
              <a:rPr lang="en-PH" spc="-5" dirty="0"/>
              <a:t> </a:t>
            </a:r>
            <a:r>
              <a:rPr lang="en-PH" dirty="0"/>
              <a:t>Quick</a:t>
            </a:r>
            <a:r>
              <a:rPr lang="en-PH" spc="-75" dirty="0"/>
              <a:t> </a:t>
            </a:r>
            <a:r>
              <a:rPr lang="en-PH" dirty="0"/>
              <a:t>Quote.</a:t>
            </a:r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27D1BDEB-375D-4516-A403-A1A9A3A655A8}"/>
              </a:ext>
            </a:extLst>
          </p:cNvPr>
          <p:cNvSpPr/>
          <p:nvPr/>
        </p:nvSpPr>
        <p:spPr>
          <a:xfrm>
            <a:off x="624337" y="1403090"/>
            <a:ext cx="8458176" cy="27483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726EE1EC-3BD0-4AF3-8D79-7407C9D2CAF3}"/>
              </a:ext>
            </a:extLst>
          </p:cNvPr>
          <p:cNvSpPr/>
          <p:nvPr/>
        </p:nvSpPr>
        <p:spPr>
          <a:xfrm>
            <a:off x="7924800" y="3647912"/>
            <a:ext cx="990600" cy="619663"/>
          </a:xfrm>
          <a:custGeom>
            <a:avLst/>
            <a:gdLst/>
            <a:ahLst/>
            <a:cxnLst/>
            <a:rect l="l" t="t" r="r" b="b"/>
            <a:pathLst>
              <a:path w="1099184" h="505460">
                <a:moveTo>
                  <a:pt x="0" y="505282"/>
                </a:moveTo>
                <a:lnTo>
                  <a:pt x="1098651" y="505282"/>
                </a:lnTo>
                <a:lnTo>
                  <a:pt x="1098651" y="0"/>
                </a:lnTo>
                <a:lnTo>
                  <a:pt x="0" y="0"/>
                </a:lnTo>
                <a:lnTo>
                  <a:pt x="0" y="505282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693E2ECD-5E89-412C-9EE8-2B69A40D0CE4}"/>
              </a:ext>
            </a:extLst>
          </p:cNvPr>
          <p:cNvSpPr txBox="1">
            <a:spLocks/>
          </p:cNvSpPr>
          <p:nvPr/>
        </p:nvSpPr>
        <p:spPr>
          <a:xfrm>
            <a:off x="791028" y="4400707"/>
            <a:ext cx="10551663" cy="22286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fr-FR" sz="1500" spc="-5">
                <a:cs typeface="Arial"/>
              </a:rPr>
              <a:t>ID: Numéro d’identification de demande automatiquement</a:t>
            </a:r>
            <a:r>
              <a:rPr lang="fr-FR" sz="1500" spc="130">
                <a:cs typeface="Arial"/>
              </a:rPr>
              <a:t> </a:t>
            </a:r>
            <a:r>
              <a:rPr lang="fr-FR" sz="1500" spc="-5">
                <a:cs typeface="Arial"/>
              </a:rPr>
              <a:t>créé.</a:t>
            </a:r>
            <a:br>
              <a:rPr lang="fr-FR" sz="1500">
                <a:cs typeface="Arial"/>
              </a:rPr>
            </a:br>
            <a:r>
              <a:rPr lang="fr-FR" sz="1500" spc="-10">
                <a:cs typeface="Arial"/>
              </a:rPr>
              <a:t>Transaction: Cette </a:t>
            </a:r>
            <a:r>
              <a:rPr lang="fr-FR" sz="1500" spc="-5">
                <a:cs typeface="Arial"/>
              </a:rPr>
              <a:t>colonne donne l’intitulé ou </a:t>
            </a:r>
            <a:r>
              <a:rPr lang="fr-FR" sz="1500">
                <a:cs typeface="Arial"/>
              </a:rPr>
              <a:t>le </a:t>
            </a:r>
            <a:r>
              <a:rPr lang="fr-FR" sz="1500" spc="-5">
                <a:cs typeface="Arial"/>
              </a:rPr>
              <a:t>numéro attribué à la</a:t>
            </a:r>
            <a:r>
              <a:rPr lang="fr-FR" sz="1500" spc="170">
                <a:cs typeface="Arial"/>
              </a:rPr>
              <a:t> </a:t>
            </a:r>
            <a:r>
              <a:rPr lang="fr-FR" sz="1500" spc="-5">
                <a:cs typeface="Arial"/>
              </a:rPr>
              <a:t>transaction</a:t>
            </a:r>
            <a:br>
              <a:rPr lang="fr-FR" sz="1500" spc="-5">
                <a:cs typeface="Arial"/>
              </a:rPr>
            </a:br>
            <a:r>
              <a:rPr lang="fr-FR" sz="1500" spc="-5">
                <a:cs typeface="Arial"/>
              </a:rPr>
              <a:t>Cette valeur est saisie par l’acheteur et ne peut être éditée par le  </a:t>
            </a:r>
            <a:r>
              <a:rPr lang="fr-FR" sz="1500" spc="-10">
                <a:cs typeface="Arial"/>
              </a:rPr>
              <a:t>fournisseur. </a:t>
            </a:r>
            <a:r>
              <a:rPr lang="fr-FR" sz="1500" spc="-5">
                <a:cs typeface="Arial"/>
              </a:rPr>
              <a:t>En dessous du numéro de transaction est</a:t>
            </a:r>
            <a:r>
              <a:rPr lang="fr-FR" sz="1500" spc="110">
                <a:cs typeface="Arial"/>
              </a:rPr>
              <a:t> </a:t>
            </a:r>
            <a:r>
              <a:rPr lang="fr-FR" sz="1500" spc="-5">
                <a:cs typeface="Arial"/>
              </a:rPr>
              <a:t>indiqué le nombre de postes disponibles de la</a:t>
            </a:r>
            <a:r>
              <a:rPr lang="fr-FR" sz="1500" spc="10">
                <a:cs typeface="Arial"/>
              </a:rPr>
              <a:t> </a:t>
            </a:r>
            <a:r>
              <a:rPr lang="fr-FR" sz="1500">
                <a:cs typeface="Arial"/>
              </a:rPr>
              <a:t>demande.</a:t>
            </a:r>
          </a:p>
          <a:p>
            <a:pPr marL="512444" indent="0">
              <a:lnSpc>
                <a:spcPct val="100000"/>
              </a:lnSpc>
              <a:buNone/>
            </a:pPr>
            <a:r>
              <a:rPr lang="fr-FR" sz="1500" spc="-5">
                <a:cs typeface="Arial"/>
              </a:rPr>
              <a:t>Ouvre la page des </a:t>
            </a:r>
            <a:r>
              <a:rPr lang="fr-FR" sz="1500" b="1" spc="-5">
                <a:cs typeface="Arial"/>
              </a:rPr>
              <a:t>Détails de l’offre et créer/éditer</a:t>
            </a:r>
            <a:r>
              <a:rPr lang="fr-FR" sz="1500" b="1" spc="195">
                <a:cs typeface="Arial"/>
              </a:rPr>
              <a:t> </a:t>
            </a:r>
            <a:r>
              <a:rPr lang="fr-FR" sz="1500" b="1" spc="-5">
                <a:cs typeface="Arial"/>
              </a:rPr>
              <a:t>l’offre</a:t>
            </a:r>
            <a:r>
              <a:rPr lang="fr-FR" sz="1500" spc="-5">
                <a:cs typeface="Arial"/>
              </a:rPr>
              <a:t>.</a:t>
            </a:r>
            <a:endParaRPr lang="fr-FR" sz="1500">
              <a:cs typeface="Arial"/>
            </a:endParaRPr>
          </a:p>
          <a:p>
            <a:pPr marL="512444" marR="5080" indent="0">
              <a:lnSpc>
                <a:spcPct val="100000"/>
              </a:lnSpc>
              <a:buNone/>
            </a:pPr>
            <a:r>
              <a:rPr lang="fr-FR" sz="1500" spc="-5">
                <a:cs typeface="Arial"/>
              </a:rPr>
              <a:t>Archive la demande active. Il n’est plus possible de répondre à une demande  qui a été</a:t>
            </a:r>
            <a:r>
              <a:rPr lang="fr-FR" sz="1500" spc="-35">
                <a:cs typeface="Arial"/>
              </a:rPr>
              <a:t> </a:t>
            </a:r>
            <a:r>
              <a:rPr lang="fr-FR" sz="1500" spc="-5">
                <a:cs typeface="Arial"/>
              </a:rPr>
              <a:t>archivée.</a:t>
            </a:r>
            <a:endParaRPr lang="fr-FR" sz="1500">
              <a:cs typeface="Arial"/>
            </a:endParaRPr>
          </a:p>
          <a:p>
            <a:pPr marL="512444" indent="0">
              <a:lnSpc>
                <a:spcPct val="100000"/>
              </a:lnSpc>
              <a:buNone/>
            </a:pPr>
            <a:r>
              <a:rPr lang="fr-FR" sz="1500" spc="-5">
                <a:cs typeface="Arial"/>
              </a:rPr>
              <a:t>Cliquer pour ouvrir la demande ou l’offre au format</a:t>
            </a:r>
            <a:r>
              <a:rPr lang="fr-FR" sz="1500" spc="70">
                <a:cs typeface="Arial"/>
              </a:rPr>
              <a:t> </a:t>
            </a:r>
            <a:r>
              <a:rPr lang="fr-FR" sz="1500" spc="-50">
                <a:cs typeface="Arial"/>
              </a:rPr>
              <a:t>PDF.</a:t>
            </a:r>
            <a:endParaRPr lang="fr-FR" sz="1500" dirty="0">
              <a:cs typeface="Arial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FF3A9272-C1D3-41D3-A9BA-2A9F505BB9D4}"/>
              </a:ext>
            </a:extLst>
          </p:cNvPr>
          <p:cNvSpPr/>
          <p:nvPr/>
        </p:nvSpPr>
        <p:spPr>
          <a:xfrm>
            <a:off x="914400" y="5532120"/>
            <a:ext cx="152400" cy="15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8F64E1-D84C-4593-9862-22A4126A6037}"/>
              </a:ext>
            </a:extLst>
          </p:cNvPr>
          <p:cNvSpPr/>
          <p:nvPr/>
        </p:nvSpPr>
        <p:spPr>
          <a:xfrm>
            <a:off x="914400" y="5875972"/>
            <a:ext cx="152400" cy="1619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6A43B636-4BD6-4E68-BD17-8D43BA67F755}"/>
              </a:ext>
            </a:extLst>
          </p:cNvPr>
          <p:cNvSpPr/>
          <p:nvPr/>
        </p:nvSpPr>
        <p:spPr>
          <a:xfrm>
            <a:off x="914400" y="6220543"/>
            <a:ext cx="182880" cy="1828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A3A843A-89AB-44CF-BF30-FBFE9BB8F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165" y="1316511"/>
            <a:ext cx="10551663" cy="969490"/>
          </a:xfrm>
        </p:spPr>
        <p:txBody>
          <a:bodyPr/>
          <a:lstStyle/>
          <a:p>
            <a:r>
              <a:rPr lang="fr-FR" sz="1500" spc="-5" dirty="0">
                <a:cs typeface="Arial"/>
              </a:rPr>
              <a:t>Référence </a:t>
            </a:r>
            <a:r>
              <a:rPr lang="fr-FR" sz="1500" dirty="0">
                <a:cs typeface="Arial"/>
              </a:rPr>
              <a:t>: </a:t>
            </a:r>
            <a:r>
              <a:rPr lang="fr-FR" sz="1500" spc="-5" dirty="0">
                <a:cs typeface="Arial"/>
              </a:rPr>
              <a:t>Numéro d’identification attribué par le fournisseur à la</a:t>
            </a:r>
            <a:r>
              <a:rPr lang="fr-FR" sz="1500" spc="18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demande.</a:t>
            </a:r>
          </a:p>
          <a:p>
            <a:r>
              <a:rPr lang="fr-FR" sz="1500" spc="-5" dirty="0">
                <a:cs typeface="Arial"/>
              </a:rPr>
              <a:t>Expiration </a:t>
            </a:r>
            <a:r>
              <a:rPr lang="fr-FR" sz="1500" dirty="0">
                <a:cs typeface="Arial"/>
              </a:rPr>
              <a:t>: </a:t>
            </a:r>
            <a:r>
              <a:rPr lang="fr-FR" sz="1500" spc="-5" dirty="0">
                <a:cs typeface="Arial"/>
              </a:rPr>
              <a:t>Ce champ indique la date d’expiration de la demande. </a:t>
            </a:r>
            <a:r>
              <a:rPr lang="fr-FR" sz="1500" dirty="0">
                <a:cs typeface="Arial"/>
              </a:rPr>
              <a:t>Il est  </a:t>
            </a:r>
            <a:r>
              <a:rPr lang="fr-FR" sz="1500" spc="-5" dirty="0">
                <a:cs typeface="Arial"/>
              </a:rPr>
              <a:t>impossible aux fournisseurs</a:t>
            </a:r>
            <a:r>
              <a:rPr lang="fr-FR" sz="1500" spc="5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d’</a:t>
            </a:r>
            <a:r>
              <a:rPr lang="fr-FR" sz="1500" spc="-5" dirty="0" err="1">
                <a:cs typeface="Arial"/>
              </a:rPr>
              <a:t>envoyerdes</a:t>
            </a:r>
            <a:r>
              <a:rPr lang="fr-FR" sz="1500" spc="-5" dirty="0">
                <a:cs typeface="Arial"/>
              </a:rPr>
              <a:t> </a:t>
            </a:r>
            <a:r>
              <a:rPr lang="fr-FR" sz="1500" spc="-10" dirty="0">
                <a:cs typeface="Arial"/>
              </a:rPr>
              <a:t>offres </a:t>
            </a:r>
            <a:r>
              <a:rPr lang="fr-FR" sz="1500" spc="-5" dirty="0">
                <a:cs typeface="Arial"/>
              </a:rPr>
              <a:t>pour des demandes</a:t>
            </a:r>
            <a:r>
              <a:rPr lang="fr-FR" sz="1500" spc="65" dirty="0">
                <a:cs typeface="Arial"/>
              </a:rPr>
              <a:t> </a:t>
            </a:r>
            <a:r>
              <a:rPr lang="fr-FR" sz="1500" spc="-10" dirty="0">
                <a:cs typeface="Arial"/>
              </a:rPr>
              <a:t>expirées.</a:t>
            </a:r>
            <a:endParaRPr lang="en-PH" sz="15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Créer</a:t>
            </a:r>
            <a:r>
              <a:rPr lang="en-PH" spc="-5" dirty="0"/>
              <a:t>/</a:t>
            </a:r>
            <a:r>
              <a:rPr lang="en-PH" spc="-5" dirty="0" err="1"/>
              <a:t>Éditer</a:t>
            </a:r>
            <a:r>
              <a:rPr lang="en-PH" spc="-5" dirty="0"/>
              <a:t> </a:t>
            </a:r>
            <a:r>
              <a:rPr lang="en-PH" spc="-5" dirty="0" err="1"/>
              <a:t>une</a:t>
            </a:r>
            <a:r>
              <a:rPr lang="en-PH" spc="-4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8D17FFFF-3A99-4052-B5D1-AA29200485AD}"/>
              </a:ext>
            </a:extLst>
          </p:cNvPr>
          <p:cNvSpPr/>
          <p:nvPr/>
        </p:nvSpPr>
        <p:spPr>
          <a:xfrm>
            <a:off x="1561506" y="2438400"/>
            <a:ext cx="9106494" cy="358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Actions</a:t>
            </a:r>
            <a:endParaRPr lang="en-PH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C1343C9-F9DD-45AE-954E-D3FD64CB1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24000"/>
            <a:ext cx="11047516" cy="29513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387</TotalTime>
  <Words>587</Words>
  <Application>Microsoft Office PowerPoint</Application>
  <PresentationFormat>Widescreen</PresentationFormat>
  <Paragraphs>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86</cp:revision>
  <dcterms:created xsi:type="dcterms:W3CDTF">2018-06-14T16:46:55Z</dcterms:created>
  <dcterms:modified xsi:type="dcterms:W3CDTF">2018-07-13T04:49:12Z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