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80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29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20" autoAdjust="0"/>
    <p:restoredTop sz="94660"/>
  </p:normalViewPr>
  <p:slideViewPr>
    <p:cSldViewPr>
      <p:cViewPr varScale="1">
        <p:scale>
          <a:sx n="72" d="100"/>
          <a:sy n="72" d="100"/>
        </p:scale>
        <p:origin x="714" y="78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FE0BD1-A4DE-4573-8692-3F04709C1D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8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6" y="4159987"/>
            <a:ext cx="8911771" cy="4308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86590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18BC89-D888-4D3E-95FE-8E24853945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5A9F5A58-5197-4A42-95AC-081019D4AA0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88596CB-7A22-4E2B-B6F1-B596D58530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6045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581395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DDA66D-1C2E-413A-B588-6AD8046BAD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108144" y="4531860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111192" y="4880427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+44 (0)1234 567 890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111192" y="5221737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firstname.lastname@proactis.com </a:t>
            </a:r>
          </a:p>
        </p:txBody>
      </p:sp>
    </p:spTree>
    <p:extLst>
      <p:ext uri="{BB962C8B-B14F-4D97-AF65-F5344CB8AC3E}">
        <p14:creationId xmlns:p14="http://schemas.microsoft.com/office/powerpoint/2010/main" val="1192544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4530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40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6/26/2018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3739205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40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6/26/2018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1771220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CD436E-D6F8-4225-A272-FD9EF09227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800" b="1">
                <a:solidFill>
                  <a:srgbClr val="F7942A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6" y="4159986"/>
            <a:ext cx="8911771" cy="440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5"/>
            <a:ext cx="8911771" cy="5762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97624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212A46-A6A8-4EA1-AACF-C803DB6B96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77247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EE0087-E69E-49C8-9CD5-3EBE44EFBB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559201"/>
            <a:ext cx="50652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7" y="1559201"/>
            <a:ext cx="507274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88019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46FDCA8-4B25-409A-8B99-67E10E1666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5180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F02DDB-227E-49A9-882C-25F0DD8B35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6318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EE73F2-F7D1-41B9-87F3-7272C1FDB0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559201"/>
            <a:ext cx="50652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7" y="1559201"/>
            <a:ext cx="507274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280564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B1D4FE-0076-475F-8556-6941D45D14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04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5F28C99-35C5-4962-9E30-42D0C78BB2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86D1DC43-6075-4EF2-8576-7DF332A738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>
                <a:solidFill>
                  <a:srgbClr val="F7942A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394997BD-A3CA-4A08-A17F-588DD0490B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71878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B7736-4441-490F-A07B-2461A198F02F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FontTx/>
              <a:buNone/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971271-0024-4A28-80FF-9D720C3E10D2}"/>
              </a:ext>
            </a:extLst>
          </p:cNvPr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934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customercare@Hubwoo.com" TargetMode="Externa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hyperlink" Target="https://demo.cc-hubwoo.com/" TargetMode="External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97AD05B-3111-4107-8607-B782886D4E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73194" y="1386113"/>
            <a:ext cx="10261606" cy="823687"/>
          </a:xfrm>
        </p:spPr>
        <p:txBody>
          <a:bodyPr/>
          <a:lstStyle/>
          <a:p>
            <a:r>
              <a:rPr lang="en-US" altLang="en-US" dirty="0">
                <a:latin typeface="Arial" pitchFamily="34" charset="0"/>
                <a:cs typeface="Arial" pitchFamily="34" charset="0"/>
              </a:rPr>
              <a:t>Quick </a:t>
            </a:r>
            <a:r>
              <a:rPr lang="en-US" altLang="en-US" dirty="0" err="1">
                <a:latin typeface="Arial" pitchFamily="34" charset="0"/>
                <a:cs typeface="Arial" pitchFamily="34" charset="0"/>
              </a:rPr>
              <a:t>QuoteSupplier</a:t>
            </a:r>
            <a:endParaRPr lang="en-PH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ABE8EC6-E180-4AE8-B172-2774CCE1F9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83133" y="2209800"/>
            <a:ext cx="7660867" cy="585659"/>
          </a:xfrm>
        </p:spPr>
        <p:txBody>
          <a:bodyPr/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Para los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proveedores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Estándar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Español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C350107-9446-4FE0-92E5-7C522E5DB6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Enviar</a:t>
            </a:r>
            <a:r>
              <a:rPr lang="en-US" dirty="0"/>
              <a:t> la </a:t>
            </a:r>
            <a:r>
              <a:rPr lang="en-US" dirty="0" err="1"/>
              <a:t>oferta</a:t>
            </a:r>
            <a:endParaRPr lang="en-PH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344211-D57E-4E3F-80AA-5A775A40427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4295774"/>
            <a:ext cx="10551663" cy="1288144"/>
          </a:xfrm>
        </p:spPr>
        <p:txBody>
          <a:bodyPr/>
          <a:lstStyle/>
          <a:p>
            <a:pPr marL="0" indent="0">
              <a:buNone/>
            </a:pPr>
            <a:endParaRPr lang="es-ES" sz="1600" dirty="0"/>
          </a:p>
          <a:p>
            <a:r>
              <a:rPr lang="es-ES" sz="1600" dirty="0"/>
              <a:t>Una vez que se han creado y guardado las ofertas, aparece un mensaje. Mientras la oferta no se haya enviado, aún puede editarla haciendo clic en     ; también puede crear una oferta duplicada haciendo clic en    </a:t>
            </a:r>
          </a:p>
          <a:p>
            <a:r>
              <a:rPr lang="es-ES" sz="1600" dirty="0"/>
              <a:t>Realice los cambios necesarios y guarde la oferta haciendo clic en. Una vez que su oferta esté completamente lista, haga clic en                 .</a:t>
            </a:r>
            <a:endParaRPr lang="en-US" sz="1600" dirty="0"/>
          </a:p>
          <a:p>
            <a:r>
              <a:rPr lang="es-ES" sz="1600" dirty="0"/>
              <a:t>Será redirigido a la Lista de solicitud, y la solicitud para la oferta que recién </a:t>
            </a:r>
            <a:br>
              <a:rPr lang="es-ES" sz="1600" dirty="0"/>
            </a:br>
            <a:r>
              <a:rPr lang="es-ES" sz="1600" dirty="0"/>
              <a:t>se envió ahora tendrá el estado </a:t>
            </a:r>
            <a:r>
              <a:rPr lang="es-ES" sz="1600" b="1" dirty="0"/>
              <a:t>Enviado</a:t>
            </a:r>
            <a:r>
              <a:rPr lang="es-ES" sz="1600" dirty="0"/>
              <a:t>. </a:t>
            </a:r>
            <a:endParaRPr lang="en-US" sz="1600" dirty="0"/>
          </a:p>
          <a:p>
            <a:endParaRPr lang="en-PH" sz="1600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67FC9C8F-01B8-46FD-8BDE-ECD1F599C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36" y="1400174"/>
            <a:ext cx="8991600" cy="323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03F5BC07-EFCB-4373-9422-B4282FD0BC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036" y="4845092"/>
            <a:ext cx="277422" cy="263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>
            <a:extLst>
              <a:ext uri="{FF2B5EF4-FFF2-40B4-BE49-F238E27FC236}">
                <a16:creationId xmlns:a16="http://schemas.microsoft.com/office/drawing/2014/main" id="{789F9C32-4CA3-43BE-A8A2-301AD9763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200" y="4859435"/>
            <a:ext cx="251001" cy="263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>
            <a:extLst>
              <a:ext uri="{FF2B5EF4-FFF2-40B4-BE49-F238E27FC236}">
                <a16:creationId xmlns:a16="http://schemas.microsoft.com/office/drawing/2014/main" id="{5261352B-A7BE-4DA0-AC23-5D6E707B5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5452835"/>
            <a:ext cx="900479" cy="262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7B26CD8-D70A-4022-B671-2AF0C5D631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Estado </a:t>
            </a:r>
            <a:r>
              <a:rPr lang="en-US" dirty="0" err="1"/>
              <a:t>enviado</a:t>
            </a:r>
            <a:endParaRPr lang="en-PH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3C079F03-B761-4A38-AC56-B9D6995CC5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37" y="1371600"/>
            <a:ext cx="10888906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8E986EE-DF7C-4ED2-987F-6B7B03E9A1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Comprador– </a:t>
            </a:r>
            <a:r>
              <a:rPr lang="en-US" dirty="0" err="1"/>
              <a:t>Ordenar</a:t>
            </a:r>
            <a:r>
              <a:rPr lang="en-US" dirty="0"/>
              <a:t> la </a:t>
            </a:r>
            <a:r>
              <a:rPr lang="en-US" dirty="0" err="1"/>
              <a:t>oferta</a:t>
            </a:r>
            <a:endParaRPr lang="en-PH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EF407D5-9378-457A-A7D6-1DC9C5328D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5508291"/>
            <a:ext cx="7757664" cy="910879"/>
          </a:xfrm>
        </p:spPr>
        <p:txBody>
          <a:bodyPr/>
          <a:lstStyle/>
          <a:p>
            <a:r>
              <a:rPr lang="es-ES" sz="1800" dirty="0"/>
              <a:t>El comprador puede comentar/rechazar u ordinar la oferta.</a:t>
            </a:r>
          </a:p>
          <a:p>
            <a:r>
              <a:rPr lang="es-ES" sz="1800" dirty="0"/>
              <a:t>El proveedor recibirá una alerta/notificación por correo electrónico.</a:t>
            </a:r>
            <a:endParaRPr lang="en-US" sz="1800" dirty="0"/>
          </a:p>
          <a:p>
            <a:endParaRPr lang="en-PH" sz="1800" dirty="0"/>
          </a:p>
          <a:p>
            <a:endParaRPr lang="en-PH" sz="1800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13B90256-A9FF-4732-844B-1AFAAB988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37" y="1359017"/>
            <a:ext cx="9067799" cy="3969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6FE70-02B0-49D9-ABC4-8B7E3EDF4E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El </a:t>
            </a:r>
            <a:r>
              <a:rPr lang="en-US" dirty="0" err="1"/>
              <a:t>carrito</a:t>
            </a:r>
            <a:r>
              <a:rPr lang="en-US" dirty="0"/>
              <a:t> de </a:t>
            </a:r>
            <a:r>
              <a:rPr lang="en-US" dirty="0" err="1"/>
              <a:t>compra</a:t>
            </a:r>
            <a:r>
              <a:rPr lang="en-US" dirty="0"/>
              <a:t> del comprador</a:t>
            </a:r>
            <a:endParaRPr lang="en-PH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65788E8A-15DD-4A9F-A956-57E4BA4D87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20168" y="4901761"/>
            <a:ext cx="10551663" cy="1956239"/>
          </a:xfrm>
        </p:spPr>
        <p:txBody>
          <a:bodyPr/>
          <a:lstStyle/>
          <a:p>
            <a:r>
              <a:rPr lang="es-ES" sz="1600" dirty="0"/>
              <a:t>Carrito de compra del comprador ha sido creado</a:t>
            </a:r>
          </a:p>
          <a:p>
            <a:r>
              <a:rPr lang="es-ES" sz="1600" dirty="0"/>
              <a:t>El proveedor recibirá una alerta/ notificación del pedido por medio de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sz="1600" dirty="0" err="1"/>
              <a:t>Integration</a:t>
            </a:r>
            <a:r>
              <a:rPr lang="es-ES" sz="1600" dirty="0"/>
              <a:t> (Integración)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sz="1600" dirty="0"/>
              <a:t>la herramienta de </a:t>
            </a:r>
            <a:r>
              <a:rPr lang="es-ES" sz="1600" dirty="0" err="1"/>
              <a:t>Order</a:t>
            </a:r>
            <a:r>
              <a:rPr lang="es-ES" sz="1600" dirty="0"/>
              <a:t> Management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sz="1600" dirty="0"/>
              <a:t>correo electrónico</a:t>
            </a:r>
            <a:endParaRPr lang="en-US" sz="1600" dirty="0"/>
          </a:p>
          <a:p>
            <a:endParaRPr lang="en-PH" sz="1600" dirty="0">
              <a:cs typeface="Arial"/>
            </a:endParaRPr>
          </a:p>
          <a:p>
            <a:endParaRPr lang="en-PH" sz="1600" dirty="0"/>
          </a:p>
          <a:p>
            <a:endParaRPr lang="en-PH" sz="1600" dirty="0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B7597A63-820C-4D9C-BCA7-3BF6B1B2D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37" y="1371600"/>
            <a:ext cx="9893907" cy="3348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3C456A8-7B51-46A6-85F9-4C31E8017D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5181600"/>
            <a:ext cx="10551663" cy="814883"/>
          </a:xfrm>
        </p:spPr>
        <p:txBody>
          <a:bodyPr/>
          <a:lstStyle/>
          <a:p>
            <a:r>
              <a:rPr lang="de-DE" sz="1800" dirty="0"/>
              <a:t>Puede archivar esta solicitud con el fin de mantener registro.</a:t>
            </a:r>
          </a:p>
          <a:p>
            <a:r>
              <a:rPr lang="de-DE" sz="1800" dirty="0"/>
              <a:t>Puede descargar la solicitud/oferta como archivo PDF o documento de Excel. </a:t>
            </a:r>
            <a:endParaRPr lang="en-US" sz="1800" dirty="0"/>
          </a:p>
          <a:p>
            <a:endParaRPr lang="de-DE" sz="1800" dirty="0"/>
          </a:p>
          <a:p>
            <a:endParaRPr lang="en-PH" sz="1800" dirty="0">
              <a:cs typeface="Arial"/>
            </a:endParaRPr>
          </a:p>
          <a:p>
            <a:endParaRPr lang="en-PH" sz="1800" dirty="0"/>
          </a:p>
        </p:txBody>
      </p:sp>
      <p:sp>
        <p:nvSpPr>
          <p:cNvPr id="4" name="object 4"/>
          <p:cNvSpPr/>
          <p:nvPr/>
        </p:nvSpPr>
        <p:spPr>
          <a:xfrm>
            <a:off x="2334768" y="1014983"/>
            <a:ext cx="7242048" cy="3688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68297" y="992124"/>
            <a:ext cx="341375" cy="4831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056D6699-6C49-475A-B194-7829D7A7EE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Proveedor</a:t>
            </a:r>
            <a:r>
              <a:rPr lang="en-US" dirty="0"/>
              <a:t> – la </a:t>
            </a:r>
            <a:r>
              <a:rPr lang="en-US" dirty="0" err="1"/>
              <a:t>oferta</a:t>
            </a:r>
            <a:r>
              <a:rPr lang="en-US" dirty="0"/>
              <a:t> ha </a:t>
            </a:r>
            <a:r>
              <a:rPr lang="en-US" dirty="0" err="1"/>
              <a:t>sido</a:t>
            </a:r>
            <a:r>
              <a:rPr lang="en-US" dirty="0"/>
              <a:t> </a:t>
            </a:r>
            <a:r>
              <a:rPr lang="en-US" dirty="0" err="1"/>
              <a:t>pedida</a:t>
            </a:r>
            <a:endParaRPr lang="en-PH" dirty="0"/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1B6723AF-9131-4212-A53E-DA661E31E8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79" y="1435679"/>
            <a:ext cx="9928421" cy="345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ACD40D75-C0EE-4AD9-B2E8-89A8CBD844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11192" y="4368462"/>
            <a:ext cx="5083856" cy="326795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Global Customer Care Team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Hubwoo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hlinkClick r:id="rId2"/>
            </a:endParaRPr>
          </a:p>
          <a:p>
            <a:endParaRPr lang="en-PH" dirty="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DDCFA1B-5EA7-48F5-A727-EB98C780F9D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11192" y="4757055"/>
            <a:ext cx="4014009" cy="1596573"/>
          </a:xfrm>
        </p:spPr>
        <p:txBody>
          <a:bodyPr/>
          <a:lstStyle/>
          <a:p>
            <a:r>
              <a:rPr lang="en-PH" sz="1200" dirty="0"/>
              <a:t>+1 866 446 8203 - US Toll Free </a:t>
            </a:r>
            <a:br>
              <a:rPr lang="en-PH" sz="1200" dirty="0"/>
            </a:br>
            <a:r>
              <a:rPr lang="en-PH" sz="1200" dirty="0"/>
              <a:t>+1 281 404 2095 - US Local </a:t>
            </a:r>
            <a:br>
              <a:rPr lang="en-PH" sz="1200" dirty="0"/>
            </a:br>
            <a:r>
              <a:rPr lang="en-PH" sz="1200" dirty="0"/>
              <a:t>+33 1 77 62 56 20 - France </a:t>
            </a:r>
            <a:br>
              <a:rPr lang="en-PH" sz="1200" dirty="0"/>
            </a:br>
            <a:r>
              <a:rPr lang="en-PH" sz="1200" dirty="0"/>
              <a:t>+49 308 967 794 11 - Germany </a:t>
            </a:r>
            <a:br>
              <a:rPr lang="en-PH" sz="1200" dirty="0"/>
            </a:br>
            <a:r>
              <a:rPr lang="en-PH" sz="1200" dirty="0"/>
              <a:t>+34 911 88 00 64 - Spain </a:t>
            </a:r>
            <a:br>
              <a:rPr lang="en-PH" sz="1200" dirty="0"/>
            </a:br>
            <a:r>
              <a:rPr lang="en-PH" sz="1200" dirty="0"/>
              <a:t>+44 2033 555021 - UK </a:t>
            </a:r>
          </a:p>
          <a:p>
            <a:endParaRPr lang="en-PH" sz="1200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BF583C5-D966-4B0C-A5C5-289387619B4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11192" y="5867400"/>
            <a:ext cx="4014009" cy="326795"/>
          </a:xfrm>
        </p:spPr>
        <p:txBody>
          <a:bodyPr/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hlinkClick r:id="rId2"/>
              </a:rPr>
              <a:t>customercare@proactis.com</a:t>
            </a:r>
            <a:endParaRPr lang="en-US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C8CCAB5-D4C6-499D-B429-23EC3D5C86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Agenda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BC23D67-B7D3-48DB-8B9C-593D959AA2A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4386708"/>
          </a:xfrm>
        </p:spPr>
        <p:txBody>
          <a:bodyPr/>
          <a:lstStyle/>
          <a:p>
            <a:pPr marL="0" indent="0">
              <a:buNone/>
            </a:pPr>
            <a:r>
              <a:rPr lang="es-ES_tradnl" sz="1800" b="1" dirty="0"/>
              <a:t>Bienvenidos a su capacitación “Quick </a:t>
            </a:r>
            <a:r>
              <a:rPr lang="es-ES_tradnl" sz="1800" b="1" dirty="0" err="1"/>
              <a:t>Quote</a:t>
            </a:r>
            <a:r>
              <a:rPr lang="es-ES_tradnl" sz="1800" b="1" dirty="0"/>
              <a:t>” organizado por </a:t>
            </a:r>
            <a:r>
              <a:rPr lang="es-ES_tradnl" sz="1800" b="1" dirty="0" err="1"/>
              <a:t>Hubwoo</a:t>
            </a:r>
            <a:endParaRPr lang="es-ES_tradnl" sz="1800" b="1" dirty="0"/>
          </a:p>
          <a:p>
            <a:pPr marL="0" indent="0">
              <a:buNone/>
            </a:pPr>
            <a:r>
              <a:rPr lang="es-ES_tradnl" sz="1800" dirty="0"/>
              <a:t>Durante esta capacitación, les explicaremos:</a:t>
            </a:r>
          </a:p>
          <a:p>
            <a:r>
              <a:rPr lang="es-ES" sz="1800" dirty="0"/>
              <a:t>El flujo del Quick </a:t>
            </a:r>
            <a:r>
              <a:rPr lang="es-ES" sz="1800" dirty="0" err="1"/>
              <a:t>Quote</a:t>
            </a:r>
            <a:r>
              <a:rPr lang="es-ES" sz="1800" dirty="0"/>
              <a:t> </a:t>
            </a:r>
          </a:p>
          <a:p>
            <a:r>
              <a:rPr lang="es-ES" sz="1800" dirty="0"/>
              <a:t>Crear/</a:t>
            </a:r>
            <a:r>
              <a:rPr lang="es-ES" sz="1800" dirty="0" err="1"/>
              <a:t>editartrabajo</a:t>
            </a:r>
            <a:r>
              <a:rPr lang="es-ES" sz="1800" dirty="0"/>
              <a:t> de Quick </a:t>
            </a:r>
            <a:r>
              <a:rPr lang="es-ES" sz="1800" dirty="0" err="1"/>
              <a:t>Quote</a:t>
            </a:r>
            <a:endParaRPr lang="es-ES" sz="1800" dirty="0"/>
          </a:p>
          <a:p>
            <a:r>
              <a:rPr lang="es-ES" sz="1800" dirty="0"/>
              <a:t>Iniciar sesión</a:t>
            </a:r>
          </a:p>
          <a:p>
            <a:r>
              <a:rPr lang="es-ES" sz="1800" dirty="0"/>
              <a:t>Iniciar sesión a Quick </a:t>
            </a:r>
            <a:r>
              <a:rPr lang="es-ES" sz="1800" dirty="0" err="1"/>
              <a:t>Quote</a:t>
            </a:r>
            <a:endParaRPr lang="es-ES" sz="1800" dirty="0"/>
          </a:p>
          <a:p>
            <a:r>
              <a:rPr lang="es-ES" sz="1800" dirty="0"/>
              <a:t>La página de inicio de  una oferta</a:t>
            </a:r>
          </a:p>
          <a:p>
            <a:r>
              <a:rPr lang="es-ES" sz="1800" dirty="0"/>
              <a:t>Enviar la oferta</a:t>
            </a:r>
          </a:p>
          <a:p>
            <a:r>
              <a:rPr lang="es-ES" sz="1800" dirty="0"/>
              <a:t>Estado enviado</a:t>
            </a:r>
          </a:p>
          <a:p>
            <a:r>
              <a:rPr lang="es-ES" sz="1800" dirty="0"/>
              <a:t>Comprador (Ordenar la oferta)</a:t>
            </a:r>
            <a:br>
              <a:rPr lang="es-ES" sz="1800" dirty="0"/>
            </a:br>
            <a:r>
              <a:rPr lang="es-ES" sz="1800" dirty="0"/>
              <a:t>El carrito de compra del comprador</a:t>
            </a:r>
          </a:p>
          <a:p>
            <a:r>
              <a:rPr lang="es-ES" sz="1800" dirty="0"/>
              <a:t>Proveedor – la oferta ha sido pedida</a:t>
            </a:r>
            <a:endParaRPr lang="es-ES_tradn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30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347710" y="6533184"/>
            <a:ext cx="9588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000" spc="-5" dirty="0">
                <a:solidFill>
                  <a:srgbClr val="888888"/>
                </a:solidFill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FBC0FCB-623B-446D-8435-82F0580240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/>
              <a:t>Flujo de trabajo del Quick </a:t>
            </a:r>
            <a:r>
              <a:rPr lang="es-ES" dirty="0" err="1"/>
              <a:t>Quote</a:t>
            </a:r>
            <a:r>
              <a:rPr lang="en-PH" spc="-10" dirty="0"/>
              <a:t> </a:t>
            </a:r>
            <a:endParaRPr lang="en-PH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E404D24-FE1C-4E6E-9027-48AF75B07E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447800"/>
            <a:ext cx="10551663" cy="5085384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s-ES" sz="1700" b="1" dirty="0"/>
              <a:t>1. Comprador/ Solicitante </a:t>
            </a:r>
          </a:p>
          <a:p>
            <a:pPr>
              <a:defRPr/>
            </a:pPr>
            <a:r>
              <a:rPr lang="es-ES" sz="1700" dirty="0"/>
              <a:t>Seleccionar “Quick </a:t>
            </a:r>
            <a:r>
              <a:rPr lang="es-ES" sz="1700" dirty="0" err="1"/>
              <a:t>Quote</a:t>
            </a:r>
            <a:r>
              <a:rPr lang="es-ES" sz="1700" dirty="0"/>
              <a:t>” en la herramienta </a:t>
            </a:r>
            <a:r>
              <a:rPr lang="es-ES" sz="1700" dirty="0" err="1"/>
              <a:t>Customer</a:t>
            </a:r>
            <a:r>
              <a:rPr lang="es-ES" sz="1700" dirty="0"/>
              <a:t> </a:t>
            </a:r>
            <a:r>
              <a:rPr lang="es-ES" sz="1700" dirty="0" err="1"/>
              <a:t>Search</a:t>
            </a:r>
            <a:r>
              <a:rPr lang="es-ES" sz="1700" dirty="0"/>
              <a:t> (</a:t>
            </a:r>
            <a:r>
              <a:rPr lang="en-US" sz="1700" dirty="0" err="1"/>
              <a:t>En</a:t>
            </a:r>
            <a:r>
              <a:rPr lang="en-US" sz="1700" dirty="0"/>
              <a:t> </a:t>
            </a:r>
            <a:r>
              <a:rPr lang="en-US" sz="1700" dirty="0" err="1"/>
              <a:t>caso</a:t>
            </a:r>
            <a:r>
              <a:rPr lang="en-US" sz="1700" dirty="0"/>
              <a:t> de que no hay </a:t>
            </a:r>
            <a:r>
              <a:rPr lang="es-ES" sz="1700" dirty="0"/>
              <a:t>artículos apropiados encontrados en la lista de </a:t>
            </a:r>
            <a:r>
              <a:rPr lang="es-ES" sz="1700" dirty="0" err="1"/>
              <a:t>catalogos</a:t>
            </a:r>
            <a:r>
              <a:rPr lang="es-ES" sz="1700" dirty="0"/>
              <a:t> de proveedores)</a:t>
            </a:r>
          </a:p>
          <a:p>
            <a:pPr>
              <a:defRPr/>
            </a:pPr>
            <a:r>
              <a:rPr lang="es-ES" sz="1700" dirty="0"/>
              <a:t>Crear una solicitud de texto libre y brindar información adicional en formularios o como datos adjuntos. </a:t>
            </a:r>
          </a:p>
          <a:p>
            <a:pPr>
              <a:defRPr/>
            </a:pPr>
            <a:r>
              <a:rPr lang="es-ES" sz="1700" dirty="0"/>
              <a:t>Seleccionar uno o varios proveedores aprobados </a:t>
            </a:r>
            <a:r>
              <a:rPr lang="en-US" sz="1700" dirty="0" err="1">
                <a:latin typeface="Arial" charset="0"/>
              </a:rPr>
              <a:t>basándose</a:t>
            </a:r>
            <a:r>
              <a:rPr lang="en-US" sz="1700" dirty="0">
                <a:latin typeface="Arial" charset="0"/>
              </a:rPr>
              <a:t> </a:t>
            </a:r>
            <a:r>
              <a:rPr lang="en-US" sz="1700" dirty="0" err="1">
                <a:latin typeface="Arial" charset="0"/>
              </a:rPr>
              <a:t>en</a:t>
            </a:r>
            <a:r>
              <a:rPr lang="en-US" sz="1700" dirty="0">
                <a:latin typeface="Arial" charset="0"/>
              </a:rPr>
              <a:t> la </a:t>
            </a:r>
            <a:r>
              <a:rPr lang="en-US" sz="1700" dirty="0" err="1">
                <a:latin typeface="Arial" charset="0"/>
              </a:rPr>
              <a:t>lista</a:t>
            </a:r>
            <a:r>
              <a:rPr lang="es-ES" sz="1700" dirty="0"/>
              <a:t> de categorías</a:t>
            </a:r>
          </a:p>
          <a:p>
            <a:pPr marL="457200" lvl="1" indent="0">
              <a:buNone/>
              <a:defRPr/>
            </a:pPr>
            <a:endParaRPr lang="es-ES" sz="1700" dirty="0"/>
          </a:p>
          <a:p>
            <a:pPr marL="0" indent="0">
              <a:buNone/>
              <a:defRPr/>
            </a:pPr>
            <a:r>
              <a:rPr lang="es-ES" sz="1700" b="1" dirty="0"/>
              <a:t>2. Proveedor</a:t>
            </a:r>
          </a:p>
          <a:p>
            <a:pPr>
              <a:defRPr/>
            </a:pPr>
            <a:r>
              <a:rPr lang="es-ES" sz="1700" dirty="0"/>
              <a:t>Recibe una alerta sobre la nueva solicitud y accede al portal. </a:t>
            </a:r>
          </a:p>
          <a:p>
            <a:pPr>
              <a:defRPr/>
            </a:pPr>
            <a:r>
              <a:rPr lang="es-ES" sz="1700" dirty="0"/>
              <a:t>Responde con una oferta estructurada al nivel del artículo.</a:t>
            </a:r>
            <a:endParaRPr lang="es-ES" sz="1700" b="1" dirty="0"/>
          </a:p>
          <a:p>
            <a:pPr marL="457200" lvl="1" indent="0">
              <a:buNone/>
              <a:defRPr/>
            </a:pPr>
            <a:endParaRPr lang="es-ES" sz="1700" dirty="0"/>
          </a:p>
          <a:p>
            <a:pPr marL="0" indent="0">
              <a:buNone/>
              <a:defRPr/>
            </a:pPr>
            <a:r>
              <a:rPr lang="es-ES" sz="1700" b="1" dirty="0"/>
              <a:t>3. Comprador/ Solicitante </a:t>
            </a:r>
          </a:p>
          <a:p>
            <a:pPr>
              <a:defRPr/>
            </a:pPr>
            <a:r>
              <a:rPr lang="es-ES" sz="1700" dirty="0"/>
              <a:t>El solicitante </a:t>
            </a:r>
          </a:p>
          <a:p>
            <a:pPr>
              <a:defRPr/>
            </a:pPr>
            <a:r>
              <a:rPr lang="es-ES" sz="1700" dirty="0"/>
              <a:t>Proceso de preguntas y respuestas disponible si las ofertas no son adecuadas</a:t>
            </a:r>
            <a:r>
              <a:rPr lang="en-US" sz="1700" dirty="0"/>
              <a:t>. </a:t>
            </a:r>
            <a:endParaRPr lang="es-ES" sz="1700" dirty="0"/>
          </a:p>
          <a:p>
            <a:pPr>
              <a:defRPr/>
            </a:pPr>
            <a:r>
              <a:rPr lang="es-ES" sz="1700" dirty="0"/>
              <a:t> uno de los artículos ofrecidos y crea una orden siguiendo al proceso definido.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6394A125-1604-4489-B459-3D372579BF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altLang="en-US" dirty="0">
                <a:latin typeface="Arial" panose="020B0604020202020204" pitchFamily="34" charset="0"/>
                <a:cs typeface="Arial" panose="020B0604020202020204" pitchFamily="34" charset="0"/>
              </a:rPr>
              <a:t>El flujo del trabajo</a:t>
            </a:r>
            <a:endParaRPr lang="en-PH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5B9325F-F1F4-4273-A690-66CC8F248E5E}"/>
              </a:ext>
            </a:extLst>
          </p:cNvPr>
          <p:cNvGrpSpPr/>
          <p:nvPr/>
        </p:nvGrpSpPr>
        <p:grpSpPr>
          <a:xfrm>
            <a:off x="2466743" y="1117915"/>
            <a:ext cx="6866849" cy="5609120"/>
            <a:chOff x="1231788" y="890200"/>
            <a:chExt cx="6989762" cy="5709520"/>
          </a:xfrm>
        </p:grpSpPr>
        <p:sp>
          <p:nvSpPr>
            <p:cNvPr id="53" name="Rectangle 5">
              <a:extLst>
                <a:ext uri="{FF2B5EF4-FFF2-40B4-BE49-F238E27FC236}">
                  <a16:creationId xmlns:a16="http://schemas.microsoft.com/office/drawing/2014/main" id="{FE60847D-F406-402B-8DF2-05D6E04587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2788" y="1344227"/>
              <a:ext cx="1528762" cy="4543362"/>
            </a:xfrm>
            <a:prstGeom prst="rect">
              <a:avLst/>
            </a:prstGeom>
            <a:solidFill>
              <a:srgbClr val="D0CB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32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8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24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de-DE" altLang="en-US" sz="2800" b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5" name="Rectangle 5">
              <a:extLst>
                <a:ext uri="{FF2B5EF4-FFF2-40B4-BE49-F238E27FC236}">
                  <a16:creationId xmlns:a16="http://schemas.microsoft.com/office/drawing/2014/main" id="{45C2BC8F-057A-4F7B-A575-35C6C912FB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1788" y="1333113"/>
              <a:ext cx="1573212" cy="4815858"/>
            </a:xfrm>
            <a:prstGeom prst="rect">
              <a:avLst/>
            </a:prstGeom>
            <a:solidFill>
              <a:srgbClr val="D0CB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32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8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24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de-DE" altLang="en-US" sz="2800" b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57" name="Group 19">
              <a:extLst>
                <a:ext uri="{FF2B5EF4-FFF2-40B4-BE49-F238E27FC236}">
                  <a16:creationId xmlns:a16="http://schemas.microsoft.com/office/drawing/2014/main" id="{367DD0A0-869B-481F-ADED-052183B09F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13488" y="4109588"/>
              <a:ext cx="735012" cy="509587"/>
              <a:chOff x="3857" y="1089"/>
              <a:chExt cx="693" cy="455"/>
            </a:xfrm>
          </p:grpSpPr>
          <p:pic>
            <p:nvPicPr>
              <p:cNvPr id="58" name="Picture 20">
                <a:extLst>
                  <a:ext uri="{FF2B5EF4-FFF2-40B4-BE49-F238E27FC236}">
                    <a16:creationId xmlns:a16="http://schemas.microsoft.com/office/drawing/2014/main" id="{E81B19C1-1BF0-4FE5-9E5A-26682237349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57" y="1231"/>
                <a:ext cx="357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9" name="Picture 21">
                <a:extLst>
                  <a:ext uri="{FF2B5EF4-FFF2-40B4-BE49-F238E27FC236}">
                    <a16:creationId xmlns:a16="http://schemas.microsoft.com/office/drawing/2014/main" id="{AF64DC8C-1FA7-48F7-A6AE-7177C8FE7FC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13" y="1089"/>
                <a:ext cx="437" cy="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0" name="Picture 26">
              <a:hlinkClick r:id="rId4"/>
              <a:extLst>
                <a:ext uri="{FF2B5EF4-FFF2-40B4-BE49-F238E27FC236}">
                  <a16:creationId xmlns:a16="http://schemas.microsoft.com/office/drawing/2014/main" id="{D189710E-23AC-40C7-9558-9336304E30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3"/>
            <a:stretch>
              <a:fillRect/>
            </a:stretch>
          </p:blipFill>
          <p:spPr bwMode="auto">
            <a:xfrm>
              <a:off x="1331800" y="1522025"/>
              <a:ext cx="623888" cy="882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" name="Rectangle 10">
              <a:extLst>
                <a:ext uri="{FF2B5EF4-FFF2-40B4-BE49-F238E27FC236}">
                  <a16:creationId xmlns:a16="http://schemas.microsoft.com/office/drawing/2014/main" id="{EEB4E4C0-C291-4DA0-A3AF-58DFEA0C85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4488" y="890200"/>
              <a:ext cx="1560512" cy="265113"/>
            </a:xfrm>
            <a:prstGeom prst="rect">
              <a:avLst/>
            </a:prstGeom>
            <a:solidFill>
              <a:srgbClr val="1F497D">
                <a:alpha val="70195"/>
              </a:srgbClr>
            </a:solidFill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32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8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24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Font typeface="Monotype Sorts"/>
                <a:buNone/>
              </a:pPr>
              <a:r>
                <a:rPr lang="en-GB" altLang="en-US" sz="1400" b="1" dirty="0">
                  <a:solidFill>
                    <a:srgbClr val="FFFFFF"/>
                  </a:solidFill>
                  <a:latin typeface="Calibri"/>
                </a:rPr>
                <a:t>Comprador</a:t>
              </a:r>
            </a:p>
          </p:txBody>
        </p:sp>
        <p:sp>
          <p:nvSpPr>
            <p:cNvPr id="62" name="Rectangle 11">
              <a:extLst>
                <a:ext uri="{FF2B5EF4-FFF2-40B4-BE49-F238E27FC236}">
                  <a16:creationId xmlns:a16="http://schemas.microsoft.com/office/drawing/2014/main" id="{B712EECD-2362-44AE-A857-173762F298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025" y="890200"/>
              <a:ext cx="3089275" cy="265113"/>
            </a:xfrm>
            <a:prstGeom prst="rect">
              <a:avLst/>
            </a:prstGeom>
            <a:solidFill>
              <a:srgbClr val="1F497D">
                <a:alpha val="70195"/>
              </a:srgbClr>
            </a:solidFill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32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8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24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Font typeface="Monotype Sorts"/>
                <a:buNone/>
              </a:pPr>
              <a:r>
                <a:rPr lang="en-GB" altLang="en-US" sz="1400" b="1" dirty="0">
                  <a:solidFill>
                    <a:srgbClr val="FFFFFF"/>
                  </a:solidFill>
                  <a:latin typeface="Calibri"/>
                </a:rPr>
                <a:t>La </a:t>
              </a:r>
              <a:r>
                <a:rPr lang="en-GB" altLang="en-US" sz="1400" b="1" dirty="0" err="1">
                  <a:solidFill>
                    <a:srgbClr val="FFFFFF"/>
                  </a:solidFill>
                  <a:latin typeface="Calibri"/>
                </a:rPr>
                <a:t>herramienta</a:t>
              </a:r>
              <a:r>
                <a:rPr lang="en-GB" altLang="en-US" sz="1400" b="1" dirty="0">
                  <a:solidFill>
                    <a:srgbClr val="FFFFFF"/>
                  </a:solidFill>
                  <a:latin typeface="Calibri"/>
                </a:rPr>
                <a:t> de Quick Quote </a:t>
              </a:r>
            </a:p>
          </p:txBody>
        </p:sp>
        <p:sp>
          <p:nvSpPr>
            <p:cNvPr id="63" name="Rectangle 12">
              <a:extLst>
                <a:ext uri="{FF2B5EF4-FFF2-40B4-BE49-F238E27FC236}">
                  <a16:creationId xmlns:a16="http://schemas.microsoft.com/office/drawing/2014/main" id="{445A11D4-AEC9-4C04-BEB7-CD368F2C2D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9450" y="890200"/>
              <a:ext cx="1562100" cy="265113"/>
            </a:xfrm>
            <a:prstGeom prst="rect">
              <a:avLst/>
            </a:prstGeom>
            <a:solidFill>
              <a:srgbClr val="1F497D">
                <a:alpha val="70195"/>
              </a:srgbClr>
            </a:solidFill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32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8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24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Font typeface="Monotype Sorts"/>
                <a:buNone/>
              </a:pPr>
              <a:r>
                <a:rPr lang="en-GB" altLang="en-US" sz="1400" b="1" dirty="0" err="1">
                  <a:solidFill>
                    <a:srgbClr val="FFFFFF"/>
                  </a:solidFill>
                  <a:latin typeface="Calibri"/>
                </a:rPr>
                <a:t>Proveedor</a:t>
              </a:r>
              <a:endParaRPr lang="en-GB" altLang="en-US" sz="1400" b="1" dirty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64" name="Line 23">
              <a:extLst>
                <a:ext uri="{FF2B5EF4-FFF2-40B4-BE49-F238E27FC236}">
                  <a16:creationId xmlns:a16="http://schemas.microsoft.com/office/drawing/2014/main" id="{EC526B70-D464-4C12-AE98-67B5BE2BE5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71588" y="2030025"/>
              <a:ext cx="1554162" cy="0"/>
            </a:xfrm>
            <a:prstGeom prst="line">
              <a:avLst/>
            </a:prstGeom>
            <a:noFill/>
            <a:ln w="25400">
              <a:solidFill>
                <a:srgbClr val="003082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buFontTx/>
                <a:buChar char="•"/>
              </a:pPr>
              <a:endParaRPr lang="en-US" sz="1700">
                <a:solidFill>
                  <a:prstClr val="black"/>
                </a:solidFill>
                <a:latin typeface="GillSans" pitchFamily="34" charset="0"/>
                <a:cs typeface="Arial" pitchFamily="34" charset="0"/>
              </a:endParaRPr>
            </a:p>
          </p:txBody>
        </p:sp>
        <p:sp>
          <p:nvSpPr>
            <p:cNvPr id="65" name="Text Box 14">
              <a:extLst>
                <a:ext uri="{FF2B5EF4-FFF2-40B4-BE49-F238E27FC236}">
                  <a16:creationId xmlns:a16="http://schemas.microsoft.com/office/drawing/2014/main" id="{4223699F-D994-40A2-9E3F-0ECE44A928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69249" y="1710938"/>
              <a:ext cx="2174699" cy="572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32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8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24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spcBef>
                  <a:spcPct val="0"/>
                </a:spcBef>
                <a:buClr>
                  <a:srgbClr val="FFFFFF"/>
                </a:buClr>
                <a:buNone/>
              </a:pPr>
              <a:r>
                <a:rPr lang="de-DE" altLang="en-US" sz="1200" b="1" dirty="0">
                  <a:solidFill>
                    <a:srgbClr val="F79646">
                      <a:lumMod val="75000"/>
                    </a:srgbClr>
                  </a:solidFill>
                  <a:latin typeface="Calibri"/>
                </a:rPr>
                <a:t>Aprobación de los proveedores</a:t>
              </a:r>
            </a:p>
            <a:p>
              <a:pPr algn="ctr" eaLnBrk="1" hangingPunct="1">
                <a:lnSpc>
                  <a:spcPct val="130000"/>
                </a:lnSpc>
                <a:spcBef>
                  <a:spcPct val="0"/>
                </a:spcBef>
                <a:buClr>
                  <a:srgbClr val="FFFFFF"/>
                </a:buClr>
                <a:buNone/>
              </a:pPr>
              <a:r>
                <a:rPr lang="de-DE" altLang="en-US" sz="1200" b="1" dirty="0">
                  <a:solidFill>
                    <a:srgbClr val="F79646">
                      <a:lumMod val="75000"/>
                    </a:srgbClr>
                  </a:solidFill>
                  <a:latin typeface="Calibri"/>
                </a:rPr>
                <a:t>por categoría</a:t>
              </a:r>
            </a:p>
          </p:txBody>
        </p:sp>
        <p:sp>
          <p:nvSpPr>
            <p:cNvPr id="66" name="Text Box 15">
              <a:extLst>
                <a:ext uri="{FF2B5EF4-FFF2-40B4-BE49-F238E27FC236}">
                  <a16:creationId xmlns:a16="http://schemas.microsoft.com/office/drawing/2014/main" id="{D3CF81E9-7A7C-455C-A038-A8C49D573D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6942" y="2430075"/>
              <a:ext cx="110607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32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8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24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FontTx/>
                <a:buNone/>
              </a:pPr>
              <a:r>
                <a:rPr lang="de-DE" altLang="en-US" sz="1200" b="1" dirty="0">
                  <a:solidFill>
                    <a:srgbClr val="F79646">
                      <a:lumMod val="75000"/>
                    </a:srgbClr>
                  </a:solidFill>
                  <a:latin typeface="Calibri"/>
                </a:rPr>
                <a:t>Administrador</a:t>
              </a:r>
            </a:p>
          </p:txBody>
        </p:sp>
        <p:grpSp>
          <p:nvGrpSpPr>
            <p:cNvPr id="67" name="Group 16">
              <a:extLst>
                <a:ext uri="{FF2B5EF4-FFF2-40B4-BE49-F238E27FC236}">
                  <a16:creationId xmlns:a16="http://schemas.microsoft.com/office/drawing/2014/main" id="{AB6302A8-CFBB-42ED-9B4D-6ADCD67D6B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2474" y="4292149"/>
              <a:ext cx="905251" cy="1160373"/>
              <a:chOff x="772" y="1573"/>
              <a:chExt cx="618" cy="595"/>
            </a:xfrm>
          </p:grpSpPr>
          <p:pic>
            <p:nvPicPr>
              <p:cNvPr id="68" name="Picture 13">
                <a:hlinkClick r:id="rId4"/>
                <a:extLst>
                  <a:ext uri="{FF2B5EF4-FFF2-40B4-BE49-F238E27FC236}">
                    <a16:creationId xmlns:a16="http://schemas.microsoft.com/office/drawing/2014/main" id="{439E255F-9AC7-4313-9BEA-80DFD691AAF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73"/>
              <a:stretch>
                <a:fillRect/>
              </a:stretch>
            </p:blipFill>
            <p:spPr bwMode="auto">
              <a:xfrm>
                <a:off x="890" y="1573"/>
                <a:ext cx="426" cy="4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9" name="Text Box 18">
                <a:extLst>
                  <a:ext uri="{FF2B5EF4-FFF2-40B4-BE49-F238E27FC236}">
                    <a16:creationId xmlns:a16="http://schemas.microsoft.com/office/drawing/2014/main" id="{06296266-09C6-4967-B088-561A93A718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2" y="2026"/>
                <a:ext cx="618" cy="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defRPr sz="32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–"/>
                  <a:defRPr sz="28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defRPr sz="24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–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rgbClr val="FFFFFF"/>
                  </a:buClr>
                  <a:buFontTx/>
                  <a:buNone/>
                </a:pPr>
                <a:r>
                  <a:rPr lang="de-DE" altLang="en-US" sz="1200" b="1" dirty="0">
                    <a:solidFill>
                      <a:srgbClr val="F79646">
                        <a:lumMod val="75000"/>
                      </a:srgbClr>
                    </a:solidFill>
                    <a:latin typeface="Calibri"/>
                  </a:rPr>
                  <a:t>Comprador</a:t>
                </a:r>
              </a:p>
            </p:txBody>
          </p:sp>
        </p:grpSp>
        <p:grpSp>
          <p:nvGrpSpPr>
            <p:cNvPr id="70" name="Group 19">
              <a:extLst>
                <a:ext uri="{FF2B5EF4-FFF2-40B4-BE49-F238E27FC236}">
                  <a16:creationId xmlns:a16="http://schemas.microsoft.com/office/drawing/2014/main" id="{51AFD6FC-EF41-4B2C-A531-7478F0E62C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51175" y="1523613"/>
              <a:ext cx="1323975" cy="1008062"/>
              <a:chOff x="3148" y="1904"/>
              <a:chExt cx="828" cy="413"/>
            </a:xfrm>
          </p:grpSpPr>
          <p:pic>
            <p:nvPicPr>
              <p:cNvPr id="71" name="Picture 20">
                <a:extLst>
                  <a:ext uri="{FF2B5EF4-FFF2-40B4-BE49-F238E27FC236}">
                    <a16:creationId xmlns:a16="http://schemas.microsoft.com/office/drawing/2014/main" id="{6C4954BF-ABF3-443F-A6FF-8CE040CDD74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48" y="1904"/>
                <a:ext cx="828" cy="413"/>
              </a:xfrm>
              <a:prstGeom prst="rect">
                <a:avLst/>
              </a:prstGeom>
              <a:noFill/>
              <a:ln w="3175" algn="ctr">
                <a:solidFill>
                  <a:srgbClr val="000066"/>
                </a:solidFill>
                <a:miter lim="800000"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2" name="Picture 21">
                <a:extLst>
                  <a:ext uri="{FF2B5EF4-FFF2-40B4-BE49-F238E27FC236}">
                    <a16:creationId xmlns:a16="http://schemas.microsoft.com/office/drawing/2014/main" id="{B7895D55-4CCD-4924-AC7B-A18DC6EC5A0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54" y="1908"/>
                <a:ext cx="195" cy="34"/>
              </a:xfrm>
              <a:prstGeom prst="rect">
                <a:avLst/>
              </a:prstGeom>
              <a:noFill/>
              <a:ln w="3175">
                <a:solidFill>
                  <a:srgbClr val="000066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73" name="Line 22">
              <a:extLst>
                <a:ext uri="{FF2B5EF4-FFF2-40B4-BE49-F238E27FC236}">
                  <a16:creationId xmlns:a16="http://schemas.microsoft.com/office/drawing/2014/main" id="{A799210C-211F-4C6D-9827-6C1EC01970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33374" y="2736463"/>
              <a:ext cx="6988175" cy="22225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buFontTx/>
                <a:buChar char="•"/>
              </a:pPr>
              <a:endParaRPr lang="en-US" sz="1700">
                <a:solidFill>
                  <a:prstClr val="black"/>
                </a:solidFill>
                <a:latin typeface="GillSans" pitchFamily="34" charset="0"/>
                <a:cs typeface="Arial" pitchFamily="34" charset="0"/>
              </a:endParaRPr>
            </a:p>
          </p:txBody>
        </p:sp>
        <p:sp>
          <p:nvSpPr>
            <p:cNvPr id="74" name="Line 24">
              <a:extLst>
                <a:ext uri="{FF2B5EF4-FFF2-40B4-BE49-F238E27FC236}">
                  <a16:creationId xmlns:a16="http://schemas.microsoft.com/office/drawing/2014/main" id="{FDB185A9-7056-457F-8BEE-6DEA4FCF5C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01825" y="2749163"/>
              <a:ext cx="3890963" cy="9525"/>
            </a:xfrm>
            <a:prstGeom prst="line">
              <a:avLst/>
            </a:prstGeom>
            <a:noFill/>
            <a:ln w="25400" cap="rnd">
              <a:solidFill>
                <a:srgbClr val="000066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buFontTx/>
                <a:buChar char="•"/>
              </a:pPr>
              <a:endParaRPr lang="en-US" sz="1700">
                <a:solidFill>
                  <a:prstClr val="black"/>
                </a:solidFill>
                <a:latin typeface="GillSans" pitchFamily="34" charset="0"/>
                <a:cs typeface="Arial" pitchFamily="34" charset="0"/>
              </a:endParaRPr>
            </a:p>
          </p:txBody>
        </p:sp>
        <p:grpSp>
          <p:nvGrpSpPr>
            <p:cNvPr id="75" name="Group 25">
              <a:extLst>
                <a:ext uri="{FF2B5EF4-FFF2-40B4-BE49-F238E27FC236}">
                  <a16:creationId xmlns:a16="http://schemas.microsoft.com/office/drawing/2014/main" id="{9AC3FF42-3435-4F0D-8B7E-641686737A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46687" y="2860288"/>
              <a:ext cx="3463357" cy="1373187"/>
              <a:chOff x="919" y="1565"/>
              <a:chExt cx="2362" cy="703"/>
            </a:xfrm>
          </p:grpSpPr>
          <p:sp>
            <p:nvSpPr>
              <p:cNvPr id="76" name="Line 12">
                <a:extLst>
                  <a:ext uri="{FF2B5EF4-FFF2-40B4-BE49-F238E27FC236}">
                    <a16:creationId xmlns:a16="http://schemas.microsoft.com/office/drawing/2014/main" id="{927DA841-2891-495C-8BCA-C718BBC836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1" y="1822"/>
                <a:ext cx="1204" cy="0"/>
              </a:xfrm>
              <a:prstGeom prst="line">
                <a:avLst/>
              </a:prstGeom>
              <a:noFill/>
              <a:ln w="25400">
                <a:solidFill>
                  <a:srgbClr val="003082"/>
                </a:solidFill>
                <a:prstDash val="sysDot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Clr>
                    <a:prstClr val="white"/>
                  </a:buClr>
                  <a:buFontTx/>
                  <a:buChar char="•"/>
                </a:pPr>
                <a:endParaRPr lang="en-US" sz="1700">
                  <a:solidFill>
                    <a:prstClr val="black"/>
                  </a:solidFill>
                  <a:latin typeface="GillSans" pitchFamily="34" charset="0"/>
                  <a:cs typeface="Arial" pitchFamily="34" charset="0"/>
                </a:endParaRPr>
              </a:p>
            </p:txBody>
          </p:sp>
          <p:sp>
            <p:nvSpPr>
              <p:cNvPr id="77" name="Text Box 27">
                <a:extLst>
                  <a:ext uri="{FF2B5EF4-FFF2-40B4-BE49-F238E27FC236}">
                    <a16:creationId xmlns:a16="http://schemas.microsoft.com/office/drawing/2014/main" id="{E96F20D8-04C0-4C4D-B4E8-187DF1AFF72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9" y="1704"/>
                <a:ext cx="1395" cy="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defRPr sz="32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–"/>
                  <a:defRPr sz="28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defRPr sz="24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–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eaLnBrk="1" fontAlgn="base" hangingPunct="1">
                  <a:spcBef>
                    <a:spcPct val="130000"/>
                  </a:spcBef>
                  <a:spcAft>
                    <a:spcPct val="0"/>
                  </a:spcAft>
                  <a:buClr>
                    <a:srgbClr val="FFFFFF"/>
                  </a:buClr>
                  <a:buFontTx/>
                  <a:buNone/>
                </a:pPr>
                <a:r>
                  <a:rPr lang="es-ES_tradnl" altLang="en-US" sz="1200" b="1" dirty="0">
                    <a:solidFill>
                      <a:srgbClr val="F79646">
                        <a:lumMod val="75000"/>
                      </a:srgbClr>
                    </a:solidFill>
                    <a:latin typeface="Calibri"/>
                  </a:rPr>
                  <a:t>Seleccionar </a:t>
                </a:r>
                <a:r>
                  <a:rPr lang="de-DE" altLang="en-US" sz="1200" b="1" dirty="0">
                    <a:solidFill>
                      <a:srgbClr val="F79646">
                        <a:lumMod val="75000"/>
                      </a:srgbClr>
                    </a:solidFill>
                    <a:latin typeface="Calibri"/>
                  </a:rPr>
                  <a:t>Quick Quote en Customer Search</a:t>
                </a:r>
              </a:p>
              <a:p>
                <a:pPr algn="ctr" eaLnBrk="1" fontAlgn="base" hangingPunct="1">
                  <a:spcBef>
                    <a:spcPct val="30000"/>
                  </a:spcBef>
                  <a:spcAft>
                    <a:spcPct val="0"/>
                  </a:spcAft>
                  <a:buClr>
                    <a:srgbClr val="FFFFFF"/>
                  </a:buClr>
                  <a:buFontTx/>
                  <a:buNone/>
                </a:pPr>
                <a:endParaRPr lang="de-DE" altLang="en-US" sz="1200" b="1" dirty="0">
                  <a:solidFill>
                    <a:srgbClr val="F79646">
                      <a:lumMod val="75000"/>
                    </a:srgbClr>
                  </a:solidFill>
                  <a:latin typeface="Calibri"/>
                </a:endParaRPr>
              </a:p>
            </p:txBody>
          </p:sp>
          <p:grpSp>
            <p:nvGrpSpPr>
              <p:cNvPr id="78" name="Group 28">
                <a:extLst>
                  <a:ext uri="{FF2B5EF4-FFF2-40B4-BE49-F238E27FC236}">
                    <a16:creationId xmlns:a16="http://schemas.microsoft.com/office/drawing/2014/main" id="{7573B824-BBA8-4A82-9037-10D986FCB2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90" y="1565"/>
                <a:ext cx="891" cy="516"/>
                <a:chOff x="1753" y="1333"/>
                <a:chExt cx="1048" cy="708"/>
              </a:xfrm>
            </p:grpSpPr>
            <p:pic>
              <p:nvPicPr>
                <p:cNvPr id="80" name="Picture 29">
                  <a:extLst>
                    <a:ext uri="{FF2B5EF4-FFF2-40B4-BE49-F238E27FC236}">
                      <a16:creationId xmlns:a16="http://schemas.microsoft.com/office/drawing/2014/main" id="{C67B7A01-264C-4811-B6A2-8152D029D90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53" y="1333"/>
                  <a:ext cx="1048" cy="708"/>
                </a:xfrm>
                <a:prstGeom prst="rect">
                  <a:avLst/>
                </a:prstGeom>
                <a:noFill/>
                <a:ln w="6350" algn="ctr">
                  <a:solidFill>
                    <a:srgbClr val="000066"/>
                  </a:solidFill>
                  <a:miter lim="800000"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81" name="Picture 30">
                  <a:extLst>
                    <a:ext uri="{FF2B5EF4-FFF2-40B4-BE49-F238E27FC236}">
                      <a16:creationId xmlns:a16="http://schemas.microsoft.com/office/drawing/2014/main" id="{4CB2DED7-BCF4-4625-A1B4-180683ACD5B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44" y="1340"/>
                  <a:ext cx="257" cy="45"/>
                </a:xfrm>
                <a:prstGeom prst="rect">
                  <a:avLst/>
                </a:prstGeom>
                <a:noFill/>
                <a:ln w="6350">
                  <a:solidFill>
                    <a:srgbClr val="000066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79" name="Line 12">
                <a:extLst>
                  <a:ext uri="{FF2B5EF4-FFF2-40B4-BE49-F238E27FC236}">
                    <a16:creationId xmlns:a16="http://schemas.microsoft.com/office/drawing/2014/main" id="{1E2D4B78-4FFF-4FE1-8FAB-49C1541D96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07" y="1815"/>
                <a:ext cx="1" cy="453"/>
              </a:xfrm>
              <a:prstGeom prst="line">
                <a:avLst/>
              </a:prstGeom>
              <a:noFill/>
              <a:ln w="25400">
                <a:solidFill>
                  <a:srgbClr val="003082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Clr>
                    <a:prstClr val="white"/>
                  </a:buClr>
                  <a:buFontTx/>
                  <a:buChar char="•"/>
                </a:pPr>
                <a:endParaRPr lang="en-US" sz="1700">
                  <a:solidFill>
                    <a:prstClr val="black"/>
                  </a:solidFill>
                  <a:latin typeface="GillSans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82" name="Group 32">
              <a:extLst>
                <a:ext uri="{FF2B5EF4-FFF2-40B4-BE49-F238E27FC236}">
                  <a16:creationId xmlns:a16="http://schemas.microsoft.com/office/drawing/2014/main" id="{9DE445D1-7227-424F-B76E-9E0A6CBA72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24927" y="3873113"/>
              <a:ext cx="3497876" cy="2011362"/>
              <a:chOff x="1176" y="2084"/>
              <a:chExt cx="2387" cy="1030"/>
            </a:xfrm>
          </p:grpSpPr>
          <p:sp>
            <p:nvSpPr>
              <p:cNvPr id="83" name="Line 23">
                <a:extLst>
                  <a:ext uri="{FF2B5EF4-FFF2-40B4-BE49-F238E27FC236}">
                    <a16:creationId xmlns:a16="http://schemas.microsoft.com/office/drawing/2014/main" id="{D40429E8-84D1-4388-8854-887DD0ABB7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47" y="2084"/>
                <a:ext cx="2" cy="172"/>
              </a:xfrm>
              <a:prstGeom prst="line">
                <a:avLst/>
              </a:prstGeom>
              <a:noFill/>
              <a:ln w="25400">
                <a:solidFill>
                  <a:srgbClr val="003082"/>
                </a:solidFill>
                <a:prstDash val="sysDot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Clr>
                    <a:prstClr val="white"/>
                  </a:buClr>
                  <a:buFontTx/>
                  <a:buChar char="•"/>
                </a:pPr>
                <a:endParaRPr lang="en-US" sz="1700">
                  <a:solidFill>
                    <a:prstClr val="black"/>
                  </a:solidFill>
                  <a:latin typeface="GillSans" pitchFamily="34" charset="0"/>
                  <a:cs typeface="Arial" pitchFamily="34" charset="0"/>
                </a:endParaRPr>
              </a:p>
            </p:txBody>
          </p:sp>
          <p:grpSp>
            <p:nvGrpSpPr>
              <p:cNvPr id="84" name="Group 34">
                <a:extLst>
                  <a:ext uri="{FF2B5EF4-FFF2-40B4-BE49-F238E27FC236}">
                    <a16:creationId xmlns:a16="http://schemas.microsoft.com/office/drawing/2014/main" id="{7D80006A-FBDF-4D74-947E-3DDA9038E6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76" y="2221"/>
                <a:ext cx="2387" cy="893"/>
                <a:chOff x="1176" y="2221"/>
                <a:chExt cx="2387" cy="893"/>
              </a:xfrm>
            </p:grpSpPr>
            <p:pic>
              <p:nvPicPr>
                <p:cNvPr id="85" name="Picture 35">
                  <a:extLst>
                    <a:ext uri="{FF2B5EF4-FFF2-40B4-BE49-F238E27FC236}">
                      <a16:creationId xmlns:a16="http://schemas.microsoft.com/office/drawing/2014/main" id="{D4096A3A-2501-43E0-8BD8-E9DC6CB5183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76" y="2276"/>
                  <a:ext cx="1387" cy="838"/>
                </a:xfrm>
                <a:prstGeom prst="rect">
                  <a:avLst/>
                </a:prstGeom>
                <a:noFill/>
                <a:ln w="3175" algn="ctr">
                  <a:solidFill>
                    <a:srgbClr val="000066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86" name="Line 12">
                  <a:extLst>
                    <a:ext uri="{FF2B5EF4-FFF2-40B4-BE49-F238E27FC236}">
                      <a16:creationId xmlns:a16="http://schemas.microsoft.com/office/drawing/2014/main" id="{DFB52A56-CAC6-4081-B1F2-13B2E517A1F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43" y="2446"/>
                  <a:ext cx="821" cy="7"/>
                </a:xfrm>
                <a:prstGeom prst="line">
                  <a:avLst/>
                </a:prstGeom>
                <a:noFill/>
                <a:ln w="25400">
                  <a:solidFill>
                    <a:srgbClr val="003082"/>
                  </a:solidFill>
                  <a:prstDash val="sysDot"/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Clr>
                      <a:prstClr val="white"/>
                    </a:buClr>
                    <a:buFontTx/>
                    <a:buChar char="•"/>
                  </a:pPr>
                  <a:endParaRPr lang="en-US" sz="1700">
                    <a:solidFill>
                      <a:prstClr val="black"/>
                    </a:solidFill>
                    <a:latin typeface="GillSans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87" name="Text Box 37">
                  <a:extLst>
                    <a:ext uri="{FF2B5EF4-FFF2-40B4-BE49-F238E27FC236}">
                      <a16:creationId xmlns:a16="http://schemas.microsoft.com/office/drawing/2014/main" id="{FAA295F5-C89B-4ED1-94E5-1468695138E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76" y="2221"/>
                  <a:ext cx="960" cy="4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77B800"/>
                    </a:buClr>
                    <a:buFont typeface="Arial" pitchFamily="34" charset="0"/>
                    <a:defRPr sz="3200">
                      <a:solidFill>
                        <a:srgbClr val="006699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77B800"/>
                    </a:buClr>
                    <a:buFont typeface="Arial" pitchFamily="34" charset="0"/>
                    <a:buChar char="–"/>
                    <a:defRPr sz="2800">
                      <a:solidFill>
                        <a:srgbClr val="006699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77B800"/>
                    </a:buClr>
                    <a:buFont typeface="Arial" pitchFamily="34" charset="0"/>
                    <a:defRPr sz="2400">
                      <a:solidFill>
                        <a:srgbClr val="006699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77B800"/>
                    </a:buClr>
                    <a:buFont typeface="Arial" pitchFamily="34" charset="0"/>
                    <a:buChar char="–"/>
                    <a:defRPr sz="2000">
                      <a:solidFill>
                        <a:srgbClr val="006699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77B800"/>
                    </a:buClr>
                    <a:buFont typeface="Arial" pitchFamily="34" charset="0"/>
                    <a:buChar char="»"/>
                    <a:defRPr sz="2000">
                      <a:solidFill>
                        <a:srgbClr val="006699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7B800"/>
                    </a:buClr>
                    <a:buFont typeface="Arial" pitchFamily="34" charset="0"/>
                    <a:buChar char="»"/>
                    <a:defRPr sz="2000">
                      <a:solidFill>
                        <a:srgbClr val="006699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7B800"/>
                    </a:buClr>
                    <a:buFont typeface="Arial" pitchFamily="34" charset="0"/>
                    <a:buChar char="»"/>
                    <a:defRPr sz="2000">
                      <a:solidFill>
                        <a:srgbClr val="006699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7B800"/>
                    </a:buClr>
                    <a:buFont typeface="Arial" pitchFamily="34" charset="0"/>
                    <a:buChar char="»"/>
                    <a:defRPr sz="2000">
                      <a:solidFill>
                        <a:srgbClr val="006699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7B800"/>
                    </a:buClr>
                    <a:buFont typeface="Arial" pitchFamily="34" charset="0"/>
                    <a:buChar char="»"/>
                    <a:defRPr sz="2000">
                      <a:solidFill>
                        <a:srgbClr val="006699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30000"/>
                    </a:spcBef>
                    <a:buClr>
                      <a:srgbClr val="FFFFFF"/>
                    </a:buClr>
                    <a:buNone/>
                  </a:pPr>
                  <a:r>
                    <a:rPr lang="de-DE" altLang="en-US" sz="1200" b="1" dirty="0">
                      <a:solidFill>
                        <a:srgbClr val="F79646">
                          <a:lumMod val="75000"/>
                        </a:srgbClr>
                      </a:solidFill>
                      <a:latin typeface="Calibri"/>
                    </a:rPr>
                    <a:t>Solicitar descripciones </a:t>
                  </a:r>
                </a:p>
                <a:p>
                  <a:pPr algn="ctr" eaLnBrk="1" hangingPunct="1">
                    <a:spcBef>
                      <a:spcPct val="30000"/>
                    </a:spcBef>
                    <a:buClr>
                      <a:srgbClr val="FFFFFF"/>
                    </a:buClr>
                    <a:buNone/>
                  </a:pPr>
                  <a:r>
                    <a:rPr lang="de-DE" altLang="en-US" sz="1200" b="1" dirty="0">
                      <a:solidFill>
                        <a:srgbClr val="F79646">
                          <a:lumMod val="75000"/>
                        </a:srgbClr>
                      </a:solidFill>
                      <a:latin typeface="Calibri"/>
                    </a:rPr>
                    <a:t>y  seleccionar proveedores</a:t>
                  </a:r>
                </a:p>
              </p:txBody>
            </p:sp>
          </p:grpSp>
        </p:grpSp>
        <p:grpSp>
          <p:nvGrpSpPr>
            <p:cNvPr id="88" name="Group 19">
              <a:extLst>
                <a:ext uri="{FF2B5EF4-FFF2-40B4-BE49-F238E27FC236}">
                  <a16:creationId xmlns:a16="http://schemas.microsoft.com/office/drawing/2014/main" id="{5B8C2D62-3E02-4126-8A3A-8820C427C6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08738" y="4658863"/>
              <a:ext cx="735012" cy="509587"/>
              <a:chOff x="3857" y="1089"/>
              <a:chExt cx="693" cy="455"/>
            </a:xfrm>
          </p:grpSpPr>
          <p:pic>
            <p:nvPicPr>
              <p:cNvPr id="89" name="Picture 20">
                <a:extLst>
                  <a:ext uri="{FF2B5EF4-FFF2-40B4-BE49-F238E27FC236}">
                    <a16:creationId xmlns:a16="http://schemas.microsoft.com/office/drawing/2014/main" id="{8B1F9EB4-49DB-4D7C-9449-EFD8BF2C3D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57" y="1231"/>
                <a:ext cx="357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0" name="Picture 21">
                <a:extLst>
                  <a:ext uri="{FF2B5EF4-FFF2-40B4-BE49-F238E27FC236}">
                    <a16:creationId xmlns:a16="http://schemas.microsoft.com/office/drawing/2014/main" id="{DE99AF25-40F9-43E5-BC17-B1FE08AA0EB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13" y="1089"/>
                <a:ext cx="437" cy="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91" name="Group 19">
              <a:extLst>
                <a:ext uri="{FF2B5EF4-FFF2-40B4-BE49-F238E27FC236}">
                  <a16:creationId xmlns:a16="http://schemas.microsoft.com/office/drawing/2014/main" id="{03E7385E-061C-4EBF-9148-DF45A8940F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34125" y="5206550"/>
              <a:ext cx="735013" cy="509588"/>
              <a:chOff x="3857" y="1089"/>
              <a:chExt cx="693" cy="455"/>
            </a:xfrm>
          </p:grpSpPr>
          <p:pic>
            <p:nvPicPr>
              <p:cNvPr id="92" name="Picture 20">
                <a:extLst>
                  <a:ext uri="{FF2B5EF4-FFF2-40B4-BE49-F238E27FC236}">
                    <a16:creationId xmlns:a16="http://schemas.microsoft.com/office/drawing/2014/main" id="{B2C38CB1-7226-45E9-9D8F-52EF2C84629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57" y="1231"/>
                <a:ext cx="357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3" name="Picture 21">
                <a:extLst>
                  <a:ext uri="{FF2B5EF4-FFF2-40B4-BE49-F238E27FC236}">
                    <a16:creationId xmlns:a16="http://schemas.microsoft.com/office/drawing/2014/main" id="{E9F5D2B9-401F-4119-9FAB-D9AC5B8D8FC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13" y="1089"/>
                <a:ext cx="437" cy="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94" name="Group 44">
              <a:extLst>
                <a:ext uri="{FF2B5EF4-FFF2-40B4-BE49-F238E27FC236}">
                  <a16:creationId xmlns:a16="http://schemas.microsoft.com/office/drawing/2014/main" id="{4379143E-E9CD-44BC-A980-839416604F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55557" y="4334270"/>
              <a:ext cx="2155633" cy="517856"/>
              <a:chOff x="3060" y="2172"/>
              <a:chExt cx="2510" cy="232"/>
            </a:xfrm>
          </p:grpSpPr>
          <p:sp>
            <p:nvSpPr>
              <p:cNvPr id="95" name="Line 44">
                <a:extLst>
                  <a:ext uri="{FF2B5EF4-FFF2-40B4-BE49-F238E27FC236}">
                    <a16:creationId xmlns:a16="http://schemas.microsoft.com/office/drawing/2014/main" id="{7BEA32FD-A8F2-4C56-B93E-3352FBB6A5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V="1">
                <a:off x="4047" y="1659"/>
                <a:ext cx="0" cy="1269"/>
              </a:xfrm>
              <a:prstGeom prst="line">
                <a:avLst/>
              </a:prstGeom>
              <a:noFill/>
              <a:ln w="28575">
                <a:solidFill>
                  <a:srgbClr val="0033CC"/>
                </a:solidFill>
                <a:round/>
                <a:headEnd type="triangle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Clr>
                    <a:prstClr val="white"/>
                  </a:buClr>
                  <a:buFontTx/>
                  <a:buChar char="•"/>
                </a:pPr>
                <a:endParaRPr lang="en-US" sz="1700">
                  <a:solidFill>
                    <a:prstClr val="black"/>
                  </a:solidFill>
                  <a:latin typeface="GillSans" pitchFamily="34" charset="0"/>
                  <a:cs typeface="Arial" pitchFamily="34" charset="0"/>
                </a:endParaRPr>
              </a:p>
            </p:txBody>
          </p:sp>
          <p:sp>
            <p:nvSpPr>
              <p:cNvPr id="96" name="Text Box 46">
                <a:extLst>
                  <a:ext uri="{FF2B5EF4-FFF2-40B4-BE49-F238E27FC236}">
                    <a16:creationId xmlns:a16="http://schemas.microsoft.com/office/drawing/2014/main" id="{1E5606B3-61DA-4737-9FBB-AA41D8722B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60" y="2172"/>
                <a:ext cx="2510" cy="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defRPr sz="32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–"/>
                  <a:defRPr sz="28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defRPr sz="24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–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eaLnBrk="1" fontAlgn="base" hangingPunct="1">
                  <a:spcBef>
                    <a:spcPct val="30000"/>
                  </a:spcBef>
                  <a:spcAft>
                    <a:spcPct val="0"/>
                  </a:spcAft>
                  <a:buClr>
                    <a:srgbClr val="FFFFFF"/>
                  </a:buClr>
                  <a:buFontTx/>
                  <a:buNone/>
                </a:pPr>
                <a:r>
                  <a:rPr lang="de-DE" altLang="en-US" sz="1200" b="1" dirty="0">
                    <a:solidFill>
                      <a:srgbClr val="F79646">
                        <a:lumMod val="75000"/>
                      </a:srgbClr>
                    </a:solidFill>
                    <a:latin typeface="Calibri"/>
                  </a:rPr>
                  <a:t>Enviar solicitudes a </a:t>
                </a:r>
              </a:p>
              <a:p>
                <a:pPr algn="ctr" eaLnBrk="1" fontAlgn="base" hangingPunct="1">
                  <a:spcBef>
                    <a:spcPct val="30000"/>
                  </a:spcBef>
                  <a:spcAft>
                    <a:spcPct val="0"/>
                  </a:spcAft>
                  <a:buClr>
                    <a:srgbClr val="FFFFFF"/>
                  </a:buClr>
                  <a:buFontTx/>
                  <a:buNone/>
                </a:pPr>
                <a:r>
                  <a:rPr lang="de-DE" altLang="en-US" sz="1200" b="1" dirty="0">
                    <a:solidFill>
                      <a:srgbClr val="F79646">
                        <a:lumMod val="75000"/>
                      </a:srgbClr>
                    </a:solidFill>
                    <a:latin typeface="Calibri"/>
                  </a:rPr>
                  <a:t>Los proveedores seleccionados</a:t>
                </a:r>
              </a:p>
            </p:txBody>
          </p:sp>
        </p:grpSp>
        <p:grpSp>
          <p:nvGrpSpPr>
            <p:cNvPr id="97" name="Group 47">
              <a:extLst>
                <a:ext uri="{FF2B5EF4-FFF2-40B4-BE49-F238E27FC236}">
                  <a16:creationId xmlns:a16="http://schemas.microsoft.com/office/drawing/2014/main" id="{63D905EA-6A17-4F3B-86F5-0CFF293CDB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34308" y="5313114"/>
              <a:ext cx="2127883" cy="517668"/>
              <a:chOff x="3408" y="2837"/>
              <a:chExt cx="1451" cy="266"/>
            </a:xfrm>
          </p:grpSpPr>
          <p:sp>
            <p:nvSpPr>
              <p:cNvPr id="98" name="Line 44">
                <a:extLst>
                  <a:ext uri="{FF2B5EF4-FFF2-40B4-BE49-F238E27FC236}">
                    <a16:creationId xmlns:a16="http://schemas.microsoft.com/office/drawing/2014/main" id="{3428C321-6EBF-4900-B7F5-FD1B028E5A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V="1">
                <a:off x="4049" y="2501"/>
                <a:ext cx="0" cy="934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 type="triangle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Clr>
                    <a:prstClr val="white"/>
                  </a:buClr>
                  <a:buFontTx/>
                  <a:buChar char="•"/>
                </a:pPr>
                <a:endParaRPr lang="en-US" sz="1700">
                  <a:solidFill>
                    <a:prstClr val="black"/>
                  </a:solidFill>
                  <a:latin typeface="GillSans" pitchFamily="34" charset="0"/>
                  <a:cs typeface="Arial" pitchFamily="34" charset="0"/>
                </a:endParaRPr>
              </a:p>
            </p:txBody>
          </p:sp>
          <p:sp>
            <p:nvSpPr>
              <p:cNvPr id="99" name="Text Box 49">
                <a:extLst>
                  <a:ext uri="{FF2B5EF4-FFF2-40B4-BE49-F238E27FC236}">
                    <a16:creationId xmlns:a16="http://schemas.microsoft.com/office/drawing/2014/main" id="{01A855EE-06D2-48DE-96DB-BB9E51D6A47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08" y="2837"/>
                <a:ext cx="1451" cy="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defRPr sz="32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–"/>
                  <a:defRPr sz="28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defRPr sz="24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–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eaLnBrk="1" fontAlgn="base" hangingPunct="1">
                  <a:spcBef>
                    <a:spcPct val="30000"/>
                  </a:spcBef>
                  <a:spcAft>
                    <a:spcPct val="0"/>
                  </a:spcAft>
                  <a:buClr>
                    <a:srgbClr val="FFFFFF"/>
                  </a:buClr>
                  <a:buFontTx/>
                  <a:buNone/>
                </a:pPr>
                <a:r>
                  <a:rPr lang="de-DE" altLang="en-US" sz="1200" b="1" dirty="0">
                    <a:solidFill>
                      <a:srgbClr val="F79646">
                        <a:lumMod val="75000"/>
                      </a:srgbClr>
                    </a:solidFill>
                    <a:latin typeface="Calibri"/>
                  </a:rPr>
                  <a:t>Los proveedores crear ofertas</a:t>
                </a:r>
              </a:p>
              <a:p>
                <a:pPr algn="ctr" eaLnBrk="1" fontAlgn="base" hangingPunct="1">
                  <a:spcBef>
                    <a:spcPct val="30000"/>
                  </a:spcBef>
                  <a:spcAft>
                    <a:spcPct val="0"/>
                  </a:spcAft>
                  <a:buClr>
                    <a:srgbClr val="FFFFFF"/>
                  </a:buClr>
                  <a:buFontTx/>
                  <a:buNone/>
                </a:pPr>
                <a:r>
                  <a:rPr lang="de-DE" altLang="en-US" sz="1200" b="1" dirty="0">
                    <a:solidFill>
                      <a:srgbClr val="F79646">
                        <a:lumMod val="75000"/>
                      </a:srgbClr>
                    </a:solidFill>
                    <a:latin typeface="Calibri"/>
                  </a:rPr>
                  <a:t>En Quick Quote</a:t>
                </a:r>
              </a:p>
            </p:txBody>
          </p:sp>
        </p:grpSp>
        <p:sp>
          <p:nvSpPr>
            <p:cNvPr id="100" name="Line 12">
              <a:extLst>
                <a:ext uri="{FF2B5EF4-FFF2-40B4-BE49-F238E27FC236}">
                  <a16:creationId xmlns:a16="http://schemas.microsoft.com/office/drawing/2014/main" id="{BACFFC78-BDA5-4037-A94F-46B0E924B3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4413" y="5433563"/>
              <a:ext cx="1587" cy="349250"/>
            </a:xfrm>
            <a:prstGeom prst="line">
              <a:avLst/>
            </a:prstGeom>
            <a:noFill/>
            <a:ln w="25400">
              <a:solidFill>
                <a:srgbClr val="003082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buFontTx/>
                <a:buChar char="•"/>
              </a:pPr>
              <a:endParaRPr lang="en-US" sz="1700">
                <a:solidFill>
                  <a:prstClr val="black"/>
                </a:solidFill>
                <a:latin typeface="GillSans" pitchFamily="34" charset="0"/>
                <a:cs typeface="Arial" pitchFamily="34" charset="0"/>
              </a:endParaRPr>
            </a:p>
          </p:txBody>
        </p:sp>
        <p:sp>
          <p:nvSpPr>
            <p:cNvPr id="101" name="Line 12">
              <a:extLst>
                <a:ext uri="{FF2B5EF4-FFF2-40B4-BE49-F238E27FC236}">
                  <a16:creationId xmlns:a16="http://schemas.microsoft.com/office/drawing/2014/main" id="{1A397C91-0E68-4FF5-A8BC-11F7C196EA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08063" y="5766938"/>
              <a:ext cx="1524000" cy="0"/>
            </a:xfrm>
            <a:prstGeom prst="line">
              <a:avLst/>
            </a:prstGeom>
            <a:noFill/>
            <a:ln w="25400">
              <a:solidFill>
                <a:srgbClr val="003082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buFontTx/>
                <a:buChar char="•"/>
              </a:pPr>
              <a:endParaRPr lang="en-US" sz="1700">
                <a:solidFill>
                  <a:prstClr val="black"/>
                </a:solidFill>
                <a:latin typeface="GillSans" pitchFamily="34" charset="0"/>
                <a:cs typeface="Arial" pitchFamily="34" charset="0"/>
              </a:endParaRPr>
            </a:p>
          </p:txBody>
        </p:sp>
        <p:sp>
          <p:nvSpPr>
            <p:cNvPr id="102" name="Text Box 53">
              <a:extLst>
                <a:ext uri="{FF2B5EF4-FFF2-40B4-BE49-F238E27FC236}">
                  <a16:creationId xmlns:a16="http://schemas.microsoft.com/office/drawing/2014/main" id="{B3F7428C-10F2-4BC0-B1E7-7245573225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8852" y="5490248"/>
              <a:ext cx="1660071" cy="517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32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8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24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30000"/>
                </a:spcBef>
                <a:buClr>
                  <a:srgbClr val="FFFFFF"/>
                </a:buClr>
                <a:buNone/>
              </a:pPr>
              <a:r>
                <a:rPr lang="es-ES_tradnl" altLang="en-US" sz="1200" b="1" dirty="0">
                  <a:solidFill>
                    <a:srgbClr val="F79646">
                      <a:lumMod val="75000"/>
                    </a:srgbClr>
                  </a:solidFill>
                  <a:latin typeface="Calibri"/>
                </a:rPr>
                <a:t>La comparación y </a:t>
              </a:r>
            </a:p>
            <a:p>
              <a:pPr algn="ctr" eaLnBrk="1" fontAlgn="base" hangingPunct="1">
                <a:spcBef>
                  <a:spcPct val="30000"/>
                </a:spcBef>
                <a:spcAft>
                  <a:spcPct val="0"/>
                </a:spcAft>
                <a:buClr>
                  <a:srgbClr val="FFFFFF"/>
                </a:buClr>
                <a:buFontTx/>
                <a:buNone/>
              </a:pPr>
              <a:r>
                <a:rPr lang="es-ES_tradnl" altLang="en-US" sz="1200" b="1" dirty="0">
                  <a:solidFill>
                    <a:srgbClr val="F79646">
                      <a:lumMod val="75000"/>
                    </a:srgbClr>
                  </a:solidFill>
                  <a:latin typeface="Calibri"/>
                </a:rPr>
                <a:t>selección de las ofertas</a:t>
              </a:r>
            </a:p>
          </p:txBody>
        </p:sp>
        <p:sp>
          <p:nvSpPr>
            <p:cNvPr id="103" name="Line 12">
              <a:extLst>
                <a:ext uri="{FF2B5EF4-FFF2-40B4-BE49-F238E27FC236}">
                  <a16:creationId xmlns:a16="http://schemas.microsoft.com/office/drawing/2014/main" id="{F5C7B0B8-E931-4A6D-A42D-1391E57CE0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81400" y="5887588"/>
              <a:ext cx="3175" cy="271462"/>
            </a:xfrm>
            <a:prstGeom prst="line">
              <a:avLst/>
            </a:prstGeom>
            <a:noFill/>
            <a:ln w="25400">
              <a:solidFill>
                <a:srgbClr val="003082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buFontTx/>
                <a:buChar char="•"/>
              </a:pPr>
              <a:endParaRPr lang="en-US" sz="1700">
                <a:solidFill>
                  <a:prstClr val="black"/>
                </a:solidFill>
                <a:latin typeface="GillSans" pitchFamily="34" charset="0"/>
                <a:cs typeface="Arial" pitchFamily="34" charset="0"/>
              </a:endParaRPr>
            </a:p>
          </p:txBody>
        </p:sp>
        <p:pic>
          <p:nvPicPr>
            <p:cNvPr id="104" name="Picture 11" descr="SAP_shoppingcart_full_R">
              <a:extLst>
                <a:ext uri="{FF2B5EF4-FFF2-40B4-BE49-F238E27FC236}">
                  <a16:creationId xmlns:a16="http://schemas.microsoft.com/office/drawing/2014/main" id="{C879DF86-07D7-402F-8AB4-4A6EB8292E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8825" y="6017763"/>
              <a:ext cx="638175" cy="434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5" name="Text Box 57">
              <a:extLst>
                <a:ext uri="{FF2B5EF4-FFF2-40B4-BE49-F238E27FC236}">
                  <a16:creationId xmlns:a16="http://schemas.microsoft.com/office/drawing/2014/main" id="{318A1570-1A5A-422C-8788-25573BB2B6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37000" y="5953389"/>
              <a:ext cx="129940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32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8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24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30000"/>
                </a:spcBef>
                <a:spcAft>
                  <a:spcPct val="0"/>
                </a:spcAft>
                <a:buClr>
                  <a:srgbClr val="FFFFFF"/>
                </a:buClr>
                <a:buFontTx/>
                <a:buNone/>
              </a:pPr>
              <a:r>
                <a:rPr lang="de-DE" altLang="en-US" sz="1200" b="1" dirty="0">
                  <a:solidFill>
                    <a:srgbClr val="F79646">
                      <a:lumMod val="75000"/>
                    </a:srgbClr>
                  </a:solidFill>
                  <a:latin typeface="Calibri"/>
                </a:rPr>
                <a:t>Transferir al carrito de compras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098F409-C8AC-4E9F-A3A4-E3B263A32F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/>
              <a:t>Iniciar sesión</a:t>
            </a:r>
            <a:endParaRPr lang="en-PH" dirty="0"/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D9CD38F2-6AC1-495C-9581-01B768D00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68" y="1371600"/>
            <a:ext cx="103632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CBC9728-92FB-4DF6-80B7-EA447C0E1E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/>
              <a:t>Iniciar sesión a Quick </a:t>
            </a:r>
            <a:r>
              <a:rPr lang="es-ES" dirty="0" err="1"/>
              <a:t>Quote</a:t>
            </a:r>
            <a:endParaRPr lang="en-PH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83D6BF5-377F-45CB-87FD-A8A0FA3D200D}"/>
              </a:ext>
            </a:extLst>
          </p:cNvPr>
          <p:cNvGrpSpPr/>
          <p:nvPr/>
        </p:nvGrpSpPr>
        <p:grpSpPr>
          <a:xfrm>
            <a:off x="653366" y="1524000"/>
            <a:ext cx="11128829" cy="3428999"/>
            <a:chOff x="2587752" y="873252"/>
            <a:chExt cx="7284720" cy="5657088"/>
          </a:xfrm>
        </p:grpSpPr>
        <p:sp>
          <p:nvSpPr>
            <p:cNvPr id="3" name="object 3"/>
            <p:cNvSpPr/>
            <p:nvPr/>
          </p:nvSpPr>
          <p:spPr>
            <a:xfrm>
              <a:off x="2587752" y="873252"/>
              <a:ext cx="7284720" cy="56570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145410" y="1289621"/>
              <a:ext cx="829944" cy="255270"/>
            </a:xfrm>
            <a:custGeom>
              <a:avLst/>
              <a:gdLst/>
              <a:ahLst/>
              <a:cxnLst/>
              <a:rect l="l" t="t" r="r" b="b"/>
              <a:pathLst>
                <a:path w="829944" h="255269">
                  <a:moveTo>
                    <a:pt x="0" y="255130"/>
                  </a:moveTo>
                  <a:lnTo>
                    <a:pt x="829449" y="255130"/>
                  </a:lnTo>
                  <a:lnTo>
                    <a:pt x="829449" y="0"/>
                  </a:lnTo>
                  <a:lnTo>
                    <a:pt x="0" y="0"/>
                  </a:lnTo>
                  <a:lnTo>
                    <a:pt x="0" y="255130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8" name="Picture 3">
            <a:extLst>
              <a:ext uri="{FF2B5EF4-FFF2-40B4-BE49-F238E27FC236}">
                <a16:creationId xmlns:a16="http://schemas.microsoft.com/office/drawing/2014/main" id="{780E2E44-06C1-4A1B-B2B3-D244D5F1FF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42"/>
          <a:stretch/>
        </p:blipFill>
        <p:spPr bwMode="auto">
          <a:xfrm>
            <a:off x="656996" y="1524000"/>
            <a:ext cx="10918664" cy="3260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91034C-DA26-498A-B0E2-D68B8899BDE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52714" y="4547234"/>
            <a:ext cx="10337800" cy="2004694"/>
          </a:xfrm>
        </p:spPr>
        <p:txBody>
          <a:bodyPr/>
          <a:lstStyle/>
          <a:p>
            <a:pPr marL="0" indent="0">
              <a:buNone/>
            </a:pPr>
            <a:r>
              <a:rPr lang="es-ES" sz="1400" b="1" dirty="0"/>
              <a:t>Identificación</a:t>
            </a:r>
            <a:r>
              <a:rPr lang="de-DE" sz="1400" dirty="0">
                <a:cs typeface="Arial"/>
              </a:rPr>
              <a:t>: </a:t>
            </a:r>
            <a:r>
              <a:rPr lang="es-ES" sz="1400" dirty="0"/>
              <a:t>Este es el número de identificación de la solicitud automáticamente generado.</a:t>
            </a:r>
          </a:p>
          <a:p>
            <a:pPr marL="0" indent="0">
              <a:buNone/>
            </a:pPr>
            <a:r>
              <a:rPr lang="es-ES" sz="1400" b="1" dirty="0"/>
              <a:t>Transacción</a:t>
            </a:r>
            <a:r>
              <a:rPr lang="de-DE" sz="1400" dirty="0">
                <a:cs typeface="Arial"/>
              </a:rPr>
              <a:t>: </a:t>
            </a:r>
            <a:r>
              <a:rPr lang="es-ES" sz="1400" dirty="0"/>
              <a:t>Esta columna contiene el nombre o el número otorgado a la transacción. Este número es ingresado por el comprador y no puede ser editado por el proveedor. El número de posiciones disponible para la solicitud se muestra debajo del número de transacción.</a:t>
            </a:r>
            <a:endParaRPr lang="en-US" sz="1400" dirty="0">
              <a:cs typeface="Arial"/>
            </a:endParaRPr>
          </a:p>
          <a:p>
            <a:pPr marL="0" indent="0">
              <a:buNone/>
            </a:pPr>
            <a:r>
              <a:rPr lang="en-US" sz="1400" dirty="0"/>
              <a:t>	- </a:t>
            </a:r>
            <a:r>
              <a:rPr lang="es-ES" sz="1400" dirty="0"/>
              <a:t>Haga clic para abrir la página Detalles de la oferta y crear/editar la oferta.</a:t>
            </a:r>
            <a:endParaRPr lang="de-DE" sz="1400" dirty="0">
              <a:cs typeface="Arial"/>
            </a:endParaRPr>
          </a:p>
          <a:p>
            <a:pPr marL="0" indent="0">
              <a:buNone/>
            </a:pPr>
            <a:r>
              <a:rPr lang="de-DE" sz="1400" dirty="0">
                <a:cs typeface="Arial"/>
              </a:rPr>
              <a:t>      	- </a:t>
            </a:r>
            <a:r>
              <a:rPr lang="es-ES" sz="1400" dirty="0"/>
              <a:t>Archiva la solicitud actual. No puede enviar una oferta para una solicitud que se archiva </a:t>
            </a:r>
          </a:p>
          <a:p>
            <a:pPr marL="0" indent="0">
              <a:buNone/>
            </a:pPr>
            <a:r>
              <a:rPr lang="de-DE" sz="1400" dirty="0">
                <a:cs typeface="Arial"/>
              </a:rPr>
              <a:t>	- Haga clic para descargar como archivo PDF</a:t>
            </a:r>
          </a:p>
          <a:p>
            <a:pPr marL="0" indent="0">
              <a:buNone/>
            </a:pPr>
            <a:endParaRPr lang="de-DE" sz="1500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86C7137-673E-40F1-8DCB-B4C68F31B3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/>
              <a:t>La página de inicio de Quick </a:t>
            </a:r>
            <a:r>
              <a:rPr lang="es-ES" dirty="0" err="1"/>
              <a:t>Quote</a:t>
            </a:r>
            <a:endParaRPr lang="en-PH" dirty="0"/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53175C19-0322-4DE0-82CD-7C93011E18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768" y="1463950"/>
            <a:ext cx="7924800" cy="2798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A8608E1-A085-46E7-ADEC-F76768CBDA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Crear/editar una oferta</a:t>
            </a:r>
            <a:endParaRPr lang="en-PH" dirty="0"/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EA0341FD-4E7D-43ED-A90A-AF42663C7F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99"/>
          <a:stretch/>
        </p:blipFill>
        <p:spPr bwMode="auto">
          <a:xfrm>
            <a:off x="1143000" y="1295400"/>
            <a:ext cx="844346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F6234F6-5969-422E-BA8B-157516F1DF55}"/>
              </a:ext>
            </a:extLst>
          </p:cNvPr>
          <p:cNvSpPr txBox="1">
            <a:spLocks/>
          </p:cNvSpPr>
          <p:nvPr/>
        </p:nvSpPr>
        <p:spPr>
          <a:xfrm>
            <a:off x="1135743" y="3352802"/>
            <a:ext cx="7918752" cy="14478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200" dirty="0"/>
          </a:p>
          <a:p>
            <a:pPr marL="285750" indent="-285750">
              <a:defRPr/>
            </a:pPr>
            <a:r>
              <a:rPr lang="en-US" sz="1200" b="1" dirty="0" err="1"/>
              <a:t>Referencia</a:t>
            </a:r>
            <a:r>
              <a:rPr lang="en-US" sz="1200" dirty="0"/>
              <a:t> : </a:t>
            </a:r>
            <a:r>
              <a:rPr lang="es-ES" sz="1200" dirty="0"/>
              <a:t>Número de identificación asignado a la solicitud por el proveedor.</a:t>
            </a:r>
          </a:p>
          <a:p>
            <a:pPr marL="285750" indent="-285750">
              <a:defRPr/>
            </a:pPr>
            <a:r>
              <a:rPr lang="es-ES" sz="1200" b="1" dirty="0"/>
              <a:t>Fecha de vencimiento</a:t>
            </a:r>
            <a:r>
              <a:rPr lang="de-DE" sz="1200" dirty="0"/>
              <a:t>: </a:t>
            </a:r>
            <a:r>
              <a:rPr lang="es-ES" sz="1200" dirty="0"/>
              <a:t>Este campo muestra la fecha de vencimiento de esta solicitud. Los proveedores no pueden enviar ofertas para una solicitud vencida.</a:t>
            </a:r>
          </a:p>
          <a:p>
            <a:pPr marL="285750" indent="-285750">
              <a:defRPr/>
            </a:pPr>
            <a:r>
              <a:rPr lang="de-DE" sz="1200" dirty="0"/>
              <a:t>Puede ingresar un comentario interno, u otro para el cliente (Comentario Interno/Comentario para el cliente).</a:t>
            </a:r>
          </a:p>
          <a:p>
            <a:endParaRPr lang="en-US" dirty="0"/>
          </a:p>
        </p:txBody>
      </p:sp>
      <p:pic>
        <p:nvPicPr>
          <p:cNvPr id="21" name="Picture 11">
            <a:extLst>
              <a:ext uri="{FF2B5EF4-FFF2-40B4-BE49-F238E27FC236}">
                <a16:creationId xmlns:a16="http://schemas.microsoft.com/office/drawing/2014/main" id="{690A829E-7CF8-4FCC-83C7-9459F1AA7C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450" y="4800602"/>
            <a:ext cx="6704013" cy="1683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C2536D1D-FF95-4951-8D45-0DF1F11FE5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Crear</a:t>
            </a:r>
            <a:r>
              <a:rPr lang="en-US" dirty="0"/>
              <a:t> </a:t>
            </a:r>
            <a:r>
              <a:rPr lang="en-US" dirty="0" err="1"/>
              <a:t>oferta</a:t>
            </a:r>
            <a:endParaRPr lang="en-PH" dirty="0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5B7541B4-38FB-4D66-A81D-60D76F73CA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3808186"/>
            <a:ext cx="10551663" cy="2821214"/>
          </a:xfrm>
        </p:spPr>
        <p:txBody>
          <a:bodyPr/>
          <a:lstStyle/>
          <a:p>
            <a:pPr marL="0" indent="0">
              <a:buNone/>
            </a:pPr>
            <a:endParaRPr lang="de-DE" sz="1400" dirty="0"/>
          </a:p>
          <a:p>
            <a:r>
              <a:rPr lang="de-DE" sz="1400" dirty="0"/>
              <a:t>Agregar descripciones cortas o largas. </a:t>
            </a:r>
          </a:p>
          <a:p>
            <a:r>
              <a:rPr lang="es-ES" sz="1400" dirty="0"/>
              <a:t>Ingrese el número de artículo que utiliza para identificar el artículo solicitado.</a:t>
            </a:r>
          </a:p>
          <a:p>
            <a:r>
              <a:rPr lang="de-DE" sz="1400" dirty="0"/>
              <a:t>C</a:t>
            </a:r>
            <a:r>
              <a:rPr lang="es-ES" sz="1400" dirty="0" err="1"/>
              <a:t>lasificación</a:t>
            </a:r>
            <a:r>
              <a:rPr lang="de-DE" sz="1400" dirty="0"/>
              <a:t>: </a:t>
            </a:r>
            <a:r>
              <a:rPr lang="es-ES" sz="1400" dirty="0"/>
              <a:t>seleccione el código de clasificación adecuado para el artículo.</a:t>
            </a:r>
            <a:endParaRPr lang="de-DE" sz="1400" dirty="0"/>
          </a:p>
          <a:p>
            <a:r>
              <a:rPr lang="es-ES" sz="1400" dirty="0"/>
              <a:t>Ingrese el precio por unidad deseado y seleccione la moneda (de la lista desplegable).</a:t>
            </a:r>
            <a:endParaRPr lang="de-DE" sz="1400" dirty="0"/>
          </a:p>
          <a:p>
            <a:r>
              <a:rPr lang="es-ES" sz="1400" dirty="0"/>
              <a:t>Haga clic en el calendario para configurar una fecha de vencimiento en la oferta.</a:t>
            </a:r>
            <a:endParaRPr lang="de-DE" sz="1400" dirty="0"/>
          </a:p>
          <a:p>
            <a:r>
              <a:rPr lang="de-DE" sz="1400" dirty="0"/>
              <a:t>Add an attachment like picture or product data sheet</a:t>
            </a:r>
          </a:p>
          <a:p>
            <a:r>
              <a:rPr lang="es-ES" sz="1400" dirty="0"/>
              <a:t>Además, puede cargar datos adjuntos (por ejemplo, una imagen del artículo solicitado); haga clic en Examinar, </a:t>
            </a:r>
            <a:br>
              <a:rPr lang="es-ES" sz="1400" dirty="0"/>
            </a:br>
            <a:r>
              <a:rPr lang="es-ES" sz="1400" dirty="0"/>
              <a:t>seleccione/abra el archivo que se cargará, y haga clic en para finalizar con la carga. </a:t>
            </a:r>
            <a:r>
              <a:rPr lang="es-ES" sz="1400" b="1" dirty="0"/>
              <a:t>Guarde</a:t>
            </a:r>
            <a:r>
              <a:rPr lang="es-ES" sz="1400" dirty="0"/>
              <a:t> la oferta.</a:t>
            </a:r>
            <a:endParaRPr lang="en-US" sz="1400" dirty="0"/>
          </a:p>
          <a:p>
            <a:endParaRPr lang="en-PH" sz="1400" dirty="0"/>
          </a:p>
        </p:txBody>
      </p:sp>
      <p:pic>
        <p:nvPicPr>
          <p:cNvPr id="33" name="Picture 2">
            <a:extLst>
              <a:ext uri="{FF2B5EF4-FFF2-40B4-BE49-F238E27FC236}">
                <a16:creationId xmlns:a16="http://schemas.microsoft.com/office/drawing/2014/main" id="{ECA7A015-60A0-4018-909C-A200FEE794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37" y="1371600"/>
            <a:ext cx="8672064" cy="2829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roactisPPT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7942A"/>
      </a:hlink>
      <a:folHlink>
        <a:srgbClr val="0E2646"/>
      </a:folHlink>
    </a:clrScheme>
    <a:fontScheme name="PROACTIS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actisPPTtheme" id="{8DC37FC7-DC79-4C1A-A106-481786C6E8AD}" vid="{E15C35E4-AE01-40C6-9FA4-4A6CD39DFD8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ProactisPPTtheme</Template>
  <TotalTime>347</TotalTime>
  <Words>618</Words>
  <Application>Microsoft Office PowerPoint</Application>
  <PresentationFormat>Widescreen</PresentationFormat>
  <Paragraphs>92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GillSans</vt:lpstr>
      <vt:lpstr>Monotype Sorts</vt:lpstr>
      <vt:lpstr>Times New Roman</vt:lpstr>
      <vt:lpstr>ProactisPPTtheme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Sara Lee Catalog Training</dc:title>
  <dc:creator>Kathe Masterson</dc:creator>
  <cp:lastModifiedBy>Luis Banez</cp:lastModifiedBy>
  <cp:revision>78</cp:revision>
  <dcterms:created xsi:type="dcterms:W3CDTF">2018-06-14T16:46:55Z</dcterms:created>
  <dcterms:modified xsi:type="dcterms:W3CDTF">2018-06-26T09:45:16Z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2014-12-16T00:00:00Z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2018-06-14T00:00:00Z</vt:filetime>
  </property>
</Properties>
</file>