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2" r:id="rId4"/>
    <p:sldMasterId id="2147483726" r:id="rId5"/>
    <p:sldMasterId id="2147483739" r:id="rId6"/>
  </p:sldMasterIdLst>
  <p:notesMasterIdLst>
    <p:notesMasterId r:id="rId49"/>
  </p:notesMasterIdLst>
  <p:handoutMasterIdLst>
    <p:handoutMasterId r:id="rId50"/>
  </p:handoutMasterIdLst>
  <p:sldIdLst>
    <p:sldId id="369" r:id="rId7"/>
    <p:sldId id="498" r:id="rId8"/>
    <p:sldId id="501" r:id="rId9"/>
    <p:sldId id="499" r:id="rId10"/>
    <p:sldId id="426" r:id="rId11"/>
    <p:sldId id="427" r:id="rId12"/>
    <p:sldId id="428" r:id="rId13"/>
    <p:sldId id="429" r:id="rId14"/>
    <p:sldId id="430" r:id="rId15"/>
    <p:sldId id="432" r:id="rId16"/>
    <p:sldId id="433" r:id="rId17"/>
    <p:sldId id="434" r:id="rId18"/>
    <p:sldId id="435" r:id="rId19"/>
    <p:sldId id="436" r:id="rId20"/>
    <p:sldId id="437" r:id="rId21"/>
    <p:sldId id="439" r:id="rId22"/>
    <p:sldId id="440" r:id="rId23"/>
    <p:sldId id="441" r:id="rId24"/>
    <p:sldId id="473" r:id="rId25"/>
    <p:sldId id="474" r:id="rId26"/>
    <p:sldId id="475" r:id="rId27"/>
    <p:sldId id="476" r:id="rId28"/>
    <p:sldId id="478" r:id="rId29"/>
    <p:sldId id="491" r:id="rId30"/>
    <p:sldId id="492" r:id="rId31"/>
    <p:sldId id="493" r:id="rId32"/>
    <p:sldId id="494" r:id="rId33"/>
    <p:sldId id="495" r:id="rId34"/>
    <p:sldId id="496" r:id="rId35"/>
    <p:sldId id="497" r:id="rId36"/>
    <p:sldId id="502" r:id="rId37"/>
    <p:sldId id="503" r:id="rId38"/>
    <p:sldId id="504" r:id="rId39"/>
    <p:sldId id="505" r:id="rId40"/>
    <p:sldId id="506" r:id="rId41"/>
    <p:sldId id="507" r:id="rId42"/>
    <p:sldId id="508" r:id="rId43"/>
    <p:sldId id="509" r:id="rId44"/>
    <p:sldId id="510" r:id="rId45"/>
    <p:sldId id="511" r:id="rId46"/>
    <p:sldId id="512" r:id="rId47"/>
    <p:sldId id="500" r:id="rId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w Goldberg" initials="AG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6699"/>
    <a:srgbClr val="77B800"/>
    <a:srgbClr val="0099CC"/>
    <a:srgbClr val="00739A"/>
    <a:srgbClr val="3399CC"/>
    <a:srgbClr val="0078C9"/>
    <a:srgbClr val="0085CF"/>
    <a:srgbClr val="1C75AB"/>
    <a:srgbClr val="43A2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62" autoAdjust="0"/>
    <p:restoredTop sz="91297" autoAdjust="0"/>
  </p:normalViewPr>
  <p:slideViewPr>
    <p:cSldViewPr snapToGrid="0" snapToObjects="1">
      <p:cViewPr>
        <p:scale>
          <a:sx n="66" d="100"/>
          <a:sy n="66" d="100"/>
        </p:scale>
        <p:origin x="-1398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18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handoutMaster" Target="handoutMasters/handoutMaster1.xml"/><Relationship Id="rId55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8" Type="http://schemas.openxmlformats.org/officeDocument/2006/relationships/slide" Target="slides/slide2.xml"/><Relationship Id="rId51" Type="http://schemas.openxmlformats.org/officeDocument/2006/relationships/commentAuthors" Target="commentAuthors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795D80-D8A4-8040-B677-22FFFDC08411}" type="datetimeFigureOut">
              <a:rPr lang="en-US" smtClean="0">
                <a:latin typeface="Arial" panose="020B0604020202020204" pitchFamily="34" charset="0"/>
              </a:rPr>
              <a:t>12/19/2014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71160A-117E-C149-862E-2E44780421FB}" type="slidenum">
              <a:rPr lang="en-US" smtClean="0">
                <a:latin typeface="Arial" panose="020B0604020202020204" pitchFamily="34" charset="0"/>
              </a:rPr>
              <a:t>‹#›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76069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F9F9602-D17C-D24B-ADA5-5DA7D2EB77E9}" type="datetimeFigureOut">
              <a:rPr lang="en-US" smtClean="0"/>
              <a:pPr/>
              <a:t>12/19/2014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18ADCE5F-9140-B343-883C-B316A2729A5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1693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9F53FC-95DE-4A3F-8F63-5DDD7FEDC020}" type="slidenum">
              <a:rPr lang="es-CO" smtClean="0"/>
              <a:pPr>
                <a:defRPr/>
              </a:pPr>
              <a:t>2</a:t>
            </a:fld>
            <a:endParaRPr lang="es-CO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280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4671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7000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20000"/>
              </a:spcBef>
              <a:buClr>
                <a:schemeClr val="folHlink"/>
              </a:buClr>
            </a:pPr>
            <a:endParaRPr lang="en-US" sz="1200" dirty="0" smtClean="0">
              <a:solidFill>
                <a:srgbClr val="2441BC"/>
              </a:solidFill>
              <a:latin typeface="Arial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7296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20000"/>
              </a:spcBef>
              <a:buClr>
                <a:schemeClr val="folHlink"/>
              </a:buClr>
            </a:pPr>
            <a:endParaRPr lang="en-US" sz="1200" dirty="0" smtClean="0">
              <a:solidFill>
                <a:srgbClr val="2441BC"/>
              </a:solidFill>
              <a:latin typeface="Arial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7296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20000"/>
              </a:spcBef>
              <a:buClr>
                <a:schemeClr val="folHlink"/>
              </a:buClr>
            </a:pPr>
            <a:endParaRPr lang="en-US" sz="1200" dirty="0" smtClean="0">
              <a:solidFill>
                <a:srgbClr val="2441BC"/>
              </a:solidFill>
              <a:latin typeface="Arial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7296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805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20000"/>
              </a:spcBef>
              <a:buClr>
                <a:schemeClr val="folHlink"/>
              </a:buClr>
            </a:pPr>
            <a:endParaRPr lang="en-US" sz="1200" dirty="0" smtClean="0">
              <a:solidFill>
                <a:srgbClr val="2441BC"/>
              </a:solidFill>
              <a:latin typeface="Arial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7296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882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730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9F53FC-95DE-4A3F-8F63-5DDD7FEDC020}" type="slidenum">
              <a:rPr lang="es-CO" smtClean="0"/>
              <a:pPr>
                <a:defRPr/>
              </a:pPr>
              <a:t>3</a:t>
            </a:fld>
            <a:endParaRPr lang="es-CO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6577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2832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20000"/>
              </a:spcBef>
              <a:buClr>
                <a:schemeClr val="folHlink"/>
              </a:buClr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1226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9149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7552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9504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9504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421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9pPr>
          </a:lstStyle>
          <a:p>
            <a:pPr algn="r" eaLnBrk="1" hangingPunct="1"/>
            <a:fld id="{EA39A589-C23F-42EB-92F0-D9D7EE517ABA}" type="slidenum">
              <a:rPr lang="es-CO">
                <a:latin typeface="Arial" panose="020B0604020202020204" pitchFamily="34" charset="0"/>
              </a:rPr>
              <a:pPr algn="r" eaLnBrk="1" hangingPunct="1"/>
              <a:t>42</a:t>
            </a:fld>
            <a:endParaRPr lang="es-CO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DT:</a:t>
            </a:r>
            <a:r>
              <a:rPr lang="en-US" baseline="0" dirty="0" smtClean="0"/>
              <a:t> Screenshot needs to be updated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368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????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0144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3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solidFill>
                <a:srgbClr val="0065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011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4121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970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DCE5F-9140-B343-883C-B316A2729A5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825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8509994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3270B5-28F5-494C-B5B0-ED449EB2A5E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54E3-BAE2-46FC-9642-B051B4BD0A2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7A603-1B4C-4F66-9B41-B19A8F6C884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8509994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1153000"/>
            <a:ext cx="7918752" cy="4651815"/>
          </a:xfrm>
        </p:spPr>
        <p:txBody>
          <a:bodyPr/>
          <a:lstStyle>
            <a:lvl1pPr>
              <a:defRPr sz="2800">
                <a:solidFill>
                  <a:srgbClr val="006699"/>
                </a:solidFill>
              </a:defRPr>
            </a:lvl1pPr>
            <a:lvl2pPr>
              <a:defRPr sz="2400">
                <a:solidFill>
                  <a:srgbClr val="006699"/>
                </a:solidFill>
              </a:defRPr>
            </a:lvl2pPr>
            <a:lvl3pPr>
              <a:defRPr sz="2000">
                <a:solidFill>
                  <a:srgbClr val="006699"/>
                </a:solidFill>
              </a:defRPr>
            </a:lvl3pPr>
            <a:lvl4pPr>
              <a:defRPr sz="1800">
                <a:solidFill>
                  <a:srgbClr val="006699"/>
                </a:solidFill>
              </a:defRPr>
            </a:lvl4pPr>
            <a:lvl5pPr>
              <a:defRPr sz="1800">
                <a:solidFill>
                  <a:srgbClr val="00669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91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57200" y="1163212"/>
            <a:ext cx="8370888" cy="4695825"/>
          </a:xfrm>
        </p:spPr>
        <p:txBody>
          <a:bodyPr/>
          <a:lstStyle/>
          <a:p>
            <a:r>
              <a:rPr lang="en-US" smtClean="0"/>
              <a:t>Click icon to add media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52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81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jor Bulle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985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3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8900" y="6562725"/>
            <a:ext cx="800100" cy="260350"/>
          </a:xfrm>
          <a:prstGeom prst="rect">
            <a:avLst/>
          </a:prstGeom>
          <a:ln/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521C565-A6FD-4FD5-8AC0-00372ED6083C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4555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E768F-DCE7-4988-8833-E90ED1F8DFB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1153000"/>
            <a:ext cx="7918752" cy="4651815"/>
          </a:xfrm>
        </p:spPr>
        <p:txBody>
          <a:bodyPr/>
          <a:lstStyle>
            <a:lvl1pPr>
              <a:defRPr sz="2800">
                <a:solidFill>
                  <a:srgbClr val="006699"/>
                </a:solidFill>
              </a:defRPr>
            </a:lvl1pPr>
            <a:lvl2pPr>
              <a:defRPr sz="2400">
                <a:solidFill>
                  <a:srgbClr val="006699"/>
                </a:solidFill>
              </a:defRPr>
            </a:lvl2pPr>
            <a:lvl3pPr>
              <a:defRPr sz="2000">
                <a:solidFill>
                  <a:srgbClr val="006699"/>
                </a:solidFill>
              </a:defRPr>
            </a:lvl3pPr>
            <a:lvl4pPr>
              <a:defRPr sz="1800">
                <a:solidFill>
                  <a:srgbClr val="006699"/>
                </a:solidFill>
              </a:defRPr>
            </a:lvl4pPr>
            <a:lvl5pPr>
              <a:defRPr sz="1800">
                <a:solidFill>
                  <a:srgbClr val="00669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356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57200" y="1163212"/>
            <a:ext cx="8370888" cy="46958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91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1B67-866D-482C-8967-EA84A3B9658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91CA-62BF-4C97-8E83-66EEACD8651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955D7-0F0A-4DAA-886C-0E06FCB99C0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9DA5-1D03-41E2-AA9D-0FB6ADF1FDA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5D4D-7DD1-4A32-9D56-33276E045FF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CB69-4622-4F72-9249-33B88865065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49C44-0628-4545-B8A6-141E1C73D51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17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1456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0B48FAAF-DCB7-40DC-B647-0B84E05B263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bwoo_ppt_footer_v2b.png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03"/>
          <a:stretch/>
        </p:blipFill>
        <p:spPr>
          <a:xfrm>
            <a:off x="0" y="5797296"/>
            <a:ext cx="9144000" cy="1060704"/>
          </a:xfrm>
          <a:prstGeom prst="rect">
            <a:avLst/>
          </a:prstGeom>
        </p:spPr>
      </p:pic>
      <p:pic>
        <p:nvPicPr>
          <p:cNvPr id="4" name="Picture 3" descr="hubwoo_ppt_header_v3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3632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053"/>
            <a:ext cx="6604000" cy="67495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270000"/>
            <a:ext cx="7759700" cy="4527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89700"/>
            <a:ext cx="457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white">
                    <a:lumMod val="75000"/>
                  </a:prstClr>
                </a:solidFill>
                <a:latin typeface="Arial"/>
                <a:cs typeface="Arial"/>
              </a:rPr>
              <a:t>© 2014 Hubwoo. All rights reserved.</a:t>
            </a:r>
            <a:r>
              <a:rPr lang="en-US" sz="1000" dirty="0">
                <a:solidFill>
                  <a:prstClr val="white">
                    <a:lumMod val="85000"/>
                  </a:prstClr>
                </a:solidFill>
                <a:latin typeface="Arial"/>
                <a:cs typeface="Arial"/>
              </a:rPr>
              <a:t> | </a:t>
            </a:r>
            <a:r>
              <a:rPr lang="en-US" sz="1000" dirty="0">
                <a:solidFill>
                  <a:prstClr val="white">
                    <a:lumMod val="75000"/>
                  </a:prstClr>
                </a:solidFill>
                <a:latin typeface="Arial"/>
                <a:cs typeface="Arial"/>
              </a:rPr>
              <a:t>www.hubwoo.com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34000" y="6489700"/>
            <a:ext cx="1663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6935C41F-D67C-AA49-9933-0DB72A5EB129}" type="slidenum">
              <a:rPr lang="en-US" sz="1000">
                <a:solidFill>
                  <a:srgbClr val="898989"/>
                </a:solidFill>
                <a:latin typeface="Arial"/>
                <a:cs typeface="Arial"/>
              </a:rPr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dirty="0">
              <a:solidFill>
                <a:srgbClr val="89898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235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12" r:id="rId7"/>
    <p:sldLayoutId id="2147483715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sz="300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•"/>
        <a:defRPr sz="3200" kern="1200">
          <a:solidFill>
            <a:srgbClr val="006699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–"/>
        <a:defRPr sz="2800" kern="1200">
          <a:solidFill>
            <a:srgbClr val="006699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•"/>
        <a:defRPr sz="2400" kern="1200">
          <a:solidFill>
            <a:srgbClr val="006699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–"/>
        <a:defRPr sz="2000" kern="1200">
          <a:solidFill>
            <a:srgbClr val="006699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»"/>
        <a:defRPr sz="2000" kern="1200">
          <a:solidFill>
            <a:srgbClr val="006699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3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3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customercare@hubwoo.co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5.png"/><Relationship Id="rId4" Type="http://schemas.openxmlformats.org/officeDocument/2006/relationships/hyperlink" Target="https://portal.hubwoo.com/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mailto:customercare@hubwoo.com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724400"/>
            <a:ext cx="2774633" cy="184308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558800" y="2476501"/>
            <a:ext cx="7467600" cy="9398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5400" b="1" dirty="0" smtClean="0">
                <a:latin typeface="Arial" pitchFamily="34" charset="0"/>
                <a:ea typeface="+mn-ea"/>
                <a:cs typeface="Arial" pitchFamily="34" charset="0"/>
              </a:rPr>
              <a:t>Order Management</a:t>
            </a:r>
            <a:endParaRPr lang="en-US" altLang="en-US" sz="1800" i="1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558799" y="3403602"/>
            <a:ext cx="7702233" cy="1066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US" altLang="en-US" sz="3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 </a:t>
            </a:r>
            <a:r>
              <a:rPr lang="en-US" altLang="en-US" sz="3600" b="1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Lieferantentraining</a:t>
            </a:r>
            <a:endParaRPr lang="en-US" altLang="en-US" sz="3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44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775" y="2276221"/>
            <a:ext cx="2636875" cy="7119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1" name="AutoShape 5"/>
          <p:cNvSpPr>
            <a:spLocks noChangeArrowheads="1"/>
          </p:cNvSpPr>
          <p:nvPr/>
        </p:nvSpPr>
        <p:spPr bwMode="auto">
          <a:xfrm flipH="1">
            <a:off x="831850" y="2169843"/>
            <a:ext cx="1377950" cy="656153"/>
          </a:xfrm>
          <a:prstGeom prst="wedgeRoundRectCallout">
            <a:avLst>
              <a:gd name="adj1" fmla="val -111500"/>
              <a:gd name="adj2" fmla="val -997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Öffnet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 das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Dokument</a:t>
            </a:r>
            <a:endParaRPr lang="en-US" sz="1200" b="1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4825" y="219075"/>
            <a:ext cx="5867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Aktionsschaltfl</a:t>
            </a:r>
            <a:r>
              <a:rPr lang="de-DE" sz="30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ächen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 flipH="1">
            <a:off x="2000249" y="3693174"/>
            <a:ext cx="1762125" cy="733683"/>
          </a:xfrm>
          <a:prstGeom prst="wedgeRoundRectCallout">
            <a:avLst>
              <a:gd name="adj1" fmla="val -48447"/>
              <a:gd name="adj2" fmla="val -132968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de-DE" sz="1200" b="1" dirty="0">
                <a:solidFill>
                  <a:srgbClr val="006699"/>
                </a:solidFill>
                <a:latin typeface="Arial" panose="020B0604020202020204" pitchFamily="34" charset="0"/>
              </a:rPr>
              <a:t>Z</a:t>
            </a:r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eigt </a:t>
            </a:r>
            <a:r>
              <a:rPr lang="de-DE" sz="1200" b="1" dirty="0">
                <a:solidFill>
                  <a:srgbClr val="006699"/>
                </a:solidFill>
                <a:latin typeface="Arial" panose="020B0604020202020204" pitchFamily="34" charset="0"/>
              </a:rPr>
              <a:t>die Liste der </a:t>
            </a:r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zugehörigen Dokumente an</a:t>
            </a:r>
            <a:r>
              <a:rPr lang="de-DE" sz="1200" b="1" dirty="0">
                <a:solidFill>
                  <a:srgbClr val="006699"/>
                </a:solidFill>
                <a:latin typeface="Arial" panose="020B0604020202020204" pitchFamily="34" charset="0"/>
              </a:rPr>
              <a:t>	</a:t>
            </a: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 flipH="1">
            <a:off x="4991100" y="3855726"/>
            <a:ext cx="2019300" cy="571131"/>
          </a:xfrm>
          <a:prstGeom prst="wedgeRoundRectCallout">
            <a:avLst>
              <a:gd name="adj1" fmla="val 69043"/>
              <a:gd name="adj2" fmla="val -251239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Lädt das Dokument als PDF-Datei herunter</a:t>
            </a:r>
            <a:endParaRPr lang="de-DE" sz="1200" b="1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 flipH="1">
            <a:off x="7010400" y="2143248"/>
            <a:ext cx="1549400" cy="962809"/>
          </a:xfrm>
          <a:prstGeom prst="wedgeRoundRectCallout">
            <a:avLst>
              <a:gd name="adj1" fmla="val 143106"/>
              <a:gd name="adj2" fmla="val -15682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de-DE" sz="1200" b="1" dirty="0">
                <a:solidFill>
                  <a:srgbClr val="006699"/>
                </a:solidFill>
                <a:latin typeface="Arial" panose="020B0604020202020204" pitchFamily="34" charset="0"/>
              </a:rPr>
              <a:t>Lädt das Dokument als XML-Datei </a:t>
            </a:r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herunter</a:t>
            </a:r>
            <a:endParaRPr lang="de-DE" sz="1200" b="1" dirty="0">
              <a:solidFill>
                <a:srgbClr val="006699"/>
              </a:solidFill>
              <a:latin typeface="Arial" panose="020B0604020202020204" pitchFamily="34" charset="0"/>
            </a:endParaRPr>
          </a:p>
          <a:p>
            <a:r>
              <a:rPr lang="de-DE" sz="1200" b="1" dirty="0">
                <a:solidFill>
                  <a:srgbClr val="006699"/>
                </a:solidFill>
                <a:latin typeface="Arial" panose="020B0604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31183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01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4"/>
          <p:cNvSpPr>
            <a:spLocks noChangeArrowheads="1"/>
          </p:cNvSpPr>
          <p:nvPr/>
        </p:nvSpPr>
        <p:spPr bwMode="auto">
          <a:xfrm>
            <a:off x="319088" y="1050925"/>
            <a:ext cx="8737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Ein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Download-Dialog wird sich öffnen, hierbei haben Sie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die Möglichkeit, das Dokument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direkt zu öffnen,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oder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zu speichern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.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" name="Rounded Rectangle 2"/>
          <p:cNvSpPr>
            <a:spLocks noChangeArrowheads="1"/>
          </p:cNvSpPr>
          <p:nvPr/>
        </p:nvSpPr>
        <p:spPr bwMode="auto">
          <a:xfrm>
            <a:off x="1287463" y="5543549"/>
            <a:ext cx="6517050" cy="329063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 sz="1800" b="1">
              <a:latin typeface="GillSans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199" y="285750"/>
            <a:ext cx="61036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/>
              </a:rPr>
              <a:t>Dateidownload</a:t>
            </a:r>
            <a:r>
              <a:rPr lang="en-US" sz="3000" dirty="0" smtClean="0">
                <a:solidFill>
                  <a:schemeClr val="bg1"/>
                </a:solidFill>
                <a:latin typeface="Arial" panose="020B0604020202020204" pitchFamily="34" charset="0"/>
                <a:cs typeface="Arial"/>
              </a:rPr>
              <a:t>-Dialog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cs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3" y="1993079"/>
            <a:ext cx="9056687" cy="44220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571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4"/>
          <p:cNvSpPr>
            <a:spLocks noChangeArrowheads="1"/>
          </p:cNvSpPr>
          <p:nvPr/>
        </p:nvSpPr>
        <p:spPr bwMode="auto">
          <a:xfrm>
            <a:off x="350620" y="909031"/>
            <a:ext cx="849383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</a:rPr>
              <a:t>Wenn Sie das Dokument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als PDF-Datei heruntergeladen und in Ihrem PDF-Reader (z.b. Adobe Acrobat) geöffnet 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</a:rPr>
              <a:t>haben,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so können Sie das Dokument entsprechend ausdrücken.</a:t>
            </a:r>
            <a:endParaRPr lang="en-US" sz="20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2220" y="231775"/>
            <a:ext cx="59070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PDF </a:t>
            </a: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Herunterladen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236" y="2017027"/>
            <a:ext cx="6667500" cy="441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424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2713335"/>
            <a:ext cx="9124950" cy="3287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319088" y="1210582"/>
            <a:ext cx="808672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Sie können auch Bestellungen öffnen und bearbeiten, indem Sie auf das Symbol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„</a:t>
            </a:r>
            <a:r>
              <a:rPr lang="de-DE" sz="2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Auftrag anzeigen“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unter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„</a:t>
            </a:r>
            <a:r>
              <a:rPr lang="de-DE" sz="2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Aktion“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klicken. 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53253" name="AutoShape 6"/>
          <p:cNvSpPr>
            <a:spLocks noChangeArrowheads="1"/>
          </p:cNvSpPr>
          <p:nvPr/>
        </p:nvSpPr>
        <p:spPr bwMode="auto">
          <a:xfrm flipH="1">
            <a:off x="6754760" y="2344994"/>
            <a:ext cx="1062085" cy="607756"/>
          </a:xfrm>
          <a:prstGeom prst="wedgeRoundRectCallout">
            <a:avLst>
              <a:gd name="adj1" fmla="val -118867"/>
              <a:gd name="adj2" fmla="val 142561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Auftrag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anzeigen</a:t>
            </a:r>
            <a:endParaRPr lang="en-US" sz="1200" b="1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6725" y="247650"/>
            <a:ext cx="42957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Bestellung</a:t>
            </a:r>
            <a:r>
              <a:rPr lang="en-US" sz="3000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3000" dirty="0" err="1">
                <a:solidFill>
                  <a:schemeClr val="bg1"/>
                </a:solidFill>
                <a:latin typeface="Arial" panose="020B0604020202020204" pitchFamily="34" charset="0"/>
              </a:rPr>
              <a:t>Ö</a:t>
            </a: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ffnen</a:t>
            </a:r>
            <a:r>
              <a:rPr lang="en-US" sz="3000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86379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896643" y="2448832"/>
            <a:ext cx="1008062" cy="260350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 sz="1800" b="1">
              <a:latin typeface="GillSans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54855" y="3432762"/>
            <a:ext cx="1006475" cy="260350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 sz="1800" b="1">
              <a:latin typeface="GillSans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54855" y="4390886"/>
            <a:ext cx="1006475" cy="260350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 sz="1800" b="1">
              <a:latin typeface="GillSans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7532" y="271235"/>
            <a:ext cx="3581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SimSun" pitchFamily="2" charset="-122"/>
              </a:rPr>
              <a:t>Auftrag</a:t>
            </a:r>
            <a:r>
              <a:rPr lang="en-US" altLang="zh-CN" sz="3000" dirty="0" smtClean="0">
                <a:solidFill>
                  <a:schemeClr val="bg1"/>
                </a:solidFill>
                <a:latin typeface="Arial" panose="020B0604020202020204" pitchFamily="34" charset="0"/>
                <a:ea typeface="SimSun" pitchFamily="2" charset="-122"/>
              </a:rPr>
              <a:t> </a:t>
            </a:r>
            <a:r>
              <a:rPr lang="en-US" altLang="zh-CN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SimSun" pitchFamily="2" charset="-122"/>
              </a:rPr>
              <a:t>anzeigen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76" b="13871"/>
          <a:stretch/>
        </p:blipFill>
        <p:spPr bwMode="auto">
          <a:xfrm>
            <a:off x="719929" y="2435768"/>
            <a:ext cx="7781925" cy="39379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19930" y="3901485"/>
            <a:ext cx="973138" cy="2511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19929" y="2426879"/>
            <a:ext cx="792163" cy="2511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01329" y="2543719"/>
            <a:ext cx="1603375" cy="27799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19931" y="4651554"/>
            <a:ext cx="1041400" cy="27799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848" y="1054099"/>
            <a:ext cx="8820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altLang="zh-CN" sz="2000" dirty="0" smtClean="0">
                <a:solidFill>
                  <a:srgbClr val="006699"/>
                </a:solidFill>
                <a:latin typeface="Arial" panose="020B0604020202020204" pitchFamily="34" charset="0"/>
                <a:ea typeface="SimSun" pitchFamily="2" charset="-122"/>
              </a:rPr>
              <a:t>Nun sehen Sie die jeweiligen Seitenabschnitte. </a:t>
            </a:r>
            <a:r>
              <a:rPr lang="de-DE" altLang="zh-CN" sz="2000" dirty="0">
                <a:solidFill>
                  <a:srgbClr val="006699"/>
                </a:solidFill>
                <a:latin typeface="Arial" panose="020B0604020202020204" pitchFamily="34" charset="0"/>
                <a:ea typeface="SimSun" pitchFamily="2" charset="-122"/>
              </a:rPr>
              <a:t>Im oberen Bereich befinden sich </a:t>
            </a:r>
            <a:r>
              <a:rPr lang="de-DE" altLang="zh-CN" sz="2000" dirty="0" smtClean="0">
                <a:solidFill>
                  <a:srgbClr val="006699"/>
                </a:solidFill>
                <a:latin typeface="Arial" panose="020B0604020202020204" pitchFamily="34" charset="0"/>
                <a:ea typeface="SimSun" pitchFamily="2" charset="-122"/>
              </a:rPr>
              <a:t>die Käuferinformationen und </a:t>
            </a:r>
            <a:r>
              <a:rPr lang="de-DE" altLang="zh-CN" sz="2000" dirty="0">
                <a:solidFill>
                  <a:srgbClr val="006699"/>
                </a:solidFill>
                <a:latin typeface="Arial" panose="020B0604020202020204" pitchFamily="34" charset="0"/>
                <a:ea typeface="SimSun" pitchFamily="2" charset="-122"/>
              </a:rPr>
              <a:t>Kontaktdetails, </a:t>
            </a:r>
            <a:r>
              <a:rPr lang="de-DE" altLang="zh-CN" sz="2000" dirty="0" smtClean="0">
                <a:solidFill>
                  <a:srgbClr val="006699"/>
                </a:solidFill>
                <a:latin typeface="Arial" panose="020B0604020202020204" pitchFamily="34" charset="0"/>
                <a:ea typeface="SimSun" pitchFamily="2" charset="-122"/>
              </a:rPr>
              <a:t>im unteren hingegen werden Ihnen die Details der Bestellung angezeigt.</a:t>
            </a:r>
            <a:endParaRPr lang="en-US" sz="20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104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" y="3752053"/>
            <a:ext cx="8591550" cy="1552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323850" y="1125538"/>
            <a:ext cx="8424863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Einzelposten können überprüft werden. Änderungen in den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Feldern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Lieferdatum, Menge und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Stückpreis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können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nur bei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manchen Kunden vorgenommen werden, bei anderen Kunden sind diese Änderungen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hingegen nicht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erlaubt.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54278" name="Rectangle 1"/>
          <p:cNvSpPr>
            <a:spLocks noChangeArrowheads="1"/>
          </p:cNvSpPr>
          <p:nvPr/>
        </p:nvSpPr>
        <p:spPr bwMode="auto">
          <a:xfrm>
            <a:off x="4510087" y="4017961"/>
            <a:ext cx="3529013" cy="1081087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 sz="1800" b="1">
              <a:latin typeface="GillSans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6044" y="275771"/>
            <a:ext cx="36385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Positionszeilen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/>
            </a:endParaRPr>
          </a:p>
        </p:txBody>
      </p:sp>
      <p:sp>
        <p:nvSpPr>
          <p:cNvPr id="55300" name="AutoShape 4"/>
          <p:cNvSpPr>
            <a:spLocks noChangeArrowheads="1"/>
          </p:cNvSpPr>
          <p:nvPr/>
        </p:nvSpPr>
        <p:spPr bwMode="auto">
          <a:xfrm>
            <a:off x="4206194" y="2609134"/>
            <a:ext cx="1805669" cy="1061883"/>
          </a:xfrm>
          <a:prstGeom prst="wedgeRoundRectCallout">
            <a:avLst>
              <a:gd name="adj1" fmla="val 20126"/>
              <a:gd name="adj2" fmla="val 96114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200" b="1" dirty="0" err="1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Benutzen</a:t>
            </a:r>
            <a:r>
              <a:rPr lang="en-US" sz="1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Sie</a:t>
            </a:r>
            <a:r>
              <a:rPr lang="en-US" sz="1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den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Kalender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1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um das </a:t>
            </a:r>
            <a:r>
              <a:rPr lang="en-US" sz="1200" b="1" dirty="0" err="1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Lieferdatum</a:t>
            </a:r>
            <a:r>
              <a:rPr lang="en-US" sz="1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anzupassen</a:t>
            </a:r>
            <a:endParaRPr lang="en-US" sz="12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55301" name="AutoShape 9"/>
          <p:cNvSpPr>
            <a:spLocks noChangeArrowheads="1"/>
          </p:cNvSpPr>
          <p:nvPr/>
        </p:nvSpPr>
        <p:spPr bwMode="auto">
          <a:xfrm>
            <a:off x="6154057" y="2609134"/>
            <a:ext cx="2594656" cy="797642"/>
          </a:xfrm>
          <a:prstGeom prst="wedgeRoundRectCallout">
            <a:avLst>
              <a:gd name="adj1" fmla="val -23973"/>
              <a:gd name="adj2" fmla="val 121252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1200" b="1" dirty="0" err="1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Ein</a:t>
            </a:r>
            <a:r>
              <a:rPr lang="en-US" sz="1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Klick</a:t>
            </a:r>
            <a:r>
              <a:rPr lang="en-US" sz="1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 auf die </a:t>
            </a:r>
            <a:r>
              <a:rPr lang="en-US" sz="1200" b="1" dirty="0" err="1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Menge</a:t>
            </a:r>
            <a:r>
              <a:rPr lang="en-US" sz="1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bzw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. </a:t>
            </a:r>
            <a:r>
              <a:rPr lang="en-US" sz="1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den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Stückpreis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erlaubt</a:t>
            </a:r>
            <a:r>
              <a:rPr lang="en-US" sz="1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Ihnen</a:t>
            </a:r>
            <a:r>
              <a:rPr lang="en-US" sz="1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hier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ebenfalls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änderungen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vorzu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nehmen</a:t>
            </a:r>
            <a:endParaRPr lang="en-US" sz="12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923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 animBg="1"/>
      <p:bldP spid="5530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9144000" cy="1181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468313" y="1125538"/>
            <a:ext cx="8154987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Nachdem die Bestellung überprüft und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bei Bedarf geändert wurde,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können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Sie Ihre Bestellantwort an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den Kunden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übermitteln.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Eine Referenznummer ist ein Pflichtfeld und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muss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daher gefüllt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werden. Dieses Feld können Sie mit Ihrer eigenen Auftragsnummer, Artikelnummer, Datum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oder ähnlichem füllen.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8313" y="238125"/>
            <a:ext cx="56848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Referenznummer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/>
            </a:endParaRPr>
          </a:p>
        </p:txBody>
      </p:sp>
      <p:sp>
        <p:nvSpPr>
          <p:cNvPr id="57348" name="AutoShape 4"/>
          <p:cNvSpPr>
            <a:spLocks noChangeArrowheads="1"/>
          </p:cNvSpPr>
          <p:nvPr/>
        </p:nvSpPr>
        <p:spPr bwMode="auto">
          <a:xfrm>
            <a:off x="4338362" y="4610100"/>
            <a:ext cx="2125938" cy="745671"/>
          </a:xfrm>
          <a:prstGeom prst="wedgeRoundRectCallout">
            <a:avLst>
              <a:gd name="adj1" fmla="val -86670"/>
              <a:gd name="adj2" fmla="val -112949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200" b="1" dirty="0">
                <a:solidFill>
                  <a:srgbClr val="006699"/>
                </a:solidFill>
                <a:latin typeface="Arial" panose="020B0604020202020204" pitchFamily="34" charset="0"/>
              </a:rPr>
              <a:t>Die </a:t>
            </a:r>
            <a:r>
              <a:rPr lang="en-US" sz="1200" b="1" dirty="0" err="1">
                <a:solidFill>
                  <a:srgbClr val="006699"/>
                </a:solidFill>
                <a:latin typeface="Arial" panose="020B0604020202020204" pitchFamily="34" charset="0"/>
              </a:rPr>
              <a:t>Referenznummer</a:t>
            </a:r>
            <a:r>
              <a:rPr lang="en-US" sz="1200" b="1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6699"/>
                </a:solidFill>
                <a:latin typeface="Arial" panose="020B0604020202020204" pitchFamily="34" charset="0"/>
              </a:rPr>
              <a:t>darf</a:t>
            </a:r>
            <a:r>
              <a:rPr lang="en-US" sz="1200" b="1" dirty="0">
                <a:solidFill>
                  <a:srgbClr val="006699"/>
                </a:solidFill>
                <a:latin typeface="Arial" panose="020B0604020202020204" pitchFamily="34" charset="0"/>
              </a:rPr>
              <a:t> maximal 16 </a:t>
            </a:r>
            <a:r>
              <a:rPr lang="en-US" sz="1200" b="1" dirty="0" err="1">
                <a:solidFill>
                  <a:srgbClr val="006699"/>
                </a:solidFill>
                <a:latin typeface="Arial" panose="020B0604020202020204" pitchFamily="34" charset="0"/>
              </a:rPr>
              <a:t>Zeichen</a:t>
            </a:r>
            <a:r>
              <a:rPr lang="en-US" sz="1200" b="1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beinhalten</a:t>
            </a:r>
            <a:endParaRPr lang="en-US" sz="1200" b="1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096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73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2013"/>
            <a:ext cx="8991600" cy="4230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355600" y="1024017"/>
            <a:ext cx="82804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 algn="just"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</a:rPr>
              <a:t>Klicken Sie auf </a:t>
            </a:r>
            <a:r>
              <a:rPr lang="de-DE" sz="2000" b="1" dirty="0">
                <a:solidFill>
                  <a:srgbClr val="006699"/>
                </a:solidFill>
                <a:latin typeface="Arial" panose="020B0604020202020204" pitchFamily="34" charset="0"/>
              </a:rPr>
              <a:t>Speichern und Senden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</a:rPr>
              <a:t>, um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Ihre Bestellantwort an 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</a:rPr>
              <a:t>den Kunden zu übertragen. Der Status des Auftrags ändert sich je nach Modifikation in der Bestellung.</a:t>
            </a:r>
            <a:endParaRPr lang="en-US" sz="20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58372" name="AutoShape 4"/>
          <p:cNvSpPr>
            <a:spLocks noChangeArrowheads="1"/>
          </p:cNvSpPr>
          <p:nvPr/>
        </p:nvSpPr>
        <p:spPr bwMode="auto">
          <a:xfrm>
            <a:off x="742950" y="3000203"/>
            <a:ext cx="1619250" cy="788025"/>
          </a:xfrm>
          <a:prstGeom prst="wedgeRoundRectCallout">
            <a:avLst>
              <a:gd name="adj1" fmla="val -39453"/>
              <a:gd name="adj2" fmla="val -125450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Klicken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Sie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 auf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Speichern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 und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Senden</a:t>
            </a:r>
            <a:endParaRPr lang="en-US" sz="1200" b="1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850" y="219075"/>
            <a:ext cx="50863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Speichern</a:t>
            </a:r>
            <a:r>
              <a:rPr lang="en-US" sz="30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 und </a:t>
            </a: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Senden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4257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539750" y="1268413"/>
            <a:ext cx="798512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 algn="just"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Wenn keine Änderungen vorgenommen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wurden,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erhalten Sie die Bestätigung, dass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Ihre Bestellantwort mit dem Status </a:t>
            </a:r>
            <a:r>
              <a:rPr lang="de-DE" sz="2200" b="1" dirty="0">
                <a:solidFill>
                  <a:srgbClr val="006699"/>
                </a:solidFill>
                <a:latin typeface="Arial" panose="020B0604020202020204" pitchFamily="34" charset="0"/>
              </a:rPr>
              <a:t>Angenommen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an den Kunden gesendet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wurde.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3143250"/>
            <a:ext cx="8359775" cy="1201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007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1868"/>
            <a:ext cx="9144000" cy="3728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2" name="AutoShape 7"/>
          <p:cNvSpPr>
            <a:spLocks noChangeArrowheads="1"/>
          </p:cNvSpPr>
          <p:nvPr/>
        </p:nvSpPr>
        <p:spPr bwMode="auto">
          <a:xfrm>
            <a:off x="3298371" y="3064703"/>
            <a:ext cx="1972492" cy="563868"/>
          </a:xfrm>
          <a:prstGeom prst="wedgeRoundRectCallout">
            <a:avLst>
              <a:gd name="adj1" fmla="val -43345"/>
              <a:gd name="adj2" fmla="val -116097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Bestellung ablehnen</a:t>
            </a:r>
            <a:endParaRPr lang="en-US" sz="1200" b="1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4824" y="219075"/>
            <a:ext cx="46767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Bestellung</a:t>
            </a:r>
            <a:r>
              <a:rPr lang="en-US" sz="30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ablehnen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4823" y="1059666"/>
            <a:ext cx="8450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</a:rPr>
              <a:t>Eine Bestellung kann aus mehreren Gründen abgelehnt werden. Sollte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die Ware 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</a:rPr>
              <a:t>nicht mehr vom Kunden benötigt werden oder bei Ihnen nicht mehr verfügbar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sein, so kann 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</a:rPr>
              <a:t>der Auftrag abgelehnt werden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.</a:t>
            </a:r>
            <a:endParaRPr lang="en-US" sz="20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04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053"/>
            <a:ext cx="2565400" cy="67495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Themen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765175"/>
            <a:ext cx="8424863" cy="5616575"/>
          </a:xfrm>
        </p:spPr>
        <p:txBody>
          <a:bodyPr>
            <a:normAutofit/>
          </a:bodyPr>
          <a:lstStyle/>
          <a:p>
            <a:pPr marL="457200" indent="-457200"/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/>
            <a:r>
              <a:rPr lang="en-US" sz="2200" b="1" dirty="0" err="1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Während</a:t>
            </a:r>
            <a:r>
              <a:rPr lang="en-US" sz="22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dieser</a:t>
            </a:r>
            <a:r>
              <a:rPr lang="en-US" sz="22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Präsentation</a:t>
            </a:r>
            <a:r>
              <a:rPr lang="en-US" sz="22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werden</a:t>
            </a:r>
            <a:r>
              <a:rPr lang="en-US" sz="22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folgende</a:t>
            </a:r>
            <a:r>
              <a:rPr lang="en-US" sz="22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Themen</a:t>
            </a:r>
            <a:r>
              <a:rPr lang="en-US" sz="22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erklärt</a:t>
            </a:r>
            <a:r>
              <a:rPr lang="en-US" sz="2200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2200" b="1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None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952500" lvl="1" indent="-495300"/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Anmeldung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dem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Hubwoo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Portal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52500" lvl="1" indent="-495300"/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Aufträge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abrufen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überprüfen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52500" lvl="1" indent="-495300"/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Bestellantwort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erstellen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52500" lvl="1" indent="-495300"/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Bestellung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ablehnen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52500" lvl="1" indent="-495300"/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Lieferschein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erstellen</a:t>
            </a: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52500" lvl="1" indent="-495300"/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Rechnung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erstellen</a:t>
            </a: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64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4"/>
          <p:cNvSpPr>
            <a:spLocks noChangeArrowheads="1"/>
          </p:cNvSpPr>
          <p:nvPr/>
        </p:nvSpPr>
        <p:spPr bwMode="auto">
          <a:xfrm>
            <a:off x="353257" y="1253445"/>
            <a:ext cx="8477250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Wenn Sie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die komplette Bestellung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ablehnen, erhalten Sie eine Bestätigung, dass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die Bestellung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mit dem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Status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„</a:t>
            </a:r>
            <a:r>
              <a:rPr lang="de-DE" sz="2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Abgelehnt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“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gespeichert wurde. Das Dokument wird nicht übermittelt, bis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„</a:t>
            </a:r>
            <a:r>
              <a:rPr lang="de-DE" sz="2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Speichern </a:t>
            </a:r>
            <a:r>
              <a:rPr lang="de-DE" sz="2200" b="1" dirty="0">
                <a:solidFill>
                  <a:srgbClr val="006699"/>
                </a:solidFill>
                <a:latin typeface="Arial" panose="020B0604020202020204" pitchFamily="34" charset="0"/>
              </a:rPr>
              <a:t>und </a:t>
            </a:r>
            <a:r>
              <a:rPr lang="de-DE" sz="2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Senden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“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geklickt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wird. Eine Meldung, dass die Bestellung mit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dem Status „</a:t>
            </a:r>
            <a:r>
              <a:rPr lang="de-DE" sz="2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Abgelehnt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“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zugesendet wurde, erhalten Sie nachdem Sie auf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„</a:t>
            </a:r>
            <a:r>
              <a:rPr lang="de-DE" sz="2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Speichern </a:t>
            </a:r>
            <a:r>
              <a:rPr lang="de-DE" sz="2200" b="1" dirty="0">
                <a:solidFill>
                  <a:srgbClr val="006699"/>
                </a:solidFill>
                <a:latin typeface="Arial" panose="020B0604020202020204" pitchFamily="34" charset="0"/>
              </a:rPr>
              <a:t>und </a:t>
            </a:r>
            <a:r>
              <a:rPr lang="de-DE" sz="2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Senden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“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geklickt haben.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51" y="3930195"/>
            <a:ext cx="9009063" cy="1082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152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367322" y="1276350"/>
            <a:ext cx="8471268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en-US" sz="22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Bitte</a:t>
            </a:r>
            <a:r>
              <a:rPr lang="en-US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22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geben</a:t>
            </a:r>
            <a:r>
              <a:rPr lang="en-US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22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Sie</a:t>
            </a:r>
            <a:r>
              <a:rPr lang="en-US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22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im</a:t>
            </a:r>
            <a:r>
              <a:rPr lang="en-US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 Reiter “</a:t>
            </a:r>
            <a:r>
              <a:rPr lang="en-US" sz="22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Notizen</a:t>
            </a:r>
            <a:r>
              <a:rPr lang="en-US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” </a:t>
            </a:r>
            <a:r>
              <a:rPr lang="en-US" sz="22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im</a:t>
            </a:r>
            <a:r>
              <a:rPr lang="en-US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 Feld “</a:t>
            </a:r>
            <a:r>
              <a:rPr lang="en-US" sz="22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Hinweis</a:t>
            </a:r>
            <a:r>
              <a:rPr lang="en-US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 an </a:t>
            </a:r>
            <a:r>
              <a:rPr lang="en-US" sz="22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Käufer</a:t>
            </a:r>
            <a:r>
              <a:rPr lang="en-US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” </a:t>
            </a:r>
            <a:r>
              <a:rPr lang="en-US" sz="22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ein</a:t>
            </a:r>
            <a:r>
              <a:rPr lang="en-US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, </a:t>
            </a:r>
            <a:r>
              <a:rPr lang="en-US" sz="22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warum</a:t>
            </a:r>
            <a:r>
              <a:rPr lang="en-US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006699"/>
                </a:solidFill>
                <a:latin typeface="Arial" panose="020B0604020202020204" pitchFamily="34" charset="0"/>
              </a:rPr>
              <a:t>die </a:t>
            </a:r>
            <a:r>
              <a:rPr lang="en-US" sz="2200" dirty="0" err="1">
                <a:solidFill>
                  <a:srgbClr val="006699"/>
                </a:solidFill>
                <a:latin typeface="Arial" panose="020B0604020202020204" pitchFamily="34" charset="0"/>
              </a:rPr>
              <a:t>Bestellung</a:t>
            </a:r>
            <a:r>
              <a:rPr lang="en-US" sz="2200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6699"/>
                </a:solidFill>
                <a:latin typeface="Arial" panose="020B0604020202020204" pitchFamily="34" charset="0"/>
              </a:rPr>
              <a:t>abgelehnt</a:t>
            </a:r>
            <a:r>
              <a:rPr lang="en-US" sz="2200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22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wurde</a:t>
            </a:r>
            <a:r>
              <a:rPr lang="en-US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.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22" y="2319338"/>
            <a:ext cx="8694815" cy="3205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608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250824" y="860763"/>
            <a:ext cx="8353425" cy="1514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</a:pPr>
            <a:endParaRPr lang="de-DE" sz="2200" dirty="0" smtClean="0">
              <a:solidFill>
                <a:srgbClr val="006699"/>
              </a:solidFill>
              <a:latin typeface="Arial" panose="020B0604020202020204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Nach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klicken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auf Speichern und Senden werden Sie eine Benachrichtigung erhalten, dass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Ihre Bestellantwort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mit dem Status „</a:t>
            </a:r>
            <a:r>
              <a:rPr lang="de-DE" sz="2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Abgelehnt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“ erfolgreich übermittelt wird.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45" y="2790372"/>
            <a:ext cx="8689110" cy="1346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580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4825" y="219075"/>
            <a:ext cx="36385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Lieferschein</a:t>
            </a:r>
            <a:r>
              <a:rPr lang="en-US" sz="30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 (ASN)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64317" y="1015614"/>
            <a:ext cx="835342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Es gibt zwei Möglichkeiten, einen Lieferschein zu erstellen.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Hierzu klicken Sie entweder in der Übersicht in das Kästchen links der Bestellung und danach auf den Button „Lieferschein ausstellen“. </a:t>
            </a:r>
            <a:endParaRPr lang="de-DE" sz="2000" dirty="0" smtClean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4" y="2031278"/>
            <a:ext cx="9127807" cy="414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C:\Program Files (x86)\Microsoft Office\MEDIA\OFFICE14\Bullets\BD21301_.gif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25" y="4902994"/>
            <a:ext cx="227013" cy="22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454399" y="4421224"/>
            <a:ext cx="1146808" cy="321180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409738" y="5016500"/>
            <a:ext cx="91678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7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1" y="1923143"/>
            <a:ext cx="9066499" cy="421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4825" y="219075"/>
            <a:ext cx="36385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Lieferschein</a:t>
            </a:r>
            <a:r>
              <a:rPr lang="en-US" sz="30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 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504824" y="917751"/>
            <a:ext cx="835342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Alternativ öffnen Sie die Bestellung und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wählen Sie die Position aus, für die Sie einen Lieferschein erstellen möchten. 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pic>
        <p:nvPicPr>
          <p:cNvPr id="3076" name="Picture 4" descr="C:\Program Files (x86)\Microsoft Office\MEDIA\OFFICE14\Bullets\BD21301_.gif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1" y="5556930"/>
            <a:ext cx="227013" cy="22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036764" y="5233657"/>
            <a:ext cx="1146808" cy="321180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368014" y="5657736"/>
            <a:ext cx="91678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99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10787"/>
            <a:ext cx="9147358" cy="39597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4824" y="219075"/>
            <a:ext cx="43211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Lieferschein</a:t>
            </a:r>
            <a:r>
              <a:rPr lang="en-US" sz="30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anzeigen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512080" y="879697"/>
            <a:ext cx="835342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Oder machen Sie die Bestellung auf und wählen Sie die Position aus, für die Sie einen Lieferschein ausstellen möchten. 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304" y="3272331"/>
            <a:ext cx="927100" cy="258186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304" y="3553824"/>
            <a:ext cx="927100" cy="258186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27536" y="3966503"/>
            <a:ext cx="1096964" cy="258186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427536" y="4641696"/>
            <a:ext cx="1096964" cy="258186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cxnSp>
        <p:nvCxnSpPr>
          <p:cNvPr id="6" name="Elbow Connector 5"/>
          <p:cNvCxnSpPr/>
          <p:nvPr/>
        </p:nvCxnSpPr>
        <p:spPr>
          <a:xfrm rot="10800000" flipV="1">
            <a:off x="1054100" y="2931990"/>
            <a:ext cx="2933701" cy="46943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10754" y="2624214"/>
            <a:ext cx="3080546" cy="30777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b="1" dirty="0" smtClean="0">
                <a:solidFill>
                  <a:srgbClr val="006699"/>
                </a:solidFill>
                <a:latin typeface="Arial" panose="020B0604020202020204" pitchFamily="34" charset="0"/>
                <a:ea typeface="+mj-ea"/>
                <a:cs typeface="Arial"/>
              </a:rPr>
              <a:t>Füllen Sie alle Pflichtfelder aus.</a:t>
            </a:r>
            <a:endParaRPr lang="en-US" sz="1400" b="1" dirty="0">
              <a:solidFill>
                <a:srgbClr val="006699"/>
              </a:solidFill>
              <a:latin typeface="Arial" panose="020B0604020202020204" pitchFamily="34" charset="0"/>
              <a:ea typeface="+mj-ea"/>
              <a:cs typeface="Arial"/>
            </a:endParaRPr>
          </a:p>
        </p:txBody>
      </p:sp>
      <p:cxnSp>
        <p:nvCxnSpPr>
          <p:cNvPr id="16" name="Elbow Connector 15"/>
          <p:cNvCxnSpPr/>
          <p:nvPr/>
        </p:nvCxnSpPr>
        <p:spPr>
          <a:xfrm rot="10800000" flipV="1">
            <a:off x="1054100" y="3084389"/>
            <a:ext cx="3086103" cy="598527"/>
          </a:xfrm>
          <a:prstGeom prst="bentConnector3">
            <a:avLst>
              <a:gd name="adj1" fmla="val -1029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 rot="5400000">
            <a:off x="5253922" y="3086324"/>
            <a:ext cx="972957" cy="7874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endCxn id="11" idx="3"/>
          </p:cNvCxnSpPr>
          <p:nvPr/>
        </p:nvCxnSpPr>
        <p:spPr>
          <a:xfrm rot="5400000">
            <a:off x="5131181" y="3386866"/>
            <a:ext cx="1777243" cy="990603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404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0" y="7032625"/>
            <a:ext cx="8001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635C99D-AD39-4220-BDA9-E28BC209373D}" type="slidenum">
              <a:rPr lang="fr-FR" smtClean="0">
                <a:solidFill>
                  <a:srgbClr val="006699"/>
                </a:solidFill>
              </a:rPr>
              <a:pPr>
                <a:defRPr/>
              </a:pPr>
              <a:t>26</a:t>
            </a:fld>
            <a:endParaRPr lang="fr-FR">
              <a:solidFill>
                <a:srgbClr val="006699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0370"/>
            <a:ext cx="9147358" cy="39597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4824" y="219075"/>
            <a:ext cx="43211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Lieferschein</a:t>
            </a:r>
            <a:r>
              <a:rPr lang="en-US" sz="30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anzeigen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029200"/>
            <a:ext cx="1320800" cy="342900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552825" y="2689225"/>
            <a:ext cx="781050" cy="95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04824" y="1033065"/>
            <a:ext cx="835342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Wenn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diese Warnung angezeigt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wird, muss e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in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neues Paket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hinzugefügt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werden, 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1730373" y="4779428"/>
            <a:ext cx="1870075" cy="924687"/>
          </a:xfrm>
          <a:prstGeom prst="wedgeRoundRectCallout">
            <a:avLst>
              <a:gd name="adj1" fmla="val -65252"/>
              <a:gd name="adj2" fmla="val -15197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Klicken Sie auf „Neues Paket hinzufügen“, um </a:t>
            </a:r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ein Paket </a:t>
            </a:r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zu erstellen.</a:t>
            </a:r>
            <a:endParaRPr lang="en-US" sz="1200" b="1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93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0" y="6562725"/>
            <a:ext cx="8001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635C99D-AD39-4220-BDA9-E28BC209373D}" type="slidenum">
              <a:rPr lang="fr-FR" smtClean="0"/>
              <a:pPr>
                <a:defRPr/>
              </a:pPr>
              <a:t>27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482725"/>
            <a:ext cx="9144001" cy="4244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4824" y="219075"/>
            <a:ext cx="64166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0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Erstellen von Paketen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/>
            </a:endParaRPr>
          </a:p>
        </p:txBody>
      </p:sp>
      <p:cxnSp>
        <p:nvCxnSpPr>
          <p:cNvPr id="5" name="Elbow Connector 4"/>
          <p:cNvCxnSpPr/>
          <p:nvPr/>
        </p:nvCxnSpPr>
        <p:spPr>
          <a:xfrm rot="10800000" flipV="1">
            <a:off x="1266426" y="2105096"/>
            <a:ext cx="2933702" cy="23471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Elbow Connector 6"/>
          <p:cNvCxnSpPr/>
          <p:nvPr/>
        </p:nvCxnSpPr>
        <p:spPr>
          <a:xfrm rot="10800000" flipV="1">
            <a:off x="1266426" y="2026801"/>
            <a:ext cx="3086103" cy="598527"/>
          </a:xfrm>
          <a:prstGeom prst="bentConnector3">
            <a:avLst>
              <a:gd name="adj1" fmla="val 29835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Elbow Connector 7"/>
          <p:cNvCxnSpPr/>
          <p:nvPr/>
        </p:nvCxnSpPr>
        <p:spPr>
          <a:xfrm rot="10800000" flipV="1">
            <a:off x="4200129" y="2222453"/>
            <a:ext cx="1133872" cy="402875"/>
          </a:xfrm>
          <a:prstGeom prst="bentConnector3">
            <a:avLst>
              <a:gd name="adj1" fmla="val -1523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200127" y="1266825"/>
            <a:ext cx="3080546" cy="7386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b="1" dirty="0" smtClean="0">
                <a:solidFill>
                  <a:srgbClr val="006699"/>
                </a:solidFill>
                <a:latin typeface="Arial" panose="020B0604020202020204" pitchFamily="34" charset="0"/>
                <a:ea typeface="+mj-ea"/>
                <a:cs typeface="Arial"/>
              </a:rPr>
              <a:t>1. Geben Sie die </a:t>
            </a:r>
            <a:r>
              <a:rPr lang="de-DE" sz="1400" b="1" dirty="0" smtClean="0">
                <a:solidFill>
                  <a:srgbClr val="006699"/>
                </a:solidFill>
                <a:latin typeface="Arial" panose="020B0604020202020204" pitchFamily="34" charset="0"/>
                <a:ea typeface="+mj-ea"/>
                <a:cs typeface="Arial"/>
              </a:rPr>
              <a:t>Paket-ID</a:t>
            </a:r>
            <a:r>
              <a:rPr lang="de-DE" sz="1400" b="1" dirty="0" smtClean="0">
                <a:solidFill>
                  <a:srgbClr val="006699"/>
                </a:solidFill>
                <a:latin typeface="Arial" panose="020B0604020202020204" pitchFamily="34" charset="0"/>
                <a:ea typeface="+mj-ea"/>
                <a:cs typeface="Arial"/>
              </a:rPr>
              <a:t>, Paketkennzeichnung und </a:t>
            </a:r>
            <a:r>
              <a:rPr lang="de-DE" sz="1400" b="1" dirty="0" smtClean="0">
                <a:solidFill>
                  <a:srgbClr val="006699"/>
                </a:solidFill>
                <a:latin typeface="Arial" panose="020B0604020202020204" pitchFamily="34" charset="0"/>
                <a:ea typeface="+mj-ea"/>
                <a:cs typeface="Arial"/>
              </a:rPr>
              <a:t>den Pakettyp an.</a:t>
            </a:r>
            <a:endParaRPr lang="en-US" sz="1400" b="1" dirty="0">
              <a:solidFill>
                <a:srgbClr val="006699"/>
              </a:solidFill>
              <a:latin typeface="Arial" panose="020B0604020202020204" pitchFamily="34" charset="0"/>
              <a:ea typeface="+mj-ea"/>
              <a:cs typeface="A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8900" y="5257800"/>
            <a:ext cx="800100" cy="127000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966074" y="5194300"/>
            <a:ext cx="600075" cy="190500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9" name="AutoShape 4"/>
          <p:cNvSpPr>
            <a:spLocks noChangeArrowheads="1"/>
          </p:cNvSpPr>
          <p:nvPr/>
        </p:nvSpPr>
        <p:spPr bwMode="auto">
          <a:xfrm>
            <a:off x="1266426" y="4819949"/>
            <a:ext cx="1870075" cy="755351"/>
          </a:xfrm>
          <a:prstGeom prst="wedgeRoundRectCallout">
            <a:avLst>
              <a:gd name="adj1" fmla="val -64573"/>
              <a:gd name="adj2" fmla="val 20111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de-DE" sz="14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2. Wählen Sie den/die </a:t>
            </a:r>
            <a:r>
              <a:rPr lang="de-DE" sz="14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Artikel </a:t>
            </a:r>
            <a:r>
              <a:rPr lang="de-DE" sz="14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aus</a:t>
            </a:r>
            <a:endParaRPr lang="en-US" sz="1400" b="1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0" name="AutoShape 4"/>
          <p:cNvSpPr>
            <a:spLocks noChangeArrowheads="1"/>
          </p:cNvSpPr>
          <p:nvPr/>
        </p:nvSpPr>
        <p:spPr bwMode="auto">
          <a:xfrm>
            <a:off x="6778172" y="3605213"/>
            <a:ext cx="2122940" cy="1183286"/>
          </a:xfrm>
          <a:prstGeom prst="wedgeRoundRectCallout">
            <a:avLst>
              <a:gd name="adj1" fmla="val 23259"/>
              <a:gd name="adj2" fmla="val 80924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de-DE" sz="14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3. Geben Sie an, wie viele Artikel Sie zum Paket hinzufügen </a:t>
            </a:r>
            <a:r>
              <a:rPr lang="de-DE" sz="14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möchten.</a:t>
            </a:r>
            <a:endParaRPr lang="en-US" sz="1400" b="1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10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0" y="6562725"/>
            <a:ext cx="8001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635C99D-AD39-4220-BDA9-E28BC209373D}" type="slidenum">
              <a:rPr lang="fr-FR" smtClean="0"/>
              <a:pPr>
                <a:defRPr/>
              </a:pPr>
              <a:t>28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504824" y="219075"/>
            <a:ext cx="56292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0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Erstellen von Paketen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841500"/>
            <a:ext cx="9143999" cy="411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0824" y="1060818"/>
            <a:ext cx="835342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Wenn alle Pflichtfelder ausgefüllt sind, klicken Sie bitte auf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„</a:t>
            </a:r>
            <a:r>
              <a:rPr lang="de-DE" sz="2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Zurück </a:t>
            </a:r>
            <a:r>
              <a:rPr lang="de-DE" sz="2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zu </a:t>
            </a:r>
            <a:r>
              <a:rPr lang="de-DE" sz="2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Lieferschein“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.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8624" y="2108200"/>
            <a:ext cx="1320800" cy="342900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581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0" y="6562725"/>
            <a:ext cx="8001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635C99D-AD39-4220-BDA9-E28BC209373D}" type="slidenum">
              <a:rPr lang="fr-FR" smtClean="0"/>
              <a:pPr>
                <a:defRPr/>
              </a:pPr>
              <a:t>29</a:t>
            </a:fld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98402"/>
            <a:ext cx="9144000" cy="3954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4824" y="219075"/>
            <a:ext cx="43211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0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Lieferschein senden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50824" y="944076"/>
            <a:ext cx="8353425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Nach Eingabe aller erforderlichen Informationen, klicken Sie auf </a:t>
            </a:r>
          </a:p>
          <a:p>
            <a:pPr marL="457200" indent="-457200">
              <a:spcBef>
                <a:spcPct val="20000"/>
              </a:spcBef>
              <a:buClr>
                <a:srgbClr val="77B800"/>
              </a:buClr>
              <a:buFont typeface="+mj-lt"/>
              <a:buAutoNum type="arabicPeriod"/>
            </a:pPr>
            <a:r>
              <a:rPr lang="de-DE" sz="20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Speichern und Senden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, um der Lieferschein zu speichern und an den Käufer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zu senden</a:t>
            </a:r>
            <a:endParaRPr lang="de-DE" sz="2000" dirty="0" smtClean="0">
              <a:solidFill>
                <a:srgbClr val="006699"/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ct val="20000"/>
              </a:spcBef>
              <a:buClr>
                <a:srgbClr val="77B800"/>
              </a:buClr>
              <a:buFont typeface="+mj-lt"/>
              <a:buAutoNum type="arabicPeriod"/>
            </a:pP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Oder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„</a:t>
            </a:r>
            <a:r>
              <a:rPr lang="de-DE" sz="20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Entwurf </a:t>
            </a:r>
            <a:r>
              <a:rPr lang="de-DE" sz="20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Speichern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,“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wenn Sie den Lieferschein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zwecks späterer Verwendung als Entwurf speichern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wollen</a:t>
            </a:r>
            <a:endParaRPr lang="en-US" sz="20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68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053"/>
            <a:ext cx="5321300" cy="67495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Order Management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Übersicht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" name="Picture 2" descr="Business Evolution H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06"/>
          <a:stretch>
            <a:fillRect/>
          </a:stretch>
        </p:blipFill>
        <p:spPr bwMode="auto">
          <a:xfrm>
            <a:off x="6770206" y="1270000"/>
            <a:ext cx="2116138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Business Evolution H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945"/>
          <a:stretch>
            <a:fillRect/>
          </a:stretch>
        </p:blipFill>
        <p:spPr bwMode="auto">
          <a:xfrm>
            <a:off x="321781" y="1363662"/>
            <a:ext cx="209232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996306" y="1211262"/>
            <a:ext cx="163378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5781AE"/>
                </a:solidFill>
                <a:latin typeface="Arial Black" pitchFamily="34" charset="0"/>
              </a:rPr>
              <a:t>LIEFERANT</a:t>
            </a:r>
            <a:endParaRPr lang="en-US" altLang="en-US" dirty="0">
              <a:solidFill>
                <a:srgbClr val="5781AE"/>
              </a:solidFill>
              <a:latin typeface="Arial Black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97277" y="1289050"/>
            <a:ext cx="110799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5781AE"/>
                </a:solidFill>
                <a:latin typeface="Arial Black" pitchFamily="34" charset="0"/>
              </a:rPr>
              <a:t>KUNDE</a:t>
            </a:r>
            <a:endParaRPr lang="en-US" altLang="en-US" dirty="0">
              <a:solidFill>
                <a:srgbClr val="5781AE"/>
              </a:solidFill>
              <a:latin typeface="Arial Black" pitchFamily="34" charset="0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419" y="3594100"/>
            <a:ext cx="652462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281" y="4219575"/>
            <a:ext cx="230188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1" descr="file_pd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756" y="4291012"/>
            <a:ext cx="26352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831" y="3559771"/>
            <a:ext cx="72390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4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/>
          <a:stretch>
            <a:fillRect/>
          </a:stretch>
        </p:blipFill>
        <p:spPr bwMode="auto">
          <a:xfrm>
            <a:off x="825102" y="3658421"/>
            <a:ext cx="66675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94" y="4496396"/>
            <a:ext cx="72390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531331" y="5039321"/>
            <a:ext cx="936625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srgbClr val="000000"/>
                </a:solidFill>
                <a:latin typeface="Arial" pitchFamily="34" charset="0"/>
              </a:rPr>
              <a:t>ERP</a:t>
            </a: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451162" y="1554178"/>
            <a:ext cx="1800225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14300" indent="-1143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009999"/>
              </a:buClr>
              <a:buFont typeface="Wingdings" pitchFamily="2" charset="2"/>
              <a:buChar char="§"/>
            </a:pPr>
            <a:r>
              <a:rPr lang="en-US" altLang="en-US" sz="1200" dirty="0" err="1" smtClean="0">
                <a:solidFill>
                  <a:srgbClr val="000000"/>
                </a:solidFill>
                <a:latin typeface="Arial" pitchFamily="34" charset="0"/>
              </a:rPr>
              <a:t>Artikel</a:t>
            </a:r>
            <a:r>
              <a:rPr lang="en-US" altLang="en-US" sz="1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altLang="en-US" sz="1200" dirty="0" smtClean="0">
                <a:solidFill>
                  <a:srgbClr val="000000"/>
                </a:solidFill>
                <a:latin typeface="Arial" pitchFamily="34" charset="0"/>
              </a:rPr>
              <a:t>in </a:t>
            </a:r>
            <a:r>
              <a:rPr lang="en-US" altLang="en-US" sz="1200" dirty="0" smtClean="0">
                <a:solidFill>
                  <a:srgbClr val="000000"/>
                </a:solidFill>
                <a:latin typeface="Arial" pitchFamily="34" charset="0"/>
              </a:rPr>
              <a:t>der Search </a:t>
            </a:r>
            <a:r>
              <a:rPr lang="en-US" altLang="en-US" sz="1200" dirty="0" err="1" smtClean="0">
                <a:solidFill>
                  <a:srgbClr val="000000"/>
                </a:solidFill>
                <a:latin typeface="Arial" pitchFamily="34" charset="0"/>
              </a:rPr>
              <a:t>suchen</a:t>
            </a:r>
            <a:endParaRPr lang="en-US" altLang="en-US" sz="1200" dirty="0">
              <a:solidFill>
                <a:srgbClr val="000000"/>
              </a:solidFill>
              <a:latin typeface="Arial" pitchFamily="34" charset="0"/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009999"/>
              </a:buClr>
              <a:buFont typeface="Wingdings" pitchFamily="2" charset="2"/>
              <a:buChar char="§"/>
            </a:pPr>
            <a:r>
              <a:rPr lang="de-DE" altLang="en-US" sz="1200" dirty="0" smtClean="0">
                <a:solidFill>
                  <a:srgbClr val="000000"/>
                </a:solidFill>
                <a:latin typeface="Arial" pitchFamily="34" charset="0"/>
              </a:rPr>
              <a:t>Artikel in </a:t>
            </a:r>
            <a:r>
              <a:rPr lang="de-DE" altLang="en-US" sz="1200" dirty="0" smtClean="0">
                <a:solidFill>
                  <a:srgbClr val="000000"/>
                </a:solidFill>
                <a:latin typeface="Arial" pitchFamily="34" charset="0"/>
              </a:rPr>
              <a:t>den Warenkorb übertragen</a:t>
            </a:r>
            <a:endParaRPr lang="en-US" altLang="en-US" sz="1200" dirty="0">
              <a:solidFill>
                <a:srgbClr val="000000"/>
              </a:solidFill>
              <a:latin typeface="Arial" pitchFamily="34" charset="0"/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009999"/>
              </a:buClr>
              <a:buFont typeface="Wingdings" pitchFamily="2" charset="2"/>
              <a:buChar char="§"/>
            </a:pPr>
            <a:r>
              <a:rPr lang="en-US" altLang="en-US" sz="1200" dirty="0" err="1" smtClean="0">
                <a:solidFill>
                  <a:srgbClr val="000000"/>
                </a:solidFill>
                <a:latin typeface="Arial" pitchFamily="34" charset="0"/>
              </a:rPr>
              <a:t>Warenkorb</a:t>
            </a:r>
            <a:r>
              <a:rPr lang="en-US" altLang="en-US" sz="1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altLang="en-US" sz="1200" dirty="0" err="1" smtClean="0">
                <a:solidFill>
                  <a:srgbClr val="000000"/>
                </a:solidFill>
                <a:latin typeface="Arial" pitchFamily="34" charset="0"/>
              </a:rPr>
              <a:t>freigeben</a:t>
            </a:r>
            <a:endParaRPr lang="en-US" altLang="en-US" sz="1200" dirty="0">
              <a:solidFill>
                <a:srgbClr val="000000"/>
              </a:solidFill>
              <a:latin typeface="Arial" pitchFamily="34" charset="0"/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009999"/>
              </a:buClr>
              <a:buFont typeface="Wingdings" pitchFamily="2" charset="2"/>
              <a:buChar char="§"/>
            </a:pPr>
            <a:r>
              <a:rPr lang="en-US" altLang="en-US" sz="1200" dirty="0" err="1" smtClean="0">
                <a:solidFill>
                  <a:srgbClr val="000000"/>
                </a:solidFill>
                <a:latin typeface="Arial" pitchFamily="34" charset="0"/>
              </a:rPr>
              <a:t>Erzeugung</a:t>
            </a:r>
            <a:r>
              <a:rPr lang="en-US" altLang="en-US" sz="1200" dirty="0" smtClean="0">
                <a:solidFill>
                  <a:srgbClr val="000000"/>
                </a:solidFill>
                <a:latin typeface="Arial" pitchFamily="34" charset="0"/>
              </a:rPr>
              <a:t> der </a:t>
            </a:r>
            <a:r>
              <a:rPr lang="en-US" altLang="en-US" sz="1200" dirty="0" err="1" smtClean="0">
                <a:solidFill>
                  <a:srgbClr val="000000"/>
                </a:solidFill>
                <a:latin typeface="Arial" pitchFamily="34" charset="0"/>
              </a:rPr>
              <a:t>Bestellung</a:t>
            </a:r>
            <a:endParaRPr lang="en-US" altLang="en-US" sz="1200" dirty="0">
              <a:solidFill>
                <a:srgbClr val="000000"/>
              </a:solidFill>
              <a:latin typeface="Arial" pitchFamily="34" charset="0"/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009999"/>
              </a:buClr>
              <a:buFont typeface="Wingdings" pitchFamily="2" charset="2"/>
              <a:buNone/>
            </a:pPr>
            <a:endParaRPr lang="en-US" altLang="en-US" sz="1200" dirty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16" name="Picture 1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81" y="3586984"/>
            <a:ext cx="649371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Line 19"/>
          <p:cNvSpPr>
            <a:spLocks noChangeShapeType="1"/>
          </p:cNvSpPr>
          <p:nvPr/>
        </p:nvSpPr>
        <p:spPr bwMode="auto">
          <a:xfrm flipH="1" flipV="1">
            <a:off x="1467956" y="3848696"/>
            <a:ext cx="360363" cy="0"/>
          </a:xfrm>
          <a:prstGeom prst="line">
            <a:avLst/>
          </a:prstGeom>
          <a:noFill/>
          <a:ln w="25400">
            <a:solidFill>
              <a:srgbClr val="003082"/>
            </a:solidFill>
            <a:prstDash val="sysDot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prstClr val="black"/>
              </a:solidFill>
              <a:latin typeface="GillSans" charset="0"/>
              <a:cs typeface="Arial" pitchFamily="34" charset="0"/>
            </a:endParaRP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1610831" y="4136033"/>
            <a:ext cx="936625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srgbClr val="000000"/>
                </a:solidFill>
                <a:latin typeface="Arial" pitchFamily="34" charset="0"/>
              </a:rPr>
              <a:t>SRM</a:t>
            </a:r>
          </a:p>
        </p:txBody>
      </p:sp>
      <p:sp>
        <p:nvSpPr>
          <p:cNvPr id="19" name="Line 21"/>
          <p:cNvSpPr>
            <a:spLocks noChangeShapeType="1"/>
          </p:cNvSpPr>
          <p:nvPr/>
        </p:nvSpPr>
        <p:spPr bwMode="auto">
          <a:xfrm rot="21304459" flipH="1">
            <a:off x="1253644" y="4136033"/>
            <a:ext cx="641350" cy="433388"/>
          </a:xfrm>
          <a:prstGeom prst="line">
            <a:avLst/>
          </a:prstGeom>
          <a:noFill/>
          <a:ln w="25400">
            <a:solidFill>
              <a:srgbClr val="003082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prstClr val="black"/>
              </a:solidFill>
              <a:latin typeface="GillSans" charset="0"/>
              <a:cs typeface="Arial" pitchFamily="34" charset="0"/>
            </a:endParaRPr>
          </a:p>
        </p:txBody>
      </p:sp>
      <p:pic>
        <p:nvPicPr>
          <p:cNvPr id="20" name="Picture 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081" y="1682750"/>
            <a:ext cx="652463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AutoShape 25"/>
          <p:cNvSpPr>
            <a:spLocks noChangeArrowheads="1"/>
          </p:cNvSpPr>
          <p:nvPr/>
        </p:nvSpPr>
        <p:spPr bwMode="auto">
          <a:xfrm>
            <a:off x="2691919" y="1289050"/>
            <a:ext cx="3960812" cy="647700"/>
          </a:xfrm>
          <a:prstGeom prst="rightArrow">
            <a:avLst>
              <a:gd name="adj1" fmla="val 50000"/>
              <a:gd name="adj2" fmla="val 152880"/>
            </a:avLst>
          </a:prstGeom>
          <a:solidFill>
            <a:schemeClr val="accent1"/>
          </a:solidFill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Bestellung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AutoShape 26"/>
          <p:cNvSpPr>
            <a:spLocks noChangeArrowheads="1"/>
          </p:cNvSpPr>
          <p:nvPr/>
        </p:nvSpPr>
        <p:spPr bwMode="auto">
          <a:xfrm rot="10800000">
            <a:off x="2547456" y="2009775"/>
            <a:ext cx="3960813" cy="647700"/>
          </a:xfrm>
          <a:prstGeom prst="rightArrow">
            <a:avLst>
              <a:gd name="adj1" fmla="val 50000"/>
              <a:gd name="adj2" fmla="val 152880"/>
            </a:avLst>
          </a:prstGeom>
          <a:solidFill>
            <a:schemeClr val="accent1"/>
          </a:solidFill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Bestellantwort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AutoShape 28"/>
          <p:cNvSpPr>
            <a:spLocks noChangeArrowheads="1"/>
          </p:cNvSpPr>
          <p:nvPr/>
        </p:nvSpPr>
        <p:spPr bwMode="auto">
          <a:xfrm>
            <a:off x="2763356" y="2584450"/>
            <a:ext cx="3960813" cy="647700"/>
          </a:xfrm>
          <a:prstGeom prst="rightArrow">
            <a:avLst>
              <a:gd name="adj1" fmla="val 50000"/>
              <a:gd name="adj2" fmla="val 152880"/>
            </a:avLst>
          </a:prstGeom>
          <a:solidFill>
            <a:srgbClr val="99CCFF"/>
          </a:solidFill>
          <a:ln>
            <a:noFill/>
          </a:ln>
          <a:effectLst>
            <a:prstShdw prst="shdw17" dist="17961" dir="2700000">
              <a:srgbClr val="5C7A99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 smtClean="0">
                <a:solidFill>
                  <a:schemeClr val="bg1"/>
                </a:solidFill>
                <a:latin typeface="Arial" pitchFamily="34" charset="0"/>
              </a:rPr>
              <a:t>Bestell</a:t>
            </a:r>
            <a:r>
              <a:rPr lang="de-DE" altLang="en-US" sz="2000" dirty="0" smtClean="0">
                <a:solidFill>
                  <a:schemeClr val="bg1"/>
                </a:solidFill>
                <a:latin typeface="Arial" pitchFamily="34" charset="0"/>
              </a:rPr>
              <a:t>änderung</a:t>
            </a:r>
            <a:endParaRPr lang="en-US" altLang="en-US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24" name="AutoShape 29"/>
          <p:cNvSpPr>
            <a:spLocks noChangeArrowheads="1"/>
          </p:cNvSpPr>
          <p:nvPr/>
        </p:nvSpPr>
        <p:spPr bwMode="auto">
          <a:xfrm rot="10800000">
            <a:off x="2547456" y="4962525"/>
            <a:ext cx="3960813" cy="647700"/>
          </a:xfrm>
          <a:prstGeom prst="rightArrow">
            <a:avLst>
              <a:gd name="adj1" fmla="val 50000"/>
              <a:gd name="adj2" fmla="val 152880"/>
            </a:avLst>
          </a:prstGeom>
          <a:solidFill>
            <a:schemeClr val="accent1"/>
          </a:solidFill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Rechnung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Freeform 30"/>
          <p:cNvSpPr>
            <a:spLocks/>
          </p:cNvSpPr>
          <p:nvPr/>
        </p:nvSpPr>
        <p:spPr bwMode="auto">
          <a:xfrm rot="12208790" flipH="1">
            <a:off x="2331556" y="2368550"/>
            <a:ext cx="503238" cy="574675"/>
          </a:xfrm>
          <a:custGeom>
            <a:avLst/>
            <a:gdLst>
              <a:gd name="T0" fmla="*/ 53 w 144"/>
              <a:gd name="T1" fmla="*/ 545 h 545"/>
              <a:gd name="T2" fmla="*/ 8 w 144"/>
              <a:gd name="T3" fmla="*/ 272 h 545"/>
              <a:gd name="T4" fmla="*/ 99 w 144"/>
              <a:gd name="T5" fmla="*/ 46 h 545"/>
              <a:gd name="T6" fmla="*/ 144 w 144"/>
              <a:gd name="T7" fmla="*/ 0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545">
                <a:moveTo>
                  <a:pt x="53" y="545"/>
                </a:moveTo>
                <a:cubicBezTo>
                  <a:pt x="26" y="450"/>
                  <a:pt x="0" y="355"/>
                  <a:pt x="8" y="272"/>
                </a:cubicBezTo>
                <a:cubicBezTo>
                  <a:pt x="16" y="189"/>
                  <a:pt x="76" y="91"/>
                  <a:pt x="99" y="46"/>
                </a:cubicBezTo>
                <a:cubicBezTo>
                  <a:pt x="122" y="1"/>
                  <a:pt x="133" y="0"/>
                  <a:pt x="144" y="0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il-PH" b="1">
              <a:solidFill>
                <a:srgbClr val="000000"/>
              </a:solidFill>
              <a:latin typeface="GillSans" charset="0"/>
              <a:cs typeface="Arial" pitchFamily="34" charset="0"/>
            </a:endParaRPr>
          </a:p>
        </p:txBody>
      </p:sp>
      <p:sp>
        <p:nvSpPr>
          <p:cNvPr id="26" name="Freeform 31"/>
          <p:cNvSpPr>
            <a:spLocks/>
          </p:cNvSpPr>
          <p:nvPr/>
        </p:nvSpPr>
        <p:spPr bwMode="auto">
          <a:xfrm rot="1030246" flipH="1">
            <a:off x="6435244" y="2368550"/>
            <a:ext cx="503237" cy="574675"/>
          </a:xfrm>
          <a:custGeom>
            <a:avLst/>
            <a:gdLst>
              <a:gd name="T0" fmla="*/ 53 w 144"/>
              <a:gd name="T1" fmla="*/ 545 h 545"/>
              <a:gd name="T2" fmla="*/ 8 w 144"/>
              <a:gd name="T3" fmla="*/ 272 h 545"/>
              <a:gd name="T4" fmla="*/ 99 w 144"/>
              <a:gd name="T5" fmla="*/ 46 h 545"/>
              <a:gd name="T6" fmla="*/ 144 w 144"/>
              <a:gd name="T7" fmla="*/ 0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545">
                <a:moveTo>
                  <a:pt x="53" y="545"/>
                </a:moveTo>
                <a:cubicBezTo>
                  <a:pt x="26" y="450"/>
                  <a:pt x="0" y="355"/>
                  <a:pt x="8" y="272"/>
                </a:cubicBezTo>
                <a:cubicBezTo>
                  <a:pt x="16" y="189"/>
                  <a:pt x="76" y="91"/>
                  <a:pt x="99" y="46"/>
                </a:cubicBezTo>
                <a:cubicBezTo>
                  <a:pt x="122" y="1"/>
                  <a:pt x="133" y="0"/>
                  <a:pt x="144" y="0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il-PH" b="1">
              <a:solidFill>
                <a:srgbClr val="000000"/>
              </a:solidFill>
              <a:latin typeface="GillSans" charset="0"/>
              <a:cs typeface="Arial" pitchFamily="34" charset="0"/>
            </a:endParaRPr>
          </a:p>
        </p:txBody>
      </p:sp>
      <p:sp>
        <p:nvSpPr>
          <p:cNvPr id="27" name="Line 32"/>
          <p:cNvSpPr>
            <a:spLocks noChangeShapeType="1"/>
          </p:cNvSpPr>
          <p:nvPr/>
        </p:nvSpPr>
        <p:spPr bwMode="auto">
          <a:xfrm>
            <a:off x="2402994" y="4025900"/>
            <a:ext cx="4321175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il-PH" b="1">
              <a:solidFill>
                <a:srgbClr val="000000"/>
              </a:solidFill>
              <a:latin typeface="GillSans" charset="0"/>
              <a:cs typeface="Arial" pitchFamily="34" charset="0"/>
            </a:endParaRPr>
          </a:p>
        </p:txBody>
      </p:sp>
      <p:sp>
        <p:nvSpPr>
          <p:cNvPr id="28" name="AutoShape 33"/>
          <p:cNvSpPr>
            <a:spLocks noChangeArrowheads="1"/>
          </p:cNvSpPr>
          <p:nvPr/>
        </p:nvSpPr>
        <p:spPr bwMode="auto">
          <a:xfrm rot="10800000">
            <a:off x="2476019" y="4097337"/>
            <a:ext cx="3960812" cy="647700"/>
          </a:xfrm>
          <a:prstGeom prst="rightArrow">
            <a:avLst>
              <a:gd name="adj1" fmla="val 50000"/>
              <a:gd name="adj2" fmla="val 152880"/>
            </a:avLst>
          </a:prstGeom>
          <a:solidFill>
            <a:schemeClr val="accent1"/>
          </a:solidFill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Lieferschein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9" name="Group 1"/>
          <p:cNvGrpSpPr>
            <a:grpSpLocks/>
          </p:cNvGrpSpPr>
          <p:nvPr/>
        </p:nvGrpSpPr>
        <p:grpSpPr bwMode="auto">
          <a:xfrm>
            <a:off x="6643206" y="1600200"/>
            <a:ext cx="1285875" cy="931862"/>
            <a:chOff x="6866736" y="1579961"/>
            <a:chExt cx="1286664" cy="931464"/>
          </a:xfrm>
        </p:grpSpPr>
        <p:pic>
          <p:nvPicPr>
            <p:cNvPr id="30" name="Picture 2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6736" y="1579961"/>
              <a:ext cx="1286664" cy="9314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" name="Picture 33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52329">
              <a:off x="7473046" y="1671957"/>
              <a:ext cx="557567" cy="112971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9999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2" name="Group 34"/>
          <p:cNvGrpSpPr>
            <a:grpSpLocks/>
          </p:cNvGrpSpPr>
          <p:nvPr/>
        </p:nvGrpSpPr>
        <p:grpSpPr bwMode="auto">
          <a:xfrm>
            <a:off x="6719406" y="3622675"/>
            <a:ext cx="1285875" cy="931862"/>
            <a:chOff x="6866736" y="1579961"/>
            <a:chExt cx="1286664" cy="931464"/>
          </a:xfrm>
        </p:grpSpPr>
        <p:pic>
          <p:nvPicPr>
            <p:cNvPr id="33" name="Picture 2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6736" y="1579961"/>
              <a:ext cx="1286664" cy="9314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" name="Picture 33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52329">
              <a:off x="7473046" y="1671957"/>
              <a:ext cx="557567" cy="112971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9999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5" name="AutoShape 26"/>
          <p:cNvSpPr>
            <a:spLocks noChangeArrowheads="1"/>
          </p:cNvSpPr>
          <p:nvPr/>
        </p:nvSpPr>
        <p:spPr bwMode="auto">
          <a:xfrm rot="10800000">
            <a:off x="2723669" y="3233737"/>
            <a:ext cx="1984375" cy="647700"/>
          </a:xfrm>
          <a:prstGeom prst="rightArrow">
            <a:avLst>
              <a:gd name="adj1" fmla="val 50000"/>
              <a:gd name="adj2" fmla="val 152880"/>
            </a:avLst>
          </a:prstGeom>
          <a:solidFill>
            <a:schemeClr val="accent1"/>
          </a:solidFill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Abgelehnt</a:t>
            </a:r>
            <a:endParaRPr lang="en-U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AutoShape 28"/>
          <p:cNvSpPr>
            <a:spLocks noChangeArrowheads="1"/>
          </p:cNvSpPr>
          <p:nvPr/>
        </p:nvSpPr>
        <p:spPr bwMode="auto">
          <a:xfrm>
            <a:off x="4635019" y="3233737"/>
            <a:ext cx="1900237" cy="647700"/>
          </a:xfrm>
          <a:prstGeom prst="rightArrow">
            <a:avLst>
              <a:gd name="adj1" fmla="val 50000"/>
              <a:gd name="adj2" fmla="val 152939"/>
            </a:avLst>
          </a:prstGeom>
          <a:solidFill>
            <a:srgbClr val="99CCFF"/>
          </a:solidFill>
          <a:ln>
            <a:noFill/>
          </a:ln>
          <a:effectLst>
            <a:prstShdw prst="shdw17" dist="17961" dir="2700000">
              <a:srgbClr val="5C7A99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 smtClean="0">
                <a:solidFill>
                  <a:srgbClr val="FF0000"/>
                </a:solidFill>
                <a:latin typeface="Arial" pitchFamily="34" charset="0"/>
              </a:rPr>
              <a:t>Abgelehnt</a:t>
            </a:r>
            <a:endParaRPr lang="en-US" altLang="en-US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1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0" y="6562725"/>
            <a:ext cx="8001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635C99D-AD39-4220-BDA9-E28BC209373D}" type="slidenum">
              <a:rPr lang="fr-FR" smtClean="0"/>
              <a:pPr>
                <a:defRPr/>
              </a:pPr>
              <a:t>30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504824" y="219075"/>
            <a:ext cx="43211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0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Lieferschein senden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04824" y="980989"/>
            <a:ext cx="835342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Sie erhalten eine Nachricht, dass der Lieferschein erfolgreich gesendet wurde.</a:t>
            </a:r>
            <a:endParaRPr lang="en-US" sz="20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267857"/>
            <a:ext cx="1651000" cy="431800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73021"/>
            <a:ext cx="9144000" cy="40526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0" y="2413000"/>
            <a:ext cx="1651000" cy="431800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142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44" y="2260128"/>
            <a:ext cx="7489370" cy="42714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5" name="Rectangle 4"/>
          <p:cNvSpPr>
            <a:spLocks noChangeArrowheads="1"/>
          </p:cNvSpPr>
          <p:nvPr/>
        </p:nvSpPr>
        <p:spPr bwMode="auto">
          <a:xfrm>
            <a:off x="468313" y="1196974"/>
            <a:ext cx="813276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 eine Rechnung aus einer Bestellantwort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zu 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erstellen, gehen Sie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der 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Order-Management-Startseite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 „Angenommen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".</a:t>
            </a:r>
            <a:endParaRPr lang="en-US" sz="20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782" name="AutoShape 6"/>
          <p:cNvSpPr>
            <a:spLocks noChangeArrowheads="1"/>
          </p:cNvSpPr>
          <p:nvPr/>
        </p:nvSpPr>
        <p:spPr bwMode="auto">
          <a:xfrm>
            <a:off x="4106863" y="3186777"/>
            <a:ext cx="1611766" cy="768834"/>
          </a:xfrm>
          <a:prstGeom prst="wedgeRoundRectCallout">
            <a:avLst>
              <a:gd name="adj1" fmla="val -170219"/>
              <a:gd name="adj2" fmla="val -41497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4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</a:t>
            </a:r>
            <a:r>
              <a:rPr lang="en-US" sz="14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4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 </a:t>
            </a:r>
            <a:r>
              <a:rPr lang="en-US" sz="14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Angenommen</a:t>
            </a:r>
            <a:r>
              <a:rPr lang="en-US" sz="14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313" y="219075"/>
            <a:ext cx="36385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Rechnungen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2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39" y="3614379"/>
            <a:ext cx="9040761" cy="2220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468313" y="1268413"/>
            <a:ext cx="80645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chemeClr val="folHlink"/>
              </a:buClr>
            </a:pP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gibt 2 Möglichkeiten zur Rechnungserstellung. Sie können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nach  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 Bestellung suchen, für die Sie eine Rechnung erstellen möchten. Klicken Sie auf das Kästchen links der Bestellnummer und dann auf "Rechnung ausstellen".</a:t>
            </a:r>
            <a:endParaRPr lang="en-US" sz="20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804" name="AutoShape 4"/>
          <p:cNvSpPr>
            <a:spLocks noChangeArrowheads="1"/>
          </p:cNvSpPr>
          <p:nvPr/>
        </p:nvSpPr>
        <p:spPr bwMode="auto">
          <a:xfrm>
            <a:off x="1173162" y="5055972"/>
            <a:ext cx="2016125" cy="1446428"/>
          </a:xfrm>
          <a:prstGeom prst="wedgeRoundRectCallout">
            <a:avLst>
              <a:gd name="adj1" fmla="val -90449"/>
              <a:gd name="adj2" fmla="val -81733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de-DE" sz="14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de-DE" sz="14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</a:t>
            </a:r>
            <a:r>
              <a:rPr lang="de-DE" sz="14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 in das </a:t>
            </a:r>
            <a:r>
              <a:rPr lang="de-DE" sz="14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Kästchen, um die </a:t>
            </a:r>
            <a:r>
              <a:rPr lang="de-DE" sz="14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Bestellung, für die Sie eine Rechnung </a:t>
            </a:r>
            <a:r>
              <a:rPr lang="de-DE" sz="14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erstellen wollen, </a:t>
            </a:r>
            <a:r>
              <a:rPr lang="de-DE" sz="14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yu markieren.</a:t>
            </a:r>
            <a:endParaRPr lang="en-US" sz="14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805" name="AutoShape 5"/>
          <p:cNvSpPr>
            <a:spLocks noChangeArrowheads="1"/>
          </p:cNvSpPr>
          <p:nvPr/>
        </p:nvSpPr>
        <p:spPr bwMode="auto">
          <a:xfrm>
            <a:off x="6563951" y="2884501"/>
            <a:ext cx="1681434" cy="745984"/>
          </a:xfrm>
          <a:prstGeom prst="wedgeRoundRectCallout">
            <a:avLst>
              <a:gd name="adj1" fmla="val -51672"/>
              <a:gd name="adj2" fmla="val 95016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4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14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</a:t>
            </a:r>
            <a:r>
              <a:rPr lang="en-US" sz="14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4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 </a:t>
            </a:r>
            <a:r>
              <a:rPr lang="en-US" sz="14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Rechnung</a:t>
            </a:r>
            <a:r>
              <a:rPr lang="en-US" sz="14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ausstellen</a:t>
            </a:r>
            <a:endParaRPr lang="en-US" sz="14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313" y="219075"/>
            <a:ext cx="36385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Rechnungen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210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 animBg="1"/>
      <p:bldP spid="7680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209551" y="887413"/>
            <a:ext cx="86487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</a:pP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Hier können Sie nun eine 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Rechnung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erstellen.  </a:t>
            </a:r>
            <a:endParaRPr lang="en-US" sz="20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287523"/>
            <a:ext cx="8814917" cy="51679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8313" y="219075"/>
            <a:ext cx="36385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Rechnungen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06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9090"/>
            <a:ext cx="9065873" cy="1526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95" y="4191001"/>
            <a:ext cx="8085930" cy="2009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539750" y="936625"/>
            <a:ext cx="6070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6699"/>
                </a:solidFill>
                <a:latin typeface="Arial" panose="020B0604020202020204" pitchFamily="34" charset="0"/>
              </a:rPr>
              <a:t>Alternativ</a:t>
            </a:r>
            <a:r>
              <a:rPr lang="en-US" sz="2000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6699"/>
                </a:solidFill>
                <a:latin typeface="Arial" panose="020B0604020202020204" pitchFamily="34" charset="0"/>
              </a:rPr>
              <a:t>können</a:t>
            </a:r>
            <a:r>
              <a:rPr lang="en-US" sz="2000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6699"/>
                </a:solidFill>
                <a:latin typeface="Arial" panose="020B0604020202020204" pitchFamily="34" charset="0"/>
              </a:rPr>
              <a:t>Sie</a:t>
            </a:r>
            <a:r>
              <a:rPr lang="en-US" sz="2000" dirty="0">
                <a:solidFill>
                  <a:srgbClr val="006699"/>
                </a:solidFill>
                <a:latin typeface="Arial" panose="020B0604020202020204" pitchFamily="34" charset="0"/>
              </a:rPr>
              <a:t> die </a:t>
            </a:r>
            <a:r>
              <a:rPr lang="en-US" sz="2000" dirty="0" err="1">
                <a:solidFill>
                  <a:srgbClr val="006699"/>
                </a:solidFill>
                <a:latin typeface="Arial" panose="020B0604020202020204" pitchFamily="34" charset="0"/>
              </a:rPr>
              <a:t>Bestellung</a:t>
            </a:r>
            <a:r>
              <a:rPr lang="en-US" sz="2000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6699"/>
                </a:solidFill>
                <a:latin typeface="Arial" panose="020B0604020202020204" pitchFamily="34" charset="0"/>
              </a:rPr>
              <a:t>erst</a:t>
            </a:r>
            <a:r>
              <a:rPr lang="en-US" sz="2000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6699"/>
                </a:solidFill>
                <a:latin typeface="Arial" panose="020B0604020202020204" pitchFamily="34" charset="0"/>
              </a:rPr>
              <a:t>öffnen</a:t>
            </a:r>
            <a:r>
              <a:rPr lang="en-US" sz="2000" dirty="0">
                <a:solidFill>
                  <a:srgbClr val="006699"/>
                </a:solidFill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78852" name="AutoShape 4"/>
          <p:cNvSpPr>
            <a:spLocks noChangeArrowheads="1"/>
          </p:cNvSpPr>
          <p:nvPr/>
        </p:nvSpPr>
        <p:spPr bwMode="auto">
          <a:xfrm>
            <a:off x="6502400" y="1136680"/>
            <a:ext cx="2030413" cy="704821"/>
          </a:xfrm>
          <a:prstGeom prst="wedgeRoundRectCallout">
            <a:avLst>
              <a:gd name="adj1" fmla="val 40161"/>
              <a:gd name="adj2" fmla="val 109433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13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</a:t>
            </a:r>
            <a:r>
              <a:rPr lang="en-US" sz="13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3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 </a:t>
            </a:r>
            <a:r>
              <a:rPr lang="en-US" sz="13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sz="13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Bestellung</a:t>
            </a:r>
            <a:r>
              <a:rPr lang="en-US" sz="13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öffnen</a:t>
            </a:r>
            <a:r>
              <a:rPr lang="en-US" sz="13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n-US" sz="13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854" name="AutoShape 6"/>
          <p:cNvSpPr>
            <a:spLocks noChangeArrowheads="1"/>
          </p:cNvSpPr>
          <p:nvPr/>
        </p:nvSpPr>
        <p:spPr bwMode="auto">
          <a:xfrm>
            <a:off x="611187" y="5762625"/>
            <a:ext cx="1856241" cy="1095375"/>
          </a:xfrm>
          <a:prstGeom prst="wedgeRoundRectCallout">
            <a:avLst>
              <a:gd name="adj1" fmla="val -46505"/>
              <a:gd name="adj2" fmla="val -99562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3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de-DE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KlickenSie in das Kästchen, </a:t>
            </a:r>
            <a:r>
              <a:rPr lang="en-US" sz="13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 die </a:t>
            </a:r>
            <a:r>
              <a:rPr lang="en-US" sz="13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Bestellposition</a:t>
            </a:r>
            <a:r>
              <a:rPr lang="en-US" sz="13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</a:t>
            </a:r>
            <a:r>
              <a:rPr lang="en-US" sz="13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wählen</a:t>
            </a:r>
            <a:r>
              <a:rPr lang="en-US" sz="13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3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855" name="AutoShape 7"/>
          <p:cNvSpPr>
            <a:spLocks noChangeArrowheads="1"/>
          </p:cNvSpPr>
          <p:nvPr/>
        </p:nvSpPr>
        <p:spPr bwMode="auto">
          <a:xfrm>
            <a:off x="6610350" y="3992424"/>
            <a:ext cx="1710690" cy="855347"/>
          </a:xfrm>
          <a:prstGeom prst="wedgeRoundRectCallout">
            <a:avLst>
              <a:gd name="adj1" fmla="val -87005"/>
              <a:gd name="adj2" fmla="val 34751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4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1400" b="1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</a:t>
            </a:r>
            <a:r>
              <a:rPr lang="en-US" sz="14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4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 </a:t>
            </a:r>
            <a:r>
              <a:rPr lang="en-US" sz="14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sz="14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Rechnung</a:t>
            </a:r>
            <a:r>
              <a:rPr lang="en-US" sz="14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ausstellen</a:t>
            </a:r>
            <a:r>
              <a:rPr lang="en-US" sz="14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”.</a:t>
            </a:r>
            <a:endParaRPr lang="en-US" sz="14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832" name="Text Box 8"/>
          <p:cNvSpPr txBox="1">
            <a:spLocks noChangeArrowheads="1"/>
          </p:cNvSpPr>
          <p:nvPr/>
        </p:nvSpPr>
        <p:spPr bwMode="auto">
          <a:xfrm>
            <a:off x="611188" y="3284538"/>
            <a:ext cx="792003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</a:rPr>
              <a:t>Wählen Sie die zu berechnenden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Bestellposition aus 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</a:rPr>
              <a:t>und klicken Sie auf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„Rechnung ausstellen“.</a:t>
            </a:r>
            <a:endParaRPr lang="en-US" sz="20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8313" y="219075"/>
            <a:ext cx="36385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Rechnungen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38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 animBg="1"/>
      <p:bldP spid="78854" grpId="0" animBg="1"/>
      <p:bldP spid="7885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137991"/>
            <a:ext cx="9127930" cy="4015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323850" y="1050925"/>
            <a:ext cx="83518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chemeClr val="folHlink"/>
              </a:buClr>
            </a:pP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Ändern Sie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zunächst die 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Rechnungsnummer und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 Datum. 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Diese Informationen sollten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 den Daten in 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Ihrem internen Rechnungssystem passen.</a:t>
            </a:r>
            <a:endParaRPr lang="en-US" sz="20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877" name="AutoShape 6"/>
          <p:cNvSpPr>
            <a:spLocks noChangeArrowheads="1"/>
          </p:cNvSpPr>
          <p:nvPr/>
        </p:nvSpPr>
        <p:spPr bwMode="auto">
          <a:xfrm>
            <a:off x="3881437" y="3160939"/>
            <a:ext cx="2054906" cy="828675"/>
          </a:xfrm>
          <a:prstGeom prst="wedgeRoundRectCallout">
            <a:avLst>
              <a:gd name="adj1" fmla="val -76381"/>
              <a:gd name="adj2" fmla="val 87079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4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1400" b="1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Ändern</a:t>
            </a:r>
            <a:r>
              <a:rPr lang="en-US" sz="14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4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die </a:t>
            </a:r>
            <a:r>
              <a:rPr lang="en-US" sz="14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Rechnungsnummer</a:t>
            </a:r>
            <a:endParaRPr lang="en-US" sz="14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313" y="219075"/>
            <a:ext cx="36385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Rechnungen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28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5" y="2034327"/>
            <a:ext cx="9086396" cy="36036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395288" y="914400"/>
            <a:ext cx="808672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Unten finden Sie die Rechnungszeilen,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Details, sowie Gesamtbetrag. Fracht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Gebühren und Preisnachlass können geändert werden.</a:t>
            </a:r>
            <a:endParaRPr lang="en-US" sz="20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900" name="AutoShape 4"/>
          <p:cNvSpPr>
            <a:spLocks noChangeArrowheads="1"/>
          </p:cNvSpPr>
          <p:nvPr/>
        </p:nvSpPr>
        <p:spPr bwMode="auto">
          <a:xfrm>
            <a:off x="4220821" y="2605384"/>
            <a:ext cx="2330450" cy="994159"/>
          </a:xfrm>
          <a:prstGeom prst="wedgeRoundRectCallout">
            <a:avLst>
              <a:gd name="adj1" fmla="val 91094"/>
              <a:gd name="adj2" fmla="val -12498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de-DE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Passen Sie </a:t>
            </a:r>
            <a:r>
              <a:rPr lang="de-DE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Details wie z.B. Fracht</a:t>
            </a:r>
            <a:r>
              <a:rPr lang="de-DE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Gebühren oder Preisanschlass  </a:t>
            </a:r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 Bedarf an.</a:t>
            </a:r>
            <a:endParaRPr lang="en-US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3873159" y="4099397"/>
            <a:ext cx="1729355" cy="1026286"/>
          </a:xfrm>
          <a:prstGeom prst="wedgeRoundRectCallout">
            <a:avLst>
              <a:gd name="adj1" fmla="val -87523"/>
              <a:gd name="adj2" fmla="val -14692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Fügen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den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Steuerprozentsatz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Steuerbetrag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2042090" y="2605384"/>
            <a:ext cx="1820635" cy="852566"/>
          </a:xfrm>
          <a:prstGeom prst="wedgeRoundRectCallout">
            <a:avLst>
              <a:gd name="adj1" fmla="val -50068"/>
              <a:gd name="adj2" fmla="val 106924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 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Steuer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Belegposten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anwenden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n-US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8313" y="219075"/>
            <a:ext cx="36385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Rechnungen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028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 animBg="1"/>
      <p:bldP spid="6" grpId="0" animBg="1"/>
      <p:bldP spid="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98044"/>
            <a:ext cx="8728075" cy="2577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250825" y="981075"/>
            <a:ext cx="8497888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Angaben</a:t>
            </a:r>
            <a:r>
              <a:rPr lang="en-US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zur</a:t>
            </a:r>
            <a:r>
              <a:rPr lang="en-US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Steuerbefreiung</a:t>
            </a:r>
            <a:r>
              <a:rPr lang="en-US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spcBef>
                <a:spcPct val="20000"/>
              </a:spcBef>
              <a:buClr>
                <a:schemeClr val="folHlink"/>
              </a:buClr>
            </a:pPr>
            <a:r>
              <a:rPr lang="en-US" sz="2000" dirty="0">
                <a:solidFill>
                  <a:srgbClr val="77B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Steuerkategorie</a:t>
            </a:r>
            <a:r>
              <a:rPr lang="en-US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</a:p>
          <a:p>
            <a:pPr>
              <a:spcBef>
                <a:spcPct val="20000"/>
              </a:spcBef>
              <a:buClr>
                <a:schemeClr val="folHlink"/>
              </a:buClr>
            </a:pPr>
            <a:r>
              <a:rPr lang="en-US" sz="2000" dirty="0">
                <a:solidFill>
                  <a:srgbClr val="77B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Grund</a:t>
            </a:r>
            <a:r>
              <a:rPr lang="en-US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en-US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Steuerbefreiung</a:t>
            </a:r>
            <a:r>
              <a:rPr lang="en-US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>
              <a:spcBef>
                <a:spcPct val="20000"/>
              </a:spcBef>
              <a:buClr>
                <a:schemeClr val="folHlink"/>
              </a:buClr>
            </a:pPr>
            <a:r>
              <a:rPr lang="en-US" sz="2000" dirty="0">
                <a:solidFill>
                  <a:srgbClr val="77B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Wenn</a:t>
            </a:r>
            <a:r>
              <a:rPr lang="en-US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</a:t>
            </a:r>
            <a:r>
              <a:rPr lang="en-US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Änderungen</a:t>
            </a:r>
            <a:r>
              <a:rPr lang="en-US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vorgenommen</a:t>
            </a:r>
            <a:r>
              <a:rPr lang="en-US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wurden</a:t>
            </a:r>
            <a:r>
              <a:rPr lang="en-US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</a:t>
            </a:r>
            <a:r>
              <a:rPr lang="en-US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 “</a:t>
            </a:r>
            <a:r>
              <a:rPr lang="en-US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Steuer</a:t>
            </a:r>
            <a:r>
              <a:rPr lang="en-US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 </a:t>
            </a:r>
            <a:r>
              <a:rPr lang="en-US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</a:t>
            </a:r>
            <a:r>
              <a:rPr lang="en-US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Belegposten</a:t>
            </a:r>
            <a:r>
              <a:rPr lang="en-US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anwenden</a:t>
            </a:r>
            <a:r>
              <a:rPr lang="en-US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”. </a:t>
            </a:r>
          </a:p>
        </p:txBody>
      </p:sp>
      <p:sp>
        <p:nvSpPr>
          <p:cNvPr id="83972" name="AutoShape 4"/>
          <p:cNvSpPr>
            <a:spLocks noChangeArrowheads="1"/>
          </p:cNvSpPr>
          <p:nvPr/>
        </p:nvSpPr>
        <p:spPr bwMode="auto">
          <a:xfrm>
            <a:off x="4400550" y="3951651"/>
            <a:ext cx="1840593" cy="735045"/>
          </a:xfrm>
          <a:prstGeom prst="wedgeRoundRectCallout">
            <a:avLst>
              <a:gd name="adj1" fmla="val -86795"/>
              <a:gd name="adj2" fmla="val -29286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ählen Sie „Nicht mit Umsatzsteuer veranschlag“</a:t>
            </a:r>
            <a:endParaRPr lang="en-US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973" name="AutoShape 5"/>
          <p:cNvSpPr>
            <a:spLocks noChangeArrowheads="1"/>
          </p:cNvSpPr>
          <p:nvPr/>
        </p:nvSpPr>
        <p:spPr bwMode="auto">
          <a:xfrm>
            <a:off x="4421187" y="4907735"/>
            <a:ext cx="1639887" cy="466724"/>
          </a:xfrm>
          <a:prstGeom prst="wedgeRoundRectCallout">
            <a:avLst>
              <a:gd name="adj1" fmla="val -83043"/>
              <a:gd name="adj2" fmla="val -84833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Wählen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“Ja –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Steuerbefreit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n-US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974" name="AutoShape 6"/>
          <p:cNvSpPr>
            <a:spLocks noChangeArrowheads="1"/>
          </p:cNvSpPr>
          <p:nvPr/>
        </p:nvSpPr>
        <p:spPr bwMode="auto">
          <a:xfrm>
            <a:off x="3994151" y="2796956"/>
            <a:ext cx="1681162" cy="1005787"/>
          </a:xfrm>
          <a:prstGeom prst="wedgeRoundRectCallout">
            <a:avLst>
              <a:gd name="adj1" fmla="val -139806"/>
              <a:gd name="adj2" fmla="val 51017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licken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 “</a:t>
            </a:r>
            <a:r>
              <a:rPr lang="en-US" sz="1200" b="1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Steuer</a:t>
            </a:r>
            <a:r>
              <a:rPr lang="en-U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 </a:t>
            </a:r>
            <a:r>
              <a:rPr lang="en-US" sz="1200" b="1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</a:t>
            </a:r>
            <a:r>
              <a:rPr lang="en-U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Belegposten</a:t>
            </a:r>
            <a:r>
              <a:rPr lang="en-U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anwenden</a:t>
            </a:r>
            <a:r>
              <a:rPr lang="en-U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n-US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8313" y="219075"/>
            <a:ext cx="36385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Rechnungen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90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2" grpId="0" animBg="1"/>
      <p:bldP spid="83973" grpId="0" animBg="1"/>
      <p:bldP spid="8397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452568" y="1276257"/>
            <a:ext cx="8280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 erhalten dann die Bestätigung, dass die Rechnung mit einem </a:t>
            </a:r>
            <a:r>
              <a:rPr lang="de-DE" sz="20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Wartestatus 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gespeichert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wird.</a:t>
            </a:r>
            <a:endParaRPr lang="en-US" sz="20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2" y="2784023"/>
            <a:ext cx="9102463" cy="1054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8313" y="219075"/>
            <a:ext cx="36385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Rechnungen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00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/>
          <p:cNvSpPr>
            <a:spLocks noChangeArrowheads="1"/>
          </p:cNvSpPr>
          <p:nvPr/>
        </p:nvSpPr>
        <p:spPr bwMode="auto">
          <a:xfrm>
            <a:off x="395288" y="1196975"/>
            <a:ext cx="82804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</a:pP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Scrollen Sie zu den Steuerangaben herunter. Hier werden die Rechnungszeilen bereits mit den zusätzlichen Steuern angepasst und die Summen nachgerechnet.</a:t>
            </a:r>
            <a:endParaRPr lang="en-US" sz="20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54289"/>
            <a:ext cx="9144001" cy="2259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289800" y="2819400"/>
            <a:ext cx="927100" cy="5207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26250" y="4267201"/>
            <a:ext cx="2317750" cy="5207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8313" y="219075"/>
            <a:ext cx="36385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Rechnungen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071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250825" y="1196975"/>
            <a:ext cx="8281988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 algn="ctr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werden eine eine E-Mail mit Ihren Zugangsdaten von 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customercare@hubwoo.com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erhalten. 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 Sie auf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 angegebenen 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in der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E-Mail 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oder rufen Sie die Seite 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https://portal.hubwoo.com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auf. Hier loggen 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 sich mit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Ihren Zugangsdaten 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ein.</a:t>
            </a:r>
            <a:endParaRPr lang="en-US" sz="20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 smtClean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053"/>
            <a:ext cx="2692400" cy="67495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Login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Seite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19" y="2782181"/>
            <a:ext cx="7762194" cy="36627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718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468313" y="1307701"/>
            <a:ext cx="867568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 die Rechnung abzuschicken, klicken Sie auf </a:t>
            </a:r>
            <a:r>
              <a:rPr lang="de-DE" sz="20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Speichern und Senden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Das System zeigt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nun eine Meldung, dass die Rechnung erfolgreich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bermittelt wurde.</a:t>
            </a:r>
            <a:endParaRPr lang="en-US" sz="20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068" name="AutoShape 4"/>
          <p:cNvSpPr>
            <a:spLocks noChangeArrowheads="1"/>
          </p:cNvSpPr>
          <p:nvPr/>
        </p:nvSpPr>
        <p:spPr bwMode="auto">
          <a:xfrm>
            <a:off x="928914" y="3140313"/>
            <a:ext cx="1448706" cy="864087"/>
          </a:xfrm>
          <a:prstGeom prst="wedgeRoundRectCallout">
            <a:avLst>
              <a:gd name="adj1" fmla="val 114378"/>
              <a:gd name="adj2" fmla="val 26852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 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Speichern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Senden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n-US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069" name="AutoShape 5"/>
          <p:cNvSpPr>
            <a:spLocks noChangeArrowheads="1"/>
          </p:cNvSpPr>
          <p:nvPr/>
        </p:nvSpPr>
        <p:spPr bwMode="auto">
          <a:xfrm>
            <a:off x="928914" y="4379606"/>
            <a:ext cx="1885949" cy="461963"/>
          </a:xfrm>
          <a:prstGeom prst="wedgeRoundRectCallout">
            <a:avLst>
              <a:gd name="adj1" fmla="val 81362"/>
              <a:gd name="adj2" fmla="val -34301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Bestätigungsmeldung</a:t>
            </a:r>
            <a:endParaRPr lang="en-US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255" y="3542439"/>
            <a:ext cx="4391025" cy="923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68313" y="219075"/>
            <a:ext cx="36385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Rechnungen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953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nimBg="1"/>
      <p:bldP spid="8806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313" y="228903"/>
            <a:ext cx="65459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Mengennachverfolgung</a:t>
            </a:r>
            <a:endParaRPr lang="en-US" sz="3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8313" y="1183824"/>
            <a:ext cx="85725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 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Zeilenmenge einzusehen, öffnen Sie die dazugehörige Rechnung und klicken Sie anschließend auf "Mengennachverfolgung". Damit wird die (1) Bestell- mit der Rechnungsmenge verglichen und (2) die noch abzurechnende Menge angezeigt.</a:t>
            </a:r>
            <a:endParaRPr lang="en-US" sz="20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3205458"/>
            <a:ext cx="8939213" cy="1365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737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3"/>
          <p:cNvSpPr txBox="1">
            <a:spLocks noChangeArrowheads="1"/>
          </p:cNvSpPr>
          <p:nvPr/>
        </p:nvSpPr>
        <p:spPr bwMode="auto">
          <a:xfrm>
            <a:off x="755650" y="1730375"/>
            <a:ext cx="7926388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1pPr>
            <a:lvl2pPr marL="114300" indent="6350"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en-US" sz="2200" b="1" dirty="0" err="1">
                <a:solidFill>
                  <a:srgbClr val="006699"/>
                </a:solidFill>
                <a:latin typeface="Arial" panose="020B0604020202020204" pitchFamily="34" charset="0"/>
              </a:rPr>
              <a:t>Hubwoo</a:t>
            </a:r>
            <a:r>
              <a:rPr lang="en-US" altLang="en-US" sz="2200" b="1" dirty="0">
                <a:solidFill>
                  <a:srgbClr val="006699"/>
                </a:solidFill>
                <a:latin typeface="Arial" panose="020B0604020202020204" pitchFamily="34" charset="0"/>
              </a:rPr>
              <a:t> Global Customer Services</a:t>
            </a:r>
          </a:p>
          <a:p>
            <a:pPr algn="ctr">
              <a:spcBef>
                <a:spcPct val="0"/>
              </a:spcBef>
            </a:pPr>
            <a:r>
              <a:rPr lang="en-GB" altLang="en-US" sz="2200" dirty="0">
                <a:solidFill>
                  <a:srgbClr val="006699"/>
                </a:solidFill>
                <a:latin typeface="Arial" panose="020B0604020202020204" pitchFamily="34" charset="0"/>
                <a:hlinkClick r:id="rId3"/>
              </a:rPr>
              <a:t>customercare@hubwoo.com</a:t>
            </a:r>
            <a:endParaRPr lang="en-GB" alt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</a:pPr>
            <a:endParaRPr lang="en-GB" sz="2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</a:pPr>
            <a:r>
              <a:rPr lang="en-US" sz="2200" dirty="0">
                <a:solidFill>
                  <a:schemeClr val="accent3"/>
                </a:solidFill>
                <a:latin typeface="Arial" panose="020B0604020202020204" pitchFamily="34" charset="0"/>
              </a:rPr>
              <a:t>US: +1 866 446 8203 (toll free) </a:t>
            </a:r>
          </a:p>
          <a:p>
            <a:pPr algn="ctr">
              <a:spcBef>
                <a:spcPct val="0"/>
              </a:spcBef>
            </a:pPr>
            <a:r>
              <a:rPr lang="de-DE" sz="2200" dirty="0">
                <a:solidFill>
                  <a:schemeClr val="accent3"/>
                </a:solidFill>
                <a:latin typeface="Arial" panose="020B0604020202020204" pitchFamily="34" charset="0"/>
              </a:rPr>
              <a:t>US: +1 281 404 2095 </a:t>
            </a:r>
            <a:endParaRPr lang="en-US" sz="2200" dirty="0">
              <a:solidFill>
                <a:schemeClr val="accent3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</a:pPr>
            <a:r>
              <a:rPr lang="de-DE" sz="2200" dirty="0">
                <a:solidFill>
                  <a:schemeClr val="accent3"/>
                </a:solidFill>
                <a:latin typeface="Arial" panose="020B0604020202020204" pitchFamily="34" charset="0"/>
              </a:rPr>
              <a:t>France: +33 1 77 62 56 20 </a:t>
            </a:r>
            <a:endParaRPr lang="en-US" sz="2200" dirty="0">
              <a:solidFill>
                <a:schemeClr val="accent3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</a:pPr>
            <a:r>
              <a:rPr lang="de-DE" sz="2200" dirty="0">
                <a:solidFill>
                  <a:schemeClr val="accent3"/>
                </a:solidFill>
                <a:latin typeface="Arial" panose="020B0604020202020204" pitchFamily="34" charset="0"/>
              </a:rPr>
              <a:t>Deutschland: +49 308 967 794 11 </a:t>
            </a:r>
            <a:endParaRPr lang="en-US" sz="2200" dirty="0">
              <a:solidFill>
                <a:schemeClr val="accent3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</a:pPr>
            <a:r>
              <a:rPr lang="de-DE" sz="2200" dirty="0">
                <a:solidFill>
                  <a:schemeClr val="accent3"/>
                </a:solidFill>
                <a:latin typeface="Arial" panose="020B0604020202020204" pitchFamily="34" charset="0"/>
              </a:rPr>
              <a:t>España: +34 911 88 00 64 </a:t>
            </a:r>
            <a:endParaRPr lang="en-US" sz="2200" dirty="0">
              <a:solidFill>
                <a:schemeClr val="accent3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</a:pPr>
            <a:r>
              <a:rPr lang="de-DE" sz="2200" dirty="0">
                <a:solidFill>
                  <a:schemeClr val="accent3"/>
                </a:solidFill>
                <a:latin typeface="Arial" panose="020B0604020202020204" pitchFamily="34" charset="0"/>
              </a:rPr>
              <a:t>UK: +44 203 355 50 21 </a:t>
            </a:r>
            <a:endParaRPr lang="en-US" sz="2200" dirty="0">
              <a:solidFill>
                <a:schemeClr val="accent3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</a:pPr>
            <a:endParaRPr lang="en-GB" altLang="en-US" sz="2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</a:pPr>
            <a:endParaRPr lang="en-GB" sz="2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</a:pPr>
            <a:endParaRPr lang="en-US" altLang="en-US" sz="2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89091" name="Text Box 6"/>
          <p:cNvSpPr txBox="1">
            <a:spLocks noChangeArrowheads="1"/>
          </p:cNvSpPr>
          <p:nvPr/>
        </p:nvSpPr>
        <p:spPr bwMode="auto">
          <a:xfrm>
            <a:off x="511515" y="216353"/>
            <a:ext cx="502205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Book Antiqua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Kontakt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" name="Espace réservé du numéro de diapositive 5"/>
          <p:cNvSpPr txBox="1">
            <a:spLocks noGrp="1"/>
          </p:cNvSpPr>
          <p:nvPr/>
        </p:nvSpPr>
        <p:spPr>
          <a:xfrm>
            <a:off x="7904163" y="6376988"/>
            <a:ext cx="1204912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hangingPunct="1">
              <a:defRPr/>
            </a:pPr>
            <a:fld id="{7992956B-0157-454C-8232-B805B5DADADE}" type="slidenum">
              <a:rPr lang="fr-FR">
                <a:solidFill>
                  <a:srgbClr val="002C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eaLnBrk="1" hangingPunct="1">
                <a:defRPr/>
              </a:pPr>
              <a:t>42</a:t>
            </a:fld>
            <a:endParaRPr lang="fr-FR">
              <a:solidFill>
                <a:srgbClr val="002C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4314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1778000"/>
            <a:ext cx="8946472" cy="4137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Rectangle 5"/>
          <p:cNvSpPr>
            <a:spLocks noChangeArrowheads="1"/>
          </p:cNvSpPr>
          <p:nvPr/>
        </p:nvSpPr>
        <p:spPr bwMode="auto">
          <a:xfrm>
            <a:off x="319088" y="881106"/>
            <a:ext cx="82804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 Ihre Bestellungen abzurufen bzw. zu bearbeiten, klicken Sie auf die Menüoption </a:t>
            </a:r>
            <a:r>
              <a:rPr lang="de-DE" sz="2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Aufträge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9574" y="276225"/>
            <a:ext cx="37433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Register </a:t>
            </a: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Aufträge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09370" y="2274178"/>
            <a:ext cx="696687" cy="379654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9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037443"/>
            <a:ext cx="9161730" cy="414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Rectangle 2"/>
          <p:cNvSpPr>
            <a:spLocks noChangeArrowheads="1"/>
          </p:cNvSpPr>
          <p:nvPr/>
        </p:nvSpPr>
        <p:spPr bwMode="auto">
          <a:xfrm>
            <a:off x="410529" y="1042214"/>
            <a:ext cx="80645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en-US" sz="22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Folgende</a:t>
            </a:r>
            <a:r>
              <a:rPr lang="en-US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6699"/>
                </a:solidFill>
                <a:latin typeface="Arial" panose="020B0604020202020204" pitchFamily="34" charset="0"/>
              </a:rPr>
              <a:t>Optionen</a:t>
            </a:r>
            <a:r>
              <a:rPr lang="en-US" sz="2200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6699"/>
                </a:solidFill>
                <a:latin typeface="Arial" panose="020B0604020202020204" pitchFamily="34" charset="0"/>
              </a:rPr>
              <a:t>sind</a:t>
            </a:r>
            <a:r>
              <a:rPr lang="en-US" sz="2200" dirty="0">
                <a:solidFill>
                  <a:srgbClr val="006699"/>
                </a:solidFill>
                <a:latin typeface="Arial" panose="020B0604020202020204" pitchFamily="34" charset="0"/>
              </a:rPr>
              <a:t> auf der Order-Management-</a:t>
            </a:r>
            <a:r>
              <a:rPr lang="en-US" sz="2200" dirty="0" err="1">
                <a:solidFill>
                  <a:srgbClr val="006699"/>
                </a:solidFill>
                <a:latin typeface="Arial" panose="020B0604020202020204" pitchFamily="34" charset="0"/>
              </a:rPr>
              <a:t>Seite</a:t>
            </a:r>
            <a:r>
              <a:rPr lang="en-US" sz="2200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22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verfügbar</a:t>
            </a:r>
            <a:r>
              <a:rPr lang="en-US" sz="2200" dirty="0">
                <a:solidFill>
                  <a:srgbClr val="006699"/>
                </a:solidFill>
                <a:latin typeface="Arial" panose="020B0604020202020204" pitchFamily="34" charset="0"/>
              </a:rPr>
              <a:t>: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44038" name="Rectangle 1"/>
          <p:cNvSpPr>
            <a:spLocks noChangeArrowheads="1"/>
          </p:cNvSpPr>
          <p:nvPr/>
        </p:nvSpPr>
        <p:spPr bwMode="auto">
          <a:xfrm>
            <a:off x="1427288" y="3718403"/>
            <a:ext cx="2089772" cy="918092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 sz="1800" b="1">
              <a:latin typeface="GillSans" charset="0"/>
            </a:endParaRPr>
          </a:p>
        </p:txBody>
      </p:sp>
      <p:sp>
        <p:nvSpPr>
          <p:cNvPr id="44039" name="Rectangle 8"/>
          <p:cNvSpPr>
            <a:spLocks noChangeArrowheads="1"/>
          </p:cNvSpPr>
          <p:nvPr/>
        </p:nvSpPr>
        <p:spPr bwMode="auto">
          <a:xfrm>
            <a:off x="1749526" y="4636495"/>
            <a:ext cx="5662679" cy="1223963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 sz="1800" b="1">
              <a:latin typeface="GillSans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0528" y="209550"/>
            <a:ext cx="4599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Order Management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2336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4"/>
          <p:cNvSpPr>
            <a:spLocks noChangeArrowheads="1"/>
          </p:cNvSpPr>
          <p:nvPr/>
        </p:nvSpPr>
        <p:spPr bwMode="auto">
          <a:xfrm>
            <a:off x="468313" y="1182766"/>
            <a:ext cx="824547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Wenn neue Bestellungen übermittelt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wurden, so sind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diese unter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„Neu“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auffindbar. Klicken Sie auf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„Neu“,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um diese Bestellungen abzurufen.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749" y="190500"/>
            <a:ext cx="43805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Statusmöglichkeiten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58" y="2508476"/>
            <a:ext cx="8145030" cy="3424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69257" y="3730169"/>
            <a:ext cx="1944914" cy="377373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70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4"/>
          <p:cNvSpPr>
            <a:spLocks noChangeArrowheads="1"/>
          </p:cNvSpPr>
          <p:nvPr/>
        </p:nvSpPr>
        <p:spPr bwMode="auto">
          <a:xfrm>
            <a:off x="319088" y="1005503"/>
            <a:ext cx="849788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</a:rPr>
              <a:t>U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m eine bestimmte Bestellung bzw. Bestelländerung  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</a:rPr>
              <a:t>zu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finden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</a:rPr>
              <a:t>,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können verschiedene </a:t>
            </a: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</a:rPr>
              <a:t>Suchkriterien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eingegeben werden. 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Um durch mehrere Seiten zu navigieren, verwenden Sie bitte die im unteren Bereich verfügbaren Seitenzahlen oder Pfeile.</a:t>
            </a:r>
            <a:endParaRPr lang="en-US" sz="20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6088" y="202922"/>
            <a:ext cx="55864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Ergebnis</a:t>
            </a: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liste</a:t>
            </a:r>
            <a:r>
              <a:rPr lang="en-US" sz="3000" dirty="0" smtClean="0">
                <a:solidFill>
                  <a:schemeClr val="bg1"/>
                </a:solidFill>
                <a:latin typeface="Arial" panose="020B0604020202020204" pitchFamily="34" charset="0"/>
                <a:cs typeface="Arial"/>
              </a:rPr>
              <a:t> 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43046"/>
            <a:ext cx="9144000" cy="4614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7183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2713335"/>
            <a:ext cx="9124950" cy="3287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400049" y="1246188"/>
            <a:ext cx="8348663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77B800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Bestellungen sind durch Nummer, Kunde, Kontoschlüssel, Status,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Auftragsdatum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,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Gesamtkosten und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Währung gekennzeichnet. 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4825" y="219075"/>
            <a:ext cx="39338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/>
              </a:rPr>
              <a:t>Aktionsschaltflächen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297655" y="3416338"/>
            <a:ext cx="846345" cy="2165312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 sz="1800" b="1">
              <a:latin typeface="Gill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27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ustom Design">
  <a:themeElements>
    <a:clrScheme name="Custom 1">
      <a:dk1>
        <a:srgbClr val="006699"/>
      </a:dk1>
      <a:lt1>
        <a:sysClr val="window" lastClr="FFFFFF"/>
      </a:lt1>
      <a:dk2>
        <a:srgbClr val="1F497D"/>
      </a:dk2>
      <a:lt2>
        <a:srgbClr val="EEECE1"/>
      </a:lt2>
      <a:accent1>
        <a:srgbClr val="0099CC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eme1">
  <a:themeElements>
    <a:clrScheme name="Custom 11">
      <a:dk1>
        <a:srgbClr val="000000"/>
      </a:dk1>
      <a:lt1>
        <a:srgbClr val="FFFFFF"/>
      </a:lt1>
      <a:dk2>
        <a:srgbClr val="76B749"/>
      </a:dk2>
      <a:lt2>
        <a:srgbClr val="333333"/>
      </a:lt2>
      <a:accent1>
        <a:srgbClr val="0070C0"/>
      </a:accent1>
      <a:accent2>
        <a:srgbClr val="0070C0"/>
      </a:accent2>
      <a:accent3>
        <a:srgbClr val="FFFFFF"/>
      </a:accent3>
      <a:accent4>
        <a:srgbClr val="000000"/>
      </a:accent4>
      <a:accent5>
        <a:srgbClr val="7F7F7F"/>
      </a:accent5>
      <a:accent6>
        <a:srgbClr val="6565FF"/>
      </a:accent6>
      <a:hlink>
        <a:srgbClr val="7F7F7F"/>
      </a:hlink>
      <a:folHlink>
        <a:srgbClr val="76B74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Hubwoo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B4E2FBC979E44587CD8F84E75162AA" ma:contentTypeVersion="0" ma:contentTypeDescription="Create a new document." ma:contentTypeScope="" ma:versionID="8184ece473a8e9a9bf21bce32e40ab87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1AA66A7-9D96-4673-A6CA-137BE4DD0FEF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dcmitype/"/>
    <ds:schemaRef ds:uri="http://purl.org/dc/elements/1.1/"/>
    <ds:schemaRef ds:uri="http://www.w3.org/XML/1998/namespace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D7F754B5-BEA0-4572-87EC-3A41FA957A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1031C5C5-066A-4EC0-BD75-319BD4ADE6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13505</TotalTime>
  <Words>1405</Words>
  <Application>Microsoft Office PowerPoint</Application>
  <PresentationFormat>On-screen Show (4:3)</PresentationFormat>
  <Paragraphs>182</Paragraphs>
  <Slides>42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42</vt:i4>
      </vt:variant>
    </vt:vector>
  </HeadingPairs>
  <TitlesOfParts>
    <vt:vector size="45" baseType="lpstr">
      <vt:lpstr>2_Custom Design</vt:lpstr>
      <vt:lpstr>Theme1</vt:lpstr>
      <vt:lpstr>Hubwoo PPT Template</vt:lpstr>
      <vt:lpstr>PowerPoint Presentation</vt:lpstr>
      <vt:lpstr>Themen</vt:lpstr>
      <vt:lpstr>Order Management Übersicht </vt:lpstr>
      <vt:lpstr>Login Seite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BKCJ7-BHVH8-PWJHK-RB6DJ-MRQYC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Pat Jenkins</dc:creator>
  <cp:lastModifiedBy>Dolores Teschner</cp:lastModifiedBy>
  <cp:revision>542</cp:revision>
  <dcterms:created xsi:type="dcterms:W3CDTF">2012-08-22T19:42:09Z</dcterms:created>
  <dcterms:modified xsi:type="dcterms:W3CDTF">2014-12-19T10:57:06Z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0x0101002EB4E2FBC979E44587CD8F84E75162AA</vt:lpwstr>
  </property>
</Properties>
</file>