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9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0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  <p:sldMasterId id="2147484596" r:id="rId14"/>
  </p:sldMasterIdLst>
  <p:notesMasterIdLst>
    <p:notesMasterId r:id="rId45"/>
  </p:notesMasterIdLst>
  <p:sldIdLst>
    <p:sldId id="318" r:id="rId15"/>
    <p:sldId id="311" r:id="rId16"/>
    <p:sldId id="322" r:id="rId17"/>
    <p:sldId id="323" r:id="rId18"/>
    <p:sldId id="324" r:id="rId19"/>
    <p:sldId id="312" r:id="rId20"/>
    <p:sldId id="313" r:id="rId21"/>
    <p:sldId id="314" r:id="rId22"/>
    <p:sldId id="315" r:id="rId23"/>
    <p:sldId id="316" r:id="rId24"/>
    <p:sldId id="321" r:id="rId25"/>
    <p:sldId id="317" r:id="rId26"/>
    <p:sldId id="260" r:id="rId27"/>
    <p:sldId id="262" r:id="rId28"/>
    <p:sldId id="263" r:id="rId29"/>
    <p:sldId id="264" r:id="rId30"/>
    <p:sldId id="303" r:id="rId31"/>
    <p:sldId id="301" r:id="rId32"/>
    <p:sldId id="273" r:id="rId33"/>
    <p:sldId id="274" r:id="rId34"/>
    <p:sldId id="277" r:id="rId35"/>
    <p:sldId id="278" r:id="rId36"/>
    <p:sldId id="281" r:id="rId37"/>
    <p:sldId id="282" r:id="rId38"/>
    <p:sldId id="283" r:id="rId39"/>
    <p:sldId id="286" r:id="rId40"/>
    <p:sldId id="285" r:id="rId41"/>
    <p:sldId id="284" r:id="rId42"/>
    <p:sldId id="287" r:id="rId43"/>
    <p:sldId id="309" r:id="rId4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151"/>
    <a:srgbClr val="F7942A"/>
    <a:srgbClr val="006699"/>
    <a:srgbClr val="DD6909"/>
    <a:srgbClr val="FF3300"/>
    <a:srgbClr val="FF6600"/>
    <a:srgbClr val="FF0000"/>
    <a:srgbClr val="009900"/>
    <a:srgbClr val="CC330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2" autoAdjust="0"/>
    <p:restoredTop sz="94291" autoAdjust="0"/>
  </p:normalViewPr>
  <p:slideViewPr>
    <p:cSldViewPr>
      <p:cViewPr>
        <p:scale>
          <a:sx n="66" d="100"/>
          <a:sy n="66" d="100"/>
        </p:scale>
        <p:origin x="1122" y="2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474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65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Wählen Sie die Art der hochzuladenden Datei aus.</a:t>
            </a: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Klicken Sie auf Browse und wählen Sie eine Datei auf Ihrem Computer aus. (Datei soll im Zip format gespeichert werden)</a:t>
            </a: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Klicken Sie auf Hochladen.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4. Nach dem Hochladen der Datei wird diese unter dem gewählten Dateityp angezeigt. </a:t>
            </a:r>
          </a:p>
          <a:p>
            <a:pPr marL="228600" indent="-228600">
              <a:buAutoNum type="arabicPeriod"/>
            </a:pPr>
            <a:endParaRPr lang="de-DE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endParaRPr lang="de-DE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62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Sie werden nun auf die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Überwachung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geleitet. Hier können Sie sehen, ob die hochgeladene Datei problemlos bearbeitet werden konnte.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4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Fehlerhaft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enthält Fehler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Importiert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hochgeladen, jedoch noch nicht freigegeben.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Veröffentlicht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freigegeben .ed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Abgelehnt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vom Kunden abgelehnt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61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Add version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23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72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 dirty="0">
              <a:latin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/>
            <a:fld id="{C5968F49-E41B-40B5-9308-0C32B4A5CBCF}" type="slidenum">
              <a:rPr lang="en-US" sz="1200" smtClean="0">
                <a:latin typeface="Arial" pitchFamily="34" charset="0"/>
              </a:rPr>
              <a:pPr eaLnBrk="1" hangingPunct="1"/>
              <a:t>27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O">
              <a:latin typeface="Arial" pitchFamily="34" charset="0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491EF36-E20B-4EEB-8A5C-F5F629A6B616}" type="slidenum">
              <a:rPr lang="es-CO" sz="1200">
                <a:latin typeface="Calibri" pitchFamily="34" charset="0"/>
              </a:rPr>
              <a:pPr algn="r" eaLnBrk="1" hangingPunct="1">
                <a:buClrTx/>
                <a:buFontTx/>
                <a:buNone/>
              </a:pPr>
              <a:t>30</a:t>
            </a:fld>
            <a:endParaRPr lang="es-CO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4213"/>
            <a:ext cx="6096000" cy="3429000"/>
          </a:xfrm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5" y="4344025"/>
            <a:ext cx="5025473" cy="4116049"/>
          </a:xfrm>
          <a:noFill/>
          <a:ln/>
        </p:spPr>
        <p:txBody>
          <a:bodyPr/>
          <a:lstStyle/>
          <a:p>
            <a:r>
              <a:rPr lang="en-US" dirty="0"/>
              <a:t>Simple</a:t>
            </a:r>
            <a:r>
              <a:rPr lang="en-US" baseline="0" dirty="0"/>
              <a:t> catalog process</a:t>
            </a:r>
          </a:p>
          <a:p>
            <a:r>
              <a:rPr lang="en-US" baseline="0" dirty="0"/>
              <a:t>1. </a:t>
            </a:r>
            <a:r>
              <a:rPr lang="en-US" baseline="0" dirty="0" err="1"/>
              <a:t>Lieferant</a:t>
            </a:r>
            <a:r>
              <a:rPr lang="en-US" baseline="0" dirty="0"/>
              <a:t> l</a:t>
            </a:r>
            <a:r>
              <a:rPr lang="de-DE" baseline="0" dirty="0"/>
              <a:t>ädt den elektronischen Katalog hoch im Catalog Manager</a:t>
            </a:r>
            <a:endParaRPr lang="en-US" baseline="0" dirty="0"/>
          </a:p>
          <a:p>
            <a:pPr>
              <a:spcBef>
                <a:spcPct val="20000"/>
              </a:spcBef>
              <a:buClr>
                <a:srgbClr val="002C50"/>
              </a:buClr>
              <a:buSzPct val="100000"/>
            </a:pPr>
            <a:r>
              <a:rPr lang="en-GB" altLang="en-US" sz="1200" dirty="0">
                <a:solidFill>
                  <a:srgbClr val="002C50"/>
                </a:solidFill>
                <a:latin typeface="Gill Sans"/>
              </a:rPr>
              <a:t>2. </a:t>
            </a:r>
            <a:r>
              <a:rPr lang="en-GB" altLang="en-US" sz="1200" dirty="0" err="1">
                <a:solidFill>
                  <a:srgbClr val="002C50"/>
                </a:solidFill>
                <a:latin typeface="Gill Sans"/>
              </a:rPr>
              <a:t>Kataloge</a:t>
            </a:r>
            <a:r>
              <a:rPr lang="en-GB" altLang="en-US" sz="1200" dirty="0">
                <a:solidFill>
                  <a:srgbClr val="002C50"/>
                </a:solidFill>
                <a:latin typeface="Gill Sans"/>
              </a:rPr>
              <a:t>,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 die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überprüft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 und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koregiert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,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wird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zur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Genehmigung</a:t>
            </a:r>
            <a:r>
              <a:rPr lang="en-GB" altLang="en-US" sz="1200" baseline="0" dirty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>
                <a:solidFill>
                  <a:srgbClr val="002C50"/>
                </a:solidFill>
                <a:latin typeface="Gill Sans"/>
              </a:rPr>
              <a:t>vorgelegt</a:t>
            </a:r>
            <a:endParaRPr lang="en-GB" altLang="en-US" sz="1200" dirty="0">
              <a:solidFill>
                <a:srgbClr val="002C50"/>
              </a:solidFill>
              <a:latin typeface="Gill San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3. Der </a:t>
            </a:r>
            <a:r>
              <a:rPr lang="en-US" baseline="0" dirty="0" err="1"/>
              <a:t>Kunde</a:t>
            </a:r>
            <a:r>
              <a:rPr lang="en-US" baseline="0" dirty="0"/>
              <a:t> </a:t>
            </a:r>
            <a:r>
              <a:rPr lang="en-US" baseline="0" dirty="0" err="1"/>
              <a:t>genehmigt</a:t>
            </a:r>
            <a:r>
              <a:rPr lang="en-US" baseline="0" dirty="0"/>
              <a:t> der </a:t>
            </a:r>
            <a:r>
              <a:rPr lang="en-US" baseline="0" dirty="0" err="1"/>
              <a:t>Artikeln</a:t>
            </a:r>
            <a:r>
              <a:rPr lang="en-US" baseline="0" dirty="0"/>
              <a:t> und </a:t>
            </a:r>
            <a:r>
              <a:rPr lang="en-US" baseline="0" dirty="0" err="1"/>
              <a:t>veröffentlicht</a:t>
            </a:r>
            <a:r>
              <a:rPr lang="en-US" baseline="0" dirty="0"/>
              <a:t> den </a:t>
            </a:r>
            <a:r>
              <a:rPr lang="en-US" baseline="0" dirty="0" err="1"/>
              <a:t>Katalog</a:t>
            </a:r>
            <a:r>
              <a:rPr lang="en-US" baseline="0" dirty="0"/>
              <a:t> </a:t>
            </a:r>
            <a:r>
              <a:rPr lang="en-US" baseline="0" dirty="0" err="1"/>
              <a:t>zum</a:t>
            </a:r>
            <a:r>
              <a:rPr lang="en-US" baseline="0" dirty="0"/>
              <a:t> Search, </a:t>
            </a:r>
            <a:r>
              <a:rPr lang="en-US" baseline="0" dirty="0" err="1"/>
              <a:t>hier</a:t>
            </a:r>
            <a:r>
              <a:rPr lang="en-US" baseline="0" dirty="0"/>
              <a:t> </a:t>
            </a:r>
            <a:r>
              <a:rPr lang="en-US" baseline="0" dirty="0" err="1"/>
              <a:t>können</a:t>
            </a:r>
            <a:r>
              <a:rPr lang="en-US" baseline="0" dirty="0"/>
              <a:t> die </a:t>
            </a:r>
            <a:r>
              <a:rPr lang="en-US" baseline="0" dirty="0" err="1"/>
              <a:t>Kunden</a:t>
            </a:r>
            <a:r>
              <a:rPr lang="en-US" baseline="0" dirty="0"/>
              <a:t> </a:t>
            </a:r>
            <a:r>
              <a:rPr lang="en-US" baseline="0" dirty="0" err="1"/>
              <a:t>Bestellanforderung</a:t>
            </a:r>
            <a:r>
              <a:rPr lang="en-US" baseline="0" dirty="0"/>
              <a:t> </a:t>
            </a:r>
            <a:r>
              <a:rPr lang="en-US" baseline="0" dirty="0" err="1"/>
              <a:t>anlegen</a:t>
            </a:r>
            <a:r>
              <a:rPr lang="en-US" baseline="0" dirty="0"/>
              <a:t>.</a:t>
            </a:r>
          </a:p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4213"/>
            <a:ext cx="6096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9" y="4344025"/>
            <a:ext cx="5026025" cy="4116049"/>
          </a:xfrm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>
              <a:latin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buClr>
                <a:srgbClr val="FFFFFF"/>
              </a:buClr>
            </a:pPr>
            <a:fld id="{A7C2893C-A9DD-48AF-8662-8EEA2F8945FE}" type="slidenum">
              <a:rPr lang="en-US" sz="1200" smtClean="0">
                <a:solidFill>
                  <a:srgbClr val="000000"/>
                </a:solidFill>
                <a:latin typeface="Arial" pitchFamily="34" charset="0"/>
              </a:rPr>
              <a:pPr eaLnBrk="1" hangingPunct="1">
                <a:buClr>
                  <a:srgbClr val="FFFFFF"/>
                </a:buClr>
              </a:pPr>
              <a:t>6</a:t>
            </a:fld>
            <a:endParaRPr lang="en-US" sz="12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03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72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4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8533" y="6562725"/>
            <a:ext cx="1066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12538645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3214787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0344134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9530761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56830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7321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600201"/>
            <a:ext cx="2743200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8026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852404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69696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5085715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64249002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422345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444217"/>
      </p:ext>
    </p:extLst>
  </p:cSld>
  <p:clrMapOvr>
    <a:masterClrMapping/>
  </p:clrMapOvr>
  <p:hf hd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09081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1"/>
            <a:ext cx="28956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"/>
            <a:ext cx="84836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600201"/>
            <a:ext cx="508846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8918" y="1600201"/>
            <a:ext cx="509058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59901" y="404813"/>
            <a:ext cx="2832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404813"/>
            <a:ext cx="8299449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1.xml"/><Relationship Id="rId10" Type="http://schemas.openxmlformats.org/officeDocument/2006/relationships/image" Target="../media/image14.png"/><Relationship Id="rId4" Type="http://schemas.openxmlformats.org/officeDocument/2006/relationships/slideLayout" Target="../slideLayouts/slideLayout100.xml"/><Relationship Id="rId9" Type="http://schemas.openxmlformats.org/officeDocument/2006/relationships/image" Target="../media/image1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</a:t>
            </a:r>
            <a:br>
              <a:rPr lang="fr-FR"/>
            </a:br>
            <a:r>
              <a:rPr lang="fr-FR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564718" y="6327776"/>
            <a:ext cx="5930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12192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054"/>
            <a:ext cx="8805333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00" y="1270000"/>
            <a:ext cx="10346267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6489701"/>
            <a:ext cx="60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0" y="6489701"/>
            <a:ext cx="2218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07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  <p:sldLayoutId id="2147484608" r:id="rId12"/>
    <p:sldLayoutId id="214748460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882218" y="6327776"/>
            <a:ext cx="5615516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68" y="0"/>
            <a:ext cx="993563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83885" y="0"/>
            <a:ext cx="9908116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95251" y="979489"/>
            <a:ext cx="12001500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1" y="2390776"/>
            <a:ext cx="7905751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7" y="404813"/>
            <a:ext cx="3183467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704418" y="404813"/>
            <a:ext cx="648758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57252" y="1600201"/>
            <a:ext cx="1038224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38884" y="6376989"/>
            <a:ext cx="1606549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45AE1A7D-85AD-4469-8718-DEAF068E8A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Here to Modify Title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A1B1D719-129B-4416-A701-955E890670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Here to Modify Title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ABD534C3-EAD5-4F32-9E27-F61AC9FB4C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Here to Modify Title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  <p:sldLayoutId id="214748458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6.xml"/><Relationship Id="rId5" Type="http://schemas.openxmlformats.org/officeDocument/2006/relationships/image" Target="../media/image53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3.png"/><Relationship Id="rId7" Type="http://schemas.openxmlformats.org/officeDocument/2006/relationships/hyperlink" Target="https://catalog.service-platform.com/commerster/login.aspx" TargetMode="External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hyperlink" Target="https://demo.cc-hubwoo.com/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care@Hubwoo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4.xml"/><Relationship Id="rId4" Type="http://schemas.openxmlformats.org/officeDocument/2006/relationships/hyperlink" Target="mailto:customercare@hubwoo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6.xml"/><Relationship Id="rId5" Type="http://schemas.openxmlformats.org/officeDocument/2006/relationships/image" Target="../media/image25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250915" y="2590800"/>
            <a:ext cx="7467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</a:pPr>
            <a:endParaRPr lang="en-US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5D33E3-2EAB-40F3-A6BB-826F996D3B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en-US" dirty="0">
                <a:latin typeface="Arial" pitchFamily="34" charset="0"/>
                <a:cs typeface="Arial" pitchFamily="34" charset="0"/>
              </a:rPr>
              <a:t>Catalog Manager</a:t>
            </a:r>
            <a:endParaRPr lang="en-US" altLang="en-US" sz="16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1D488-F22D-4674-9AE1-19DB7B521E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Lieferantentraining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02"/>
          <a:stretch/>
        </p:blipFill>
        <p:spPr bwMode="auto">
          <a:xfrm>
            <a:off x="657467" y="1371600"/>
            <a:ext cx="7804718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068" y="3263900"/>
            <a:ext cx="5813190" cy="2570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2676766" y="2467174"/>
            <a:ext cx="3038233" cy="590805"/>
          </a:xfrm>
          <a:prstGeom prst="wedgeRoundRectCallout">
            <a:avLst>
              <a:gd name="adj1" fmla="val -87169"/>
              <a:gd name="adj2" fmla="val 31448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400" b="1" dirty="0" err="1">
                <a:solidFill>
                  <a:srgbClr val="0E3151"/>
                </a:solidFill>
              </a:rPr>
              <a:t>Gehen</a:t>
            </a:r>
            <a:r>
              <a:rPr lang="en-US" sz="1400" b="1" dirty="0">
                <a:solidFill>
                  <a:srgbClr val="0E3151"/>
                </a:solidFill>
              </a:rPr>
              <a:t> </a:t>
            </a:r>
            <a:r>
              <a:rPr lang="en-US" sz="1400" b="1" dirty="0" err="1">
                <a:solidFill>
                  <a:srgbClr val="0E3151"/>
                </a:solidFill>
              </a:rPr>
              <a:t>Sie</a:t>
            </a:r>
            <a:r>
              <a:rPr lang="en-US" sz="1400" b="1" dirty="0">
                <a:solidFill>
                  <a:srgbClr val="0E3151"/>
                </a:solidFill>
              </a:rPr>
              <a:t>  </a:t>
            </a:r>
            <a:r>
              <a:rPr lang="en-US" sz="1400" b="1" dirty="0" err="1">
                <a:solidFill>
                  <a:srgbClr val="0E3151"/>
                </a:solidFill>
              </a:rPr>
              <a:t>zurück</a:t>
            </a:r>
            <a:r>
              <a:rPr lang="en-US" sz="1400" b="1" dirty="0">
                <a:solidFill>
                  <a:srgbClr val="0E3151"/>
                </a:solidFill>
              </a:rPr>
              <a:t> auf der Catalog Manager </a:t>
            </a:r>
            <a:r>
              <a:rPr lang="en-US" sz="1400" b="1" dirty="0" err="1">
                <a:solidFill>
                  <a:srgbClr val="0E3151"/>
                </a:solidFill>
              </a:rPr>
              <a:t>Seite</a:t>
            </a:r>
            <a:r>
              <a:rPr lang="en-US" sz="1400" b="1" dirty="0">
                <a:solidFill>
                  <a:srgbClr val="0E3151"/>
                </a:solidFill>
              </a:rPr>
              <a:t>.</a:t>
            </a:r>
            <a:endParaRPr lang="fil-PH" sz="1400" b="1" dirty="0">
              <a:solidFill>
                <a:srgbClr val="0E315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993" y="3752851"/>
            <a:ext cx="1743075" cy="9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258669" y="4783516"/>
            <a:ext cx="2286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6799" y="3263900"/>
            <a:ext cx="590550" cy="25762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8937868" y="2589591"/>
            <a:ext cx="2286000" cy="860483"/>
          </a:xfrm>
          <a:prstGeom prst="wedgeRoundRectCallout">
            <a:avLst>
              <a:gd name="adj1" fmla="val 13438"/>
              <a:gd name="adj2" fmla="val 186914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de-DE" sz="1400" b="1" dirty="0">
                <a:solidFill>
                  <a:srgbClr val="0E3151"/>
                </a:solidFill>
              </a:rPr>
              <a:t>Klicken Sie auf dieses Icon, um die Vorlage herunterzuladen.</a:t>
            </a:r>
            <a:endParaRPr lang="fil-PH" sz="1400" b="1" dirty="0">
              <a:solidFill>
                <a:srgbClr val="0E315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48FBE5-07D3-41F9-9D51-5ED4ED116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Download-</a:t>
            </a:r>
            <a:r>
              <a:rPr lang="en-US" dirty="0" err="1">
                <a:latin typeface="Arial" panose="020B0604020202020204" pitchFamily="34" charset="0"/>
              </a:rPr>
              <a:t>Bereich</a:t>
            </a:r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7CFA79-7E8A-4586-8A6D-C08F6F8C61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SCF </a:t>
            </a:r>
            <a:r>
              <a:rPr lang="en-US" dirty="0" err="1">
                <a:latin typeface="Arial" panose="020B0604020202020204" pitchFamily="34" charset="0"/>
              </a:rPr>
              <a:t>Vorlage-Tabellen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547" y="2286000"/>
            <a:ext cx="8124825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4"/>
          <p:cNvSpPr>
            <a:spLocks noGrp="1"/>
          </p:cNvSpPr>
          <p:nvPr>
            <p:ph type="body" sz="quarter" idx="10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</a:rPr>
              <a:t>SCF-</a:t>
            </a:r>
            <a:r>
              <a:rPr lang="en-US" dirty="0" err="1">
                <a:latin typeface="Arial" panose="020B0604020202020204" pitchFamily="34" charset="0"/>
              </a:rPr>
              <a:t>Vorlage</a:t>
            </a:r>
            <a:r>
              <a:rPr lang="en-US" dirty="0">
                <a:latin typeface="Arial" panose="020B0604020202020204" pitchFamily="34" charset="0"/>
              </a:rPr>
              <a:t>(Header Tab)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75131-5814-4840-A6F0-C930BAB7C2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12242"/>
            <a:ext cx="11034264" cy="675141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Informationen auf dem Header - Dieses Blatt enthält die Kunden- und Lieferanten-ID sowie die Sprache. Orange-markierte Felder sind Pflichtfelder.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sz="1800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5943600" y="5007324"/>
            <a:ext cx="3867611" cy="707676"/>
          </a:xfrm>
          <a:prstGeom prst="wedgeRoundRectCallout">
            <a:avLst>
              <a:gd name="adj1" fmla="val -1346"/>
              <a:gd name="adj2" fmla="val -196425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1400" dirty="0" err="1">
                <a:solidFill>
                  <a:srgbClr val="0E3151"/>
                </a:solidFill>
              </a:rPr>
              <a:t>Wenn</a:t>
            </a:r>
            <a:r>
              <a:rPr lang="en-US" sz="1400" dirty="0">
                <a:solidFill>
                  <a:srgbClr val="0E3151"/>
                </a:solidFill>
              </a:rPr>
              <a:t> dieses Feld leer </a:t>
            </a:r>
            <a:r>
              <a:rPr lang="en-US" sz="1400" dirty="0" err="1">
                <a:solidFill>
                  <a:srgbClr val="0E3151"/>
                </a:solidFill>
              </a:rPr>
              <a:t>ist</a:t>
            </a:r>
            <a:r>
              <a:rPr lang="en-US" sz="1400" dirty="0">
                <a:solidFill>
                  <a:srgbClr val="0E3151"/>
                </a:solidFill>
              </a:rPr>
              <a:t>, </a:t>
            </a:r>
            <a:r>
              <a:rPr lang="en-US" sz="1400" dirty="0" err="1">
                <a:solidFill>
                  <a:srgbClr val="0E3151"/>
                </a:solidFill>
              </a:rPr>
              <a:t>wenden</a:t>
            </a:r>
            <a:r>
              <a:rPr lang="en-US" sz="1400" dirty="0">
                <a:solidFill>
                  <a:srgbClr val="0E3151"/>
                </a:solidFill>
              </a:rPr>
              <a:t> </a:t>
            </a:r>
            <a:r>
              <a:rPr lang="en-US" sz="1400" dirty="0" err="1">
                <a:solidFill>
                  <a:srgbClr val="0E3151"/>
                </a:solidFill>
              </a:rPr>
              <a:t>Sie</a:t>
            </a:r>
            <a:r>
              <a:rPr lang="en-US" sz="1400" dirty="0">
                <a:solidFill>
                  <a:srgbClr val="0E3151"/>
                </a:solidFill>
              </a:rPr>
              <a:t> </a:t>
            </a:r>
            <a:r>
              <a:rPr lang="en-US" sz="1400" dirty="0" err="1">
                <a:solidFill>
                  <a:srgbClr val="0E3151"/>
                </a:solidFill>
              </a:rPr>
              <a:t>sich</a:t>
            </a:r>
            <a:r>
              <a:rPr lang="en-US" sz="1400" dirty="0">
                <a:solidFill>
                  <a:srgbClr val="0E3151"/>
                </a:solidFill>
              </a:rPr>
              <a:t> </a:t>
            </a:r>
            <a:r>
              <a:rPr lang="en-US" sz="1400" dirty="0" err="1">
                <a:solidFill>
                  <a:srgbClr val="0E3151"/>
                </a:solidFill>
              </a:rPr>
              <a:t>bitte</a:t>
            </a:r>
            <a:r>
              <a:rPr lang="en-US" sz="1400" dirty="0">
                <a:solidFill>
                  <a:srgbClr val="0E3151"/>
                </a:solidFill>
              </a:rPr>
              <a:t> an </a:t>
            </a:r>
            <a:r>
              <a:rPr lang="en-US" sz="1400" dirty="0" err="1">
                <a:solidFill>
                  <a:srgbClr val="0E3151"/>
                </a:solidFill>
              </a:rPr>
              <a:t>Hubwo</a:t>
            </a:r>
            <a:r>
              <a:rPr lang="en-US" sz="1400" dirty="0">
                <a:solidFill>
                  <a:srgbClr val="0E3151"/>
                </a:solidFill>
              </a:rPr>
              <a:t> Customer Care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314576" y="5238750"/>
            <a:ext cx="590550" cy="22264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24800" y="3621502"/>
            <a:ext cx="1304026" cy="31273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</a:rPr>
              <a:t>Reiter - Data 1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EE43B2-5FAF-4CFA-B33E-821C89F334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04058"/>
            <a:ext cx="11110464" cy="103390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Data-Reiter enthält alle Kataloginformationen, die Sie für Ihren Kunden hochladen und freigeben. Dies wird im Detail im Laufe der Präsentation erklärt.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944" y="2690979"/>
            <a:ext cx="8477250" cy="2916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Arial" panose="020B0604020202020204" pitchFamily="34" charset="0"/>
              </a:rPr>
              <a:t>Anweisungen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747DD5-867B-4C1A-9786-0DBEA77832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98705"/>
            <a:ext cx="10881864" cy="506295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Der Instructions-Reiter gibt Auskunft über die Katalogfelder und wie diese in der Vorlage auszufüllen sind.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7" y="2057400"/>
            <a:ext cx="7896225" cy="3816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4600" y="5562600"/>
            <a:ext cx="800100" cy="31120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Tabelle - Data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8E4ABF-6BB8-4B6F-BBF3-A8B72619A5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17813"/>
            <a:ext cx="10551663" cy="410987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Dieser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Abschnitt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zeigt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Ihnen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wie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die Felder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Tab Reiter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ausgefüllt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sollen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51330"/>
            <a:ext cx="8562571" cy="3842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87900" y="5712785"/>
            <a:ext cx="533400" cy="18766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n-US" dirty="0" err="1">
                <a:latin typeface="Arial" panose="020B0604020202020204" pitchFamily="34" charset="0"/>
              </a:rPr>
              <a:t>Pflicht</a:t>
            </a:r>
            <a:r>
              <a:rPr lang="en-US" dirty="0">
                <a:latin typeface="Arial" panose="020B0604020202020204" pitchFamily="34" charset="0"/>
              </a:rPr>
              <a:t>- und </a:t>
            </a:r>
            <a:r>
              <a:rPr lang="en-US" dirty="0" err="1">
                <a:latin typeface="Arial" panose="020B0604020202020204" pitchFamily="34" charset="0"/>
              </a:rPr>
              <a:t>Kannfelder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8182FE-B6A8-4D0A-843F-A960BFB862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62971"/>
            <a:ext cx="10551663" cy="65290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Grün-markierte Spalten sind Pflichtfelder, Gelb-markierte hingegen optional.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P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634" y="2305880"/>
            <a:ext cx="8850731" cy="3381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C994A-5BE5-4300-B349-6480F7EF0C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44783"/>
            <a:ext cx="10551663" cy="2450943"/>
          </a:xfrm>
        </p:spPr>
        <p:txBody>
          <a:bodyPr/>
          <a:lstStyle/>
          <a:p>
            <a:pPr marL="0" indent="0">
              <a:buClr>
                <a:srgbClr val="92D050"/>
              </a:buClr>
              <a:buNone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Vor dem Hochladen der Katalogvorlagen und -anhänge, führen Sie bitte folgende Schritte durch:</a:t>
            </a:r>
          </a:p>
          <a:p>
            <a:pPr>
              <a:buClr>
                <a:srgbClr val="0E3151"/>
              </a:buClr>
              <a:buFont typeface="+mj-lt"/>
              <a:buAutoNum type="arabicPeriod"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Speichern Sie alle Kataloganhänge in einem separaten Verzeichnis.</a:t>
            </a:r>
          </a:p>
          <a:p>
            <a:pPr>
              <a:buClr>
                <a:srgbClr val="0E3151"/>
              </a:buClr>
              <a:buFont typeface="+mj-lt"/>
              <a:buAutoNum type="arabicPeriod"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Rechtsklicken Sie die hochzuladende(n) Datei (Vorlage oder Anhänge) und wählen Sie die Option Senden an &gt; ZIP-komprimierten Ordner aus.</a:t>
            </a:r>
          </a:p>
          <a:p>
            <a:pPr>
              <a:buClr>
                <a:srgbClr val="0E3151"/>
              </a:buClr>
              <a:buFont typeface="+mj-lt"/>
              <a:buAutoNum type="arabicPeriod"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Beachten Sie bitte die Erweiterung .zip</a:t>
            </a:r>
          </a:p>
          <a:p>
            <a:pPr>
              <a:buClr>
                <a:srgbClr val="0E3151"/>
              </a:buClr>
              <a:buFont typeface="+mj-lt"/>
              <a:buAutoNum type="arabicPeriod"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Die gespeicherte und gezippte Katalogvorlage </a:t>
            </a:r>
            <a:b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</a:b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muss _scf_ im Dateinamen enthalten.</a:t>
            </a:r>
          </a:p>
          <a:p>
            <a:pPr>
              <a:buClr>
                <a:srgbClr val="92D050"/>
              </a:buClr>
              <a:buFont typeface="+mj-lt"/>
              <a:buAutoNum type="arabicPeriod"/>
            </a:pPr>
            <a:endParaRPr lang="de-DE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Font typeface="+mj-lt"/>
              <a:buAutoNum type="arabicPeriod"/>
            </a:pPr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 marL="742950" lvl="1" indent="-285750"/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 algn="just">
              <a:buNone/>
            </a:pPr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 algn="just">
              <a:buNone/>
            </a:pPr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PH" dirty="0">
              <a:solidFill>
                <a:srgbClr val="0E3151"/>
              </a:solidFill>
            </a:endParaRPr>
          </a:p>
        </p:txBody>
      </p:sp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1828800" y="990601"/>
            <a:ext cx="85344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FontTx/>
              <a:buNone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2667000" y="3740151"/>
            <a:ext cx="4572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FontTx/>
              <a:buNone/>
            </a:pPr>
            <a:endParaRPr lang="en-US" sz="1800">
              <a:solidFill>
                <a:srgbClr val="0081C7"/>
              </a:solidFill>
            </a:endParaRPr>
          </a:p>
          <a:p>
            <a:pPr algn="just">
              <a:buFontTx/>
              <a:buNone/>
            </a:pPr>
            <a:endParaRPr lang="en-US" sz="1800">
              <a:solidFill>
                <a:srgbClr val="0081C7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387" y="3140999"/>
            <a:ext cx="3657600" cy="2666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872987" y="5047664"/>
            <a:ext cx="1304026" cy="14644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F062D6-A7A0-49A5-8495-3624FCF2AE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Komprimieren von Dateien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AE8FE77-4EC3-46C5-B16B-BA7B0277CDC5}"/>
              </a:ext>
            </a:extLst>
          </p:cNvPr>
          <p:cNvSpPr txBox="1">
            <a:spLocks/>
          </p:cNvSpPr>
          <p:nvPr/>
        </p:nvSpPr>
        <p:spPr>
          <a:xfrm>
            <a:off x="624336" y="4147430"/>
            <a:ext cx="5473700" cy="16273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92D050"/>
              </a:buClr>
              <a:buFontTx/>
              <a:buNone/>
            </a:pPr>
            <a:r>
              <a:rPr lang="de-DE" sz="1800" dirty="0">
                <a:solidFill>
                  <a:srgbClr val="0E3151"/>
                </a:solidFill>
                <a:latin typeface="Arial" panose="020B0604020202020204" pitchFamily="34" charset="0"/>
              </a:rPr>
              <a:t>Um die Datei als Zip zu speichern, wählen Sie die Exceldatei aus und rechtsklicken Sie diese. Wählen Sie die Option "Senden an" und dann "ZIP-komprimierten Ordner" aus. Eine neue gezippte Datei wird erstellt, die Sie nun zum Hochladen benutzen müssen.</a:t>
            </a:r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ClrTx/>
              <a:buFontTx/>
              <a:buNone/>
            </a:pPr>
            <a:endParaRPr lang="en-US" sz="1800" dirty="0">
              <a:solidFill>
                <a:srgbClr val="0E3151"/>
              </a:solidFill>
              <a:latin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PH" dirty="0">
              <a:solidFill>
                <a:srgbClr val="0E3151"/>
              </a:solidFill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4BC181-28C0-4C5C-A00D-890F11AA44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828800"/>
            <a:ext cx="10566406" cy="762001"/>
          </a:xfrm>
        </p:spPr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Katalogs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und Anh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änge</a:t>
            </a:r>
            <a:endParaRPr lang="en-PH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88" y="2014008"/>
            <a:ext cx="8458200" cy="3867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2135188" y="992189"/>
            <a:ext cx="81534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7110" name="AutoShape 7"/>
          <p:cNvSpPr>
            <a:spLocks noChangeArrowheads="1"/>
          </p:cNvSpPr>
          <p:nvPr/>
        </p:nvSpPr>
        <p:spPr bwMode="auto">
          <a:xfrm>
            <a:off x="4648200" y="3133824"/>
            <a:ext cx="2057400" cy="845344"/>
          </a:xfrm>
          <a:prstGeom prst="wedgeRoundRectCallout">
            <a:avLst>
              <a:gd name="adj1" fmla="val -140987"/>
              <a:gd name="adj2" fmla="val 45112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Upload, um den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hochzuladen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2020771" y="3846506"/>
            <a:ext cx="633413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AB8155-39AB-4CCB-8909-3EC4801750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Hochladen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AEE0F-7B68-48C4-A152-04FA0962E7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649" y="1360941"/>
            <a:ext cx="10551663" cy="50050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</a:rPr>
              <a:t>Klicken Sie „</a:t>
            </a:r>
            <a:r>
              <a:rPr lang="de-DE" b="1" dirty="0">
                <a:latin typeface="Arial" panose="020B0604020202020204" pitchFamily="34" charset="0"/>
              </a:rPr>
              <a:t>Upload</a:t>
            </a:r>
            <a:r>
              <a:rPr lang="de-DE" dirty="0">
                <a:latin typeface="Arial" panose="020B0604020202020204" pitchFamily="34" charset="0"/>
              </a:rPr>
              <a:t>“ im Catalog 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6F3D9E-99B5-44D4-93F9-0D7CC93098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Während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dieser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Präsentation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folgende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Themen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erklärt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herunterladen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ausfüllen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Zip Dateien komprimieren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Den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und die Anh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än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Fehler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überprüfen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korrigieren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freigeben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59442"/>
            <a:ext cx="7996516" cy="3552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>
              <a:latin typeface="Arial" panose="020B0604020202020204" pitchFamily="34" charset="0"/>
            </a:endParaRP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2013310" y="685801"/>
            <a:ext cx="8153400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8133" name="AutoShape 8"/>
          <p:cNvSpPr>
            <a:spLocks noChangeArrowheads="1"/>
          </p:cNvSpPr>
          <p:nvPr/>
        </p:nvSpPr>
        <p:spPr bwMode="auto">
          <a:xfrm>
            <a:off x="3903716" y="5036843"/>
            <a:ext cx="2537011" cy="495300"/>
          </a:xfrm>
          <a:prstGeom prst="wedgeRoundRectCallout">
            <a:avLst>
              <a:gd name="adj1" fmla="val -65153"/>
              <a:gd name="adj2" fmla="val -140324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 Upload-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4" name="AutoShape 9"/>
          <p:cNvSpPr>
            <a:spLocks noChangeArrowheads="1"/>
          </p:cNvSpPr>
          <p:nvPr/>
        </p:nvSpPr>
        <p:spPr bwMode="auto">
          <a:xfrm>
            <a:off x="7004011" y="5050426"/>
            <a:ext cx="2667000" cy="495300"/>
          </a:xfrm>
          <a:prstGeom prst="wedgeRoundRectCallout">
            <a:avLst>
              <a:gd name="adj1" fmla="val -85340"/>
              <a:gd name="adj2" fmla="val -164129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Browse, um die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Datei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abzurufen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8135" name="AutoShape 12"/>
          <p:cNvSpPr>
            <a:spLocks noChangeArrowheads="1"/>
          </p:cNvSpPr>
          <p:nvPr/>
        </p:nvSpPr>
        <p:spPr bwMode="auto">
          <a:xfrm>
            <a:off x="7848600" y="3429000"/>
            <a:ext cx="2514600" cy="457200"/>
          </a:xfrm>
          <a:prstGeom prst="wedgeRoundRectCallout">
            <a:avLst>
              <a:gd name="adj1" fmla="val -71417"/>
              <a:gd name="adj2" fmla="val 131010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CCD442-1F1E-4DF1-8415-2567D1E6FE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Anweisungen zur Hochladen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A2610-5954-4B20-907C-DB0CBA49B6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967" y="973771"/>
            <a:ext cx="9887634" cy="1701168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1800" dirty="0">
              <a:latin typeface="Arial" panose="020B0604020202020204" pitchFamily="34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de-DE" sz="1800" dirty="0">
                <a:latin typeface="Arial" panose="020B0604020202020204" pitchFamily="34" charset="0"/>
              </a:rPr>
              <a:t>Wählen Sie die Art der hochzuladenden Datei aus.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de-DE" sz="1800" dirty="0">
                <a:latin typeface="Arial" panose="020B0604020202020204" pitchFamily="34" charset="0"/>
              </a:rPr>
              <a:t>Klicken Sie auf Browse und wählen Sie eine Datei auf Ihrem  Computer aus. (Datei soll im Zip format gespeichert werden)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de-DE" sz="1800" dirty="0">
                <a:latin typeface="Arial" panose="020B0604020202020204" pitchFamily="34" charset="0"/>
              </a:rPr>
              <a:t>Klicken Sie auf Hochladen.</a:t>
            </a:r>
            <a:endParaRPr 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8368144" cy="3661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 Box 6"/>
          <p:cNvSpPr txBox="1">
            <a:spLocks noChangeArrowheads="1"/>
          </p:cNvSpPr>
          <p:nvPr/>
        </p:nvSpPr>
        <p:spPr bwMode="auto">
          <a:xfrm>
            <a:off x="2133600" y="520988"/>
            <a:ext cx="7542212" cy="170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>
              <a:buNone/>
            </a:pPr>
            <a:endParaRPr lang="de-DE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21432" y="4601152"/>
            <a:ext cx="19812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792CA-1824-4312-B378-EA2966095F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Anweisungen zur Hochladen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36F2D-2841-4C0D-ADB5-7D090585EA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7" y="990601"/>
            <a:ext cx="11554963" cy="1306514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</a:pPr>
            <a:r>
              <a:rPr lang="de-DE" sz="1800" dirty="0">
                <a:latin typeface="Arial" panose="020B0604020202020204" pitchFamily="34" charset="0"/>
              </a:rPr>
              <a:t>Nach dem Hochladen der Datei wird diese unter dem gewählten Dateityp angezeigt. </a:t>
            </a:r>
          </a:p>
          <a:p>
            <a:pPr>
              <a:buClr>
                <a:srgbClr val="92D050"/>
              </a:buClr>
            </a:pPr>
            <a:r>
              <a:rPr lang="de-DE" sz="1800" dirty="0">
                <a:latin typeface="Arial" panose="020B0604020202020204" pitchFamily="34" charset="0"/>
              </a:rPr>
              <a:t>Klicken Sie auf die Schaltfläche  „Daten verarbeiten“, um die hochgeladenen Dateien weiterzuverarbeiten. </a:t>
            </a:r>
          </a:p>
          <a:p>
            <a:endParaRPr lang="en-US" sz="1800" dirty="0">
              <a:latin typeface="Arial" panose="020B0604020202020204" pitchFamily="34" charset="0"/>
            </a:endParaRPr>
          </a:p>
          <a:p>
            <a:pPr>
              <a:buNone/>
            </a:pPr>
            <a:endParaRPr lang="de-DE" sz="1800" dirty="0">
              <a:latin typeface="Arial" panose="020B0604020202020204" pitchFamily="34" charset="0"/>
            </a:endParaRPr>
          </a:p>
          <a:p>
            <a:endParaRPr lang="en-PH" sz="1800" dirty="0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908" y="3331026"/>
            <a:ext cx="6796183" cy="304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AutoShape 9"/>
          <p:cNvSpPr>
            <a:spLocks noChangeArrowheads="1"/>
          </p:cNvSpPr>
          <p:nvPr/>
        </p:nvSpPr>
        <p:spPr bwMode="auto">
          <a:xfrm>
            <a:off x="8241522" y="4319731"/>
            <a:ext cx="1636616" cy="457200"/>
          </a:xfrm>
          <a:prstGeom prst="wedgeRoundRectCallout">
            <a:avLst>
              <a:gd name="adj1" fmla="val -70981"/>
              <a:gd name="adj2" fmla="val 114583"/>
              <a:gd name="adj3" fmla="val 16667"/>
            </a:avLst>
          </a:prstGeom>
          <a:solidFill>
            <a:schemeClr val="bg1"/>
          </a:solidFill>
          <a:ln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Anzeige</a:t>
            </a: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05806" y="5081731"/>
            <a:ext cx="304800" cy="50653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8BC3B7-76AF-47B4-ABE8-9E835CF417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Überwachung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88BBD-A665-4FCD-8356-3F1596ADC2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82838"/>
            <a:ext cx="10551663" cy="1719708"/>
          </a:xfrm>
        </p:spPr>
        <p:txBody>
          <a:bodyPr/>
          <a:lstStyle/>
          <a:p>
            <a:pPr marL="0" indent="0">
              <a:buClr>
                <a:srgbClr val="92D050"/>
              </a:buClr>
              <a:buNone/>
            </a:pPr>
            <a:r>
              <a:rPr lang="de-DE" sz="1800" dirty="0">
                <a:latin typeface="Arial" panose="020B0604020202020204" pitchFamily="34" charset="0"/>
              </a:rPr>
              <a:t>Sie werden nun auf die Überwachung geleitet. Hier können Sie sehen, ob die hochgeladene Datei problemlos bearbeitet werden konnte.</a:t>
            </a:r>
            <a:br>
              <a:rPr lang="de-DE" sz="1800" dirty="0">
                <a:latin typeface="Arial" panose="020B0604020202020204" pitchFamily="34" charset="0"/>
              </a:rPr>
            </a:br>
            <a:endParaRPr lang="de-DE" sz="1800" dirty="0"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92D050"/>
              </a:buClr>
            </a:pPr>
            <a:r>
              <a:rPr lang="en-US" sz="1800" b="1" dirty="0">
                <a:solidFill>
                  <a:srgbClr val="7D7D7D"/>
                </a:solidFill>
                <a:latin typeface="Arial" panose="020B0604020202020204" pitchFamily="34" charset="0"/>
              </a:rPr>
              <a:t>Grau </a:t>
            </a:r>
            <a:r>
              <a:rPr lang="en-US" sz="1800" b="1" dirty="0">
                <a:latin typeface="Arial" panose="020B0604020202020204" pitchFamily="34" charset="0"/>
              </a:rPr>
              <a:t>- </a:t>
            </a:r>
            <a:r>
              <a:rPr lang="en-US" sz="1800" dirty="0" err="1">
                <a:latin typeface="Arial" panose="020B0604020202020204" pitchFamily="34" charset="0"/>
              </a:rPr>
              <a:t>Prozess</a:t>
            </a:r>
            <a:r>
              <a:rPr lang="en-US" sz="1800" dirty="0">
                <a:latin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</a:rPr>
              <a:t>läuft</a:t>
            </a:r>
            <a:r>
              <a:rPr lang="en-US" sz="1800" dirty="0">
                <a:latin typeface="Arial" panose="020B0604020202020204" pitchFamily="34" charset="0"/>
              </a:rPr>
              <a:t>  </a:t>
            </a:r>
          </a:p>
          <a:p>
            <a:pPr>
              <a:spcBef>
                <a:spcPts val="0"/>
              </a:spcBef>
              <a:buClr>
                <a:srgbClr val="92D050"/>
              </a:buClr>
            </a:pPr>
            <a:r>
              <a:rPr lang="en-US" sz="1800" b="1" dirty="0" err="1">
                <a:solidFill>
                  <a:schemeClr val="hlink"/>
                </a:solidFill>
                <a:latin typeface="Arial" panose="020B0604020202020204" pitchFamily="34" charset="0"/>
              </a:rPr>
              <a:t>Blau</a:t>
            </a:r>
            <a:r>
              <a:rPr lang="en-US" sz="1800" b="1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</a:rPr>
              <a:t>- </a:t>
            </a:r>
            <a:r>
              <a:rPr lang="en-US" sz="1800" dirty="0" err="1">
                <a:latin typeface="Arial" panose="020B0604020202020204" pitchFamily="34" charset="0"/>
              </a:rPr>
              <a:t>Prozess</a:t>
            </a:r>
            <a:r>
              <a:rPr lang="en-US" sz="1800" dirty="0">
                <a:latin typeface="Arial" panose="020B0604020202020204" pitchFamily="34" charset="0"/>
              </a:rPr>
              <a:t> hat </a:t>
            </a:r>
            <a:r>
              <a:rPr lang="en-US" sz="1800" dirty="0" err="1">
                <a:latin typeface="Arial" panose="020B0604020202020204" pitchFamily="34" charset="0"/>
              </a:rPr>
              <a:t>begonnen</a:t>
            </a:r>
            <a:endParaRPr lang="en-US" sz="1800" dirty="0"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92D050"/>
              </a:buClr>
            </a:pPr>
            <a:r>
              <a:rPr lang="en-US" sz="1800" b="1" dirty="0">
                <a:solidFill>
                  <a:srgbClr val="009900"/>
                </a:solidFill>
                <a:latin typeface="Arial" panose="020B0604020202020204" pitchFamily="34" charset="0"/>
              </a:rPr>
              <a:t>Gr</a:t>
            </a:r>
            <a:r>
              <a:rPr lang="de-DE" sz="1800" b="1" dirty="0">
                <a:solidFill>
                  <a:srgbClr val="009900"/>
                </a:solidFill>
                <a:latin typeface="Arial" panose="020B0604020202020204" pitchFamily="34" charset="0"/>
              </a:rPr>
              <a:t>ün</a:t>
            </a:r>
            <a:r>
              <a:rPr lang="en-US" sz="1800" b="1" dirty="0">
                <a:latin typeface="Arial" panose="020B0604020202020204" pitchFamily="34" charset="0"/>
              </a:rPr>
              <a:t> -  </a:t>
            </a:r>
            <a:r>
              <a:rPr lang="en-US" sz="1800" dirty="0" err="1">
                <a:latin typeface="Arial" panose="020B0604020202020204" pitchFamily="34" charset="0"/>
              </a:rPr>
              <a:t>Validierung</a:t>
            </a:r>
            <a:r>
              <a:rPr lang="en-US" sz="1800" dirty="0">
                <a:latin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</a:rPr>
              <a:t>fehlerfrei</a:t>
            </a:r>
            <a:r>
              <a:rPr lang="en-US" sz="1800" dirty="0">
                <a:latin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</a:rPr>
              <a:t>abgeschlossen</a:t>
            </a:r>
            <a:endParaRPr lang="en-US" sz="1800" dirty="0"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92D050"/>
              </a:buClr>
            </a:pPr>
            <a:r>
              <a:rPr lang="en-US" sz="1800" b="1" dirty="0">
                <a:solidFill>
                  <a:srgbClr val="CC3300"/>
                </a:solidFill>
                <a:latin typeface="Arial" panose="020B0604020202020204" pitchFamily="34" charset="0"/>
              </a:rPr>
              <a:t>Rot</a:t>
            </a:r>
            <a:r>
              <a:rPr lang="en-US" sz="1800" b="1" dirty="0">
                <a:latin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</a:rPr>
              <a:t>- </a:t>
            </a:r>
            <a:r>
              <a:rPr lang="de-DE" sz="1800" dirty="0">
                <a:latin typeface="Arial" panose="020B0604020202020204" pitchFamily="34" charset="0"/>
              </a:rPr>
              <a:t>Validierung abgeschlossen, jedoch mit Fehlern </a:t>
            </a:r>
          </a:p>
          <a:p>
            <a:endParaRPr lang="en-PH" sz="1800" dirty="0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135188" y="1020763"/>
            <a:ext cx="7391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B6BD2C-3E49-4306-9D5D-01E6B1801B1E}"/>
              </a:ext>
            </a:extLst>
          </p:cNvPr>
          <p:cNvGrpSpPr/>
          <p:nvPr/>
        </p:nvGrpSpPr>
        <p:grpSpPr>
          <a:xfrm>
            <a:off x="1752600" y="1946613"/>
            <a:ext cx="8539616" cy="3877924"/>
            <a:chOff x="624336" y="2034778"/>
            <a:chExt cx="11175998" cy="507513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52"/>
            <a:stretch/>
          </p:blipFill>
          <p:spPr bwMode="auto">
            <a:xfrm>
              <a:off x="624336" y="3195873"/>
              <a:ext cx="11175998" cy="39140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336" y="2034778"/>
              <a:ext cx="11175998" cy="1165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461260" y="2903092"/>
              <a:ext cx="990600" cy="34578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D7FD5F-73F0-4A51-AB58-61AE1181CC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Katalog verwalten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B04ED-5398-4D34-801C-CC8D447361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87476"/>
            <a:ext cx="10551663" cy="408894"/>
          </a:xfrm>
        </p:spPr>
        <p:txBody>
          <a:bodyPr/>
          <a:lstStyle/>
          <a:p>
            <a:r>
              <a:rPr lang="en-US" sz="1800" dirty="0" err="1">
                <a:latin typeface="Arial" panose="020B0604020202020204" pitchFamily="34" charset="0"/>
              </a:rPr>
              <a:t>Wählen</a:t>
            </a:r>
            <a:r>
              <a:rPr lang="en-US" sz="1800" dirty="0">
                <a:latin typeface="Arial" panose="020B0604020202020204" pitchFamily="34" charset="0"/>
              </a:rPr>
              <a:t> Sie </a:t>
            </a:r>
            <a:r>
              <a:rPr lang="en-US" sz="1800" dirty="0" err="1">
                <a:latin typeface="Arial" panose="020B0604020202020204" pitchFamily="34" charset="0"/>
              </a:rPr>
              <a:t>Kataloge</a:t>
            </a:r>
            <a:r>
              <a:rPr lang="en-US" sz="1800" dirty="0">
                <a:latin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</a:rPr>
              <a:t>Verwalten</a:t>
            </a:r>
            <a:endParaRPr 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87"/>
          <a:stretch/>
        </p:blipFill>
        <p:spPr bwMode="auto">
          <a:xfrm>
            <a:off x="1244490" y="2895600"/>
            <a:ext cx="9722216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8389" y="5097196"/>
            <a:ext cx="739212" cy="49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9727982" y="5079871"/>
            <a:ext cx="584308" cy="24108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30" name="AutoShape 5"/>
          <p:cNvSpPr>
            <a:spLocks noChangeArrowheads="1"/>
          </p:cNvSpPr>
          <p:nvPr/>
        </p:nvSpPr>
        <p:spPr bwMode="auto">
          <a:xfrm>
            <a:off x="6646413" y="4242862"/>
            <a:ext cx="931414" cy="457200"/>
          </a:xfrm>
          <a:prstGeom prst="wedgeRoundRectCallout">
            <a:avLst>
              <a:gd name="adj1" fmla="val 267248"/>
              <a:gd name="adj2" fmla="val 157833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den Katalog</a:t>
            </a: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89" y="2088323"/>
            <a:ext cx="9722215" cy="91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83290" y="3352255"/>
            <a:ext cx="2133600" cy="778738"/>
          </a:xfrm>
          <a:prstGeom prst="wedgeRoundRectCallout">
            <a:avLst>
              <a:gd name="adj1" fmla="val 88423"/>
              <a:gd name="adj2" fmla="val 171247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endParaRPr lang="de-DE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konkrete Unterschiede zwischen neuen und alten Werten 	</a:t>
            </a:r>
          </a:p>
          <a:p>
            <a:pPr algn="ctr">
              <a:buNone/>
            </a:pP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9397890" y="3596437"/>
            <a:ext cx="2032110" cy="759745"/>
          </a:xfrm>
          <a:prstGeom prst="wedgeRoundRectCallout">
            <a:avLst>
              <a:gd name="adj1" fmla="val -11263"/>
              <a:gd name="adj2" fmla="val 151311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den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Versionsverlauf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eines</a:t>
            </a:r>
            <a:b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bestimmten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Katalogs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5FCBE-DF1B-4380-ACED-419854A76A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Katalog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verwalten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B4D9BC2-041B-4D0A-96C8-68E1DD024A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58560"/>
            <a:ext cx="11415264" cy="914400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latin typeface="Arial" panose="020B0604020202020204" pitchFamily="34" charset="0"/>
              </a:rPr>
              <a:t>Diese Seite zeigt den aktuellen verarbeitenen Katalog. Hier hat der Katalog den den Status „Importiert“ </a:t>
            </a:r>
            <a:endParaRPr lang="en-US" sz="1800" dirty="0">
              <a:latin typeface="Arial" panose="020B0604020202020204" pitchFamily="34" charset="0"/>
            </a:endParaRPr>
          </a:p>
          <a:p>
            <a:endParaRPr lang="en-PH" sz="1800" dirty="0"/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2057400" y="1035050"/>
            <a:ext cx="807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1983467"/>
            <a:ext cx="6934199" cy="4311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9AC5DD-8146-4FE6-94DF-2E0634617B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Katalog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Anzeigen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49F2D-BB3B-41B2-ACDD-2D16C150BB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6697"/>
            <a:ext cx="10551663" cy="52228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</a:rPr>
              <a:t>Hier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wird</a:t>
            </a:r>
            <a:r>
              <a:rPr lang="en-US" dirty="0">
                <a:latin typeface="Arial" panose="020B0604020202020204" pitchFamily="34" charset="0"/>
              </a:rPr>
              <a:t> den </a:t>
            </a:r>
            <a:r>
              <a:rPr lang="en-US" dirty="0" err="1">
                <a:latin typeface="Arial" panose="020B0604020202020204" pitchFamily="34" charset="0"/>
              </a:rPr>
              <a:t>Katalogdetails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angezeigt</a:t>
            </a:r>
            <a:endParaRPr lang="en-US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13" y="3414486"/>
            <a:ext cx="10628914" cy="22254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AutoShape 5"/>
          <p:cNvSpPr>
            <a:spLocks noChangeArrowheads="1"/>
          </p:cNvSpPr>
          <p:nvPr/>
        </p:nvSpPr>
        <p:spPr bwMode="auto">
          <a:xfrm>
            <a:off x="7239000" y="2819401"/>
            <a:ext cx="3810001" cy="739358"/>
          </a:xfrm>
          <a:prstGeom prst="wedgeRoundRectCallout">
            <a:avLst>
              <a:gd name="adj1" fmla="val 39362"/>
              <a:gd name="adj2" fmla="val 235772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 Sie auf das Symbol Fehlerbericht  (zweite Schaltfläche) , um einen detaillieten Überblick der fehlerhaften Posten anzuzeigen. </a:t>
            </a: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29F4F-30C2-4642-AE94-55011478C0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Fehlerbericht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57ADEB-79D1-4AEA-8A35-C584FB45AE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40058"/>
            <a:ext cx="10424664" cy="132694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</a:rPr>
              <a:t>Wenn Ihre Katalogdateien Fehler aufweisen, haben Sie die Möglichkeit, einen Fehlerbericht anzuzeigen. Sie sollen die Fehler korregieren und den Katalog erneut hochladen. </a:t>
            </a: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2944762"/>
            <a:ext cx="10107677" cy="2775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2EAF28-5BFC-46F5-BF2F-2C4F01003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</a:rPr>
              <a:t>Fehlerbericht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DE878-8B29-48EE-9801-07351835BE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7772" y="1449780"/>
            <a:ext cx="10551663" cy="1186308"/>
          </a:xfrm>
        </p:spPr>
        <p:txBody>
          <a:bodyPr/>
          <a:lstStyle/>
          <a:p>
            <a:pPr marL="0" indent="0">
              <a:spcBef>
                <a:spcPct val="20000"/>
              </a:spcBef>
              <a:buClr>
                <a:srgbClr val="92D050"/>
              </a:buClr>
              <a:buSzPct val="100000"/>
              <a:buNone/>
            </a:pPr>
            <a:r>
              <a:rPr lang="de-DE" dirty="0">
                <a:latin typeface="Arial" panose="020B0604020202020204" pitchFamily="34" charset="0"/>
              </a:rPr>
              <a:t>Auf der Seite Fehlerbericht werden die 25 ersten Katalogfehler angezeigt. Hier sehen Sie, genau welche Felder Fehler enthalten und welche Artikel doppelte Artikel-IDs besitzen. </a:t>
            </a:r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079171" y="935266"/>
            <a:ext cx="8494712" cy="113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138" y="2672445"/>
            <a:ext cx="7219723" cy="3784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2AE0BE-037E-42B4-B48E-672931D5D0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Änderungsbericht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28695-6088-48EE-BB3C-351CABCC70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77961"/>
            <a:ext cx="10551663" cy="118630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</a:rPr>
              <a:t>Ein Bericht, der die konkreten Unterschiede zwischen neuen und alten Werten nebeneinander aufführt, die beim Vergleich der alten und neuen Version einer Katalogdatei gefunden wurden. </a:t>
            </a:r>
            <a:endParaRPr lang="en-US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7" y="2929769"/>
            <a:ext cx="10744200" cy="2531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218420" y="5028999"/>
            <a:ext cx="678180" cy="22880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7" y="2882145"/>
            <a:ext cx="10744200" cy="5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9456420" y="3733150"/>
            <a:ext cx="1524000" cy="404558"/>
          </a:xfrm>
          <a:prstGeom prst="wedgeRoundRectCallout">
            <a:avLst>
              <a:gd name="adj1" fmla="val 29932"/>
              <a:gd name="adj2" fmla="val 248006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freigben</a:t>
            </a:r>
            <a:endParaRPr lang="en-US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D8279-4A8F-41C9-8291-D37795321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Kataloge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verwalten</a:t>
            </a:r>
            <a:r>
              <a:rPr lang="en-US" dirty="0">
                <a:latin typeface="Arial" panose="020B0604020202020204" pitchFamily="34" charset="0"/>
              </a:rPr>
              <a:t> - </a:t>
            </a:r>
            <a:r>
              <a:rPr lang="en-US" dirty="0" err="1">
                <a:latin typeface="Arial" panose="020B0604020202020204" pitchFamily="34" charset="0"/>
              </a:rPr>
              <a:t>Freigabe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EDBB8-F93E-4EC1-9278-A92FE5CA00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96705"/>
            <a:ext cx="10551663" cy="1164996"/>
          </a:xfrm>
        </p:spPr>
        <p:txBody>
          <a:bodyPr/>
          <a:lstStyle/>
          <a:p>
            <a:pPr marL="0" indent="0">
              <a:buClr>
                <a:srgbClr val="92D050"/>
              </a:buClr>
              <a:buNone/>
            </a:pPr>
            <a:r>
              <a:rPr lang="de-DE" dirty="0">
                <a:latin typeface="Arial" panose="020B0604020202020204" pitchFamily="34" charset="0"/>
              </a:rPr>
              <a:t>Klicken Sie auf die Schaltfläche Freigabe, um einen Katalog zu veröffentlichen. Daraufhin werden Sie aufgefordert, die Freigabe des gewählten Katalogs zu bestätigen 	</a:t>
            </a:r>
          </a:p>
          <a:p>
            <a:endParaRPr lang="en-PH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838325" y="1905000"/>
            <a:ext cx="2095500" cy="4076443"/>
          </a:xfrm>
          <a:prstGeom prst="rect">
            <a:avLst/>
          </a:prstGeom>
          <a:gradFill rotWithShape="1">
            <a:gsLst>
              <a:gs pos="0">
                <a:srgbClr val="A9C1DF">
                  <a:alpha val="57001"/>
                </a:srgbClr>
              </a:gs>
              <a:gs pos="100000">
                <a:srgbClr val="A9C1DF">
                  <a:gamma/>
                  <a:tint val="5098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1839912" y="3708650"/>
            <a:ext cx="8561388" cy="1681162"/>
          </a:xfrm>
          <a:prstGeom prst="rect">
            <a:avLst/>
          </a:prstGeom>
          <a:gradFill rotWithShape="1">
            <a:gsLst>
              <a:gs pos="0">
                <a:srgbClr val="002249">
                  <a:gamma/>
                  <a:tint val="65490"/>
                  <a:invGamma/>
                </a:srgbClr>
              </a:gs>
              <a:gs pos="50000">
                <a:srgbClr val="002249">
                  <a:alpha val="0"/>
                </a:srgbClr>
              </a:gs>
              <a:gs pos="100000">
                <a:srgbClr val="002249">
                  <a:gamma/>
                  <a:tint val="65490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457200" eaLnBrk="0" hangingPunct="0"/>
            <a:endParaRPr kumimoji="1" lang="de-DE">
              <a:solidFill>
                <a:srgbClr val="0E3151"/>
              </a:solidFill>
              <a:latin typeface="Arial" pitchFamily="34" charset="0"/>
            </a:endParaRPr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4044950" y="1914524"/>
            <a:ext cx="263926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37" tIns="43119" rIns="86237" bIns="43119">
            <a:spAutoFit/>
          </a:bodyPr>
          <a:lstStyle/>
          <a:p>
            <a:pPr defTabSz="862013" eaLnBrk="0" hangingPunct="0"/>
            <a:endParaRPr lang="en-US" sz="1400">
              <a:solidFill>
                <a:srgbClr val="0E3151"/>
              </a:solidFill>
            </a:endParaRP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8305800" y="1905000"/>
            <a:ext cx="2095500" cy="4076442"/>
          </a:xfrm>
          <a:prstGeom prst="rect">
            <a:avLst/>
          </a:prstGeom>
          <a:gradFill rotWithShape="1">
            <a:gsLst>
              <a:gs pos="0">
                <a:srgbClr val="A9C1DF">
                  <a:alpha val="57001"/>
                </a:srgbClr>
              </a:gs>
              <a:gs pos="100000">
                <a:srgbClr val="A9C1DF">
                  <a:gamma/>
                  <a:tint val="5098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4030663" y="1914525"/>
            <a:ext cx="4143375" cy="4066918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grpSp>
        <p:nvGrpSpPr>
          <p:cNvPr id="162823" name="Group 7"/>
          <p:cNvGrpSpPr>
            <a:grpSpLocks/>
          </p:cNvGrpSpPr>
          <p:nvPr/>
        </p:nvGrpSpPr>
        <p:grpSpPr bwMode="auto">
          <a:xfrm>
            <a:off x="8356600" y="4189475"/>
            <a:ext cx="1447800" cy="849312"/>
            <a:chOff x="4191" y="1797"/>
            <a:chExt cx="1246" cy="731"/>
          </a:xfrm>
        </p:grpSpPr>
        <p:pic>
          <p:nvPicPr>
            <p:cNvPr id="162824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91" y="2016"/>
              <a:ext cx="708" cy="5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62825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76" y="1797"/>
              <a:ext cx="561" cy="53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2826" name="Picture 1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673"/>
          <a:stretch>
            <a:fillRect/>
          </a:stretch>
        </p:blipFill>
        <p:spPr bwMode="auto">
          <a:xfrm>
            <a:off x="2436812" y="4235512"/>
            <a:ext cx="738188" cy="781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8801912" y="1617662"/>
            <a:ext cx="1112805" cy="3539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eaLnBrk="0" hangingPunct="0"/>
            <a:r>
              <a:rPr lang="en-US" dirty="0" err="1">
                <a:solidFill>
                  <a:srgbClr val="0E3151"/>
                </a:solidFill>
                <a:latin typeface="+mj-lt"/>
              </a:rPr>
              <a:t>Leiferant</a:t>
            </a:r>
            <a:endParaRPr lang="en-US" dirty="0">
              <a:solidFill>
                <a:srgbClr val="0E3151"/>
              </a:solidFill>
              <a:latin typeface="+mj-lt"/>
            </a:endParaRPr>
          </a:p>
        </p:txBody>
      </p:sp>
      <p:sp>
        <p:nvSpPr>
          <p:cNvPr id="162828" name="Text Box 12"/>
          <p:cNvSpPr txBox="1">
            <a:spLocks noChangeArrowheads="1"/>
          </p:cNvSpPr>
          <p:nvPr/>
        </p:nvSpPr>
        <p:spPr bwMode="auto">
          <a:xfrm>
            <a:off x="2449791" y="1576387"/>
            <a:ext cx="894797" cy="3539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eaLnBrk="0" hangingPunct="0"/>
            <a:r>
              <a:rPr lang="en-US" dirty="0" err="1">
                <a:solidFill>
                  <a:srgbClr val="0E3151"/>
                </a:solidFill>
                <a:latin typeface="+mj-lt"/>
              </a:rPr>
              <a:t>Kunde</a:t>
            </a:r>
            <a:endParaRPr lang="en-US" dirty="0">
              <a:solidFill>
                <a:srgbClr val="0E3151"/>
              </a:solidFill>
              <a:latin typeface="+mj-lt"/>
            </a:endParaRPr>
          </a:p>
        </p:txBody>
      </p:sp>
      <p:sp>
        <p:nvSpPr>
          <p:cNvPr id="162829" name="Text Box 13"/>
          <p:cNvSpPr txBox="1">
            <a:spLocks noChangeArrowheads="1"/>
          </p:cNvSpPr>
          <p:nvPr/>
        </p:nvSpPr>
        <p:spPr bwMode="auto">
          <a:xfrm>
            <a:off x="5304092" y="3733799"/>
            <a:ext cx="1608846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37" tIns="43119" rIns="86237" bIns="43119">
            <a:spAutoFit/>
          </a:bodyPr>
          <a:lstStyle/>
          <a:p>
            <a:pPr defTabSz="862013" eaLnBrk="0" hangingPunct="0"/>
            <a:r>
              <a:rPr lang="en-GB" sz="1400" dirty="0" err="1">
                <a:solidFill>
                  <a:srgbClr val="0E3151"/>
                </a:solidFill>
                <a:latin typeface="+mj-lt"/>
              </a:rPr>
              <a:t>Catalog</a:t>
            </a:r>
            <a:r>
              <a:rPr lang="en-GB" sz="1400" dirty="0">
                <a:solidFill>
                  <a:srgbClr val="0E3151"/>
                </a:solidFill>
                <a:latin typeface="+mj-lt"/>
              </a:rPr>
              <a:t> Manager</a:t>
            </a:r>
          </a:p>
        </p:txBody>
      </p:sp>
      <p:sp>
        <p:nvSpPr>
          <p:cNvPr id="162830" name="Line 14"/>
          <p:cNvSpPr>
            <a:spLocks noChangeShapeType="1"/>
          </p:cNvSpPr>
          <p:nvPr/>
        </p:nvSpPr>
        <p:spPr bwMode="auto">
          <a:xfrm>
            <a:off x="1835150" y="3764025"/>
            <a:ext cx="8547100" cy="1905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3717926" y="4389500"/>
            <a:ext cx="15970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buClr>
                <a:srgbClr val="F48B00"/>
              </a:buClr>
              <a:buNone/>
            </a:pPr>
            <a:r>
              <a:rPr lang="en-US" sz="1200" dirty="0" err="1">
                <a:solidFill>
                  <a:srgbClr val="0E3151"/>
                </a:solidFill>
                <a:latin typeface="+mj-lt"/>
              </a:rPr>
              <a:t>Inhalts</a:t>
            </a:r>
            <a:r>
              <a:rPr lang="en-US" sz="1200" dirty="0">
                <a:solidFill>
                  <a:srgbClr val="0E3151"/>
                </a:solidFill>
                <a:latin typeface="+mj-lt"/>
              </a:rPr>
              <a:t>-</a:t>
            </a:r>
            <a:br>
              <a:rPr lang="en-US" sz="1200" dirty="0">
                <a:solidFill>
                  <a:srgbClr val="0E3151"/>
                </a:solidFill>
                <a:latin typeface="+mj-lt"/>
              </a:rPr>
            </a:br>
            <a:r>
              <a:rPr lang="en-US" sz="1200" dirty="0" err="1">
                <a:solidFill>
                  <a:srgbClr val="0E3151"/>
                </a:solidFill>
                <a:latin typeface="+mj-lt"/>
              </a:rPr>
              <a:t>genehmigung</a:t>
            </a:r>
            <a:endParaRPr lang="en-US" sz="1200" dirty="0">
              <a:solidFill>
                <a:srgbClr val="0E3151"/>
              </a:solidFill>
              <a:latin typeface="+mj-lt"/>
            </a:endParaRPr>
          </a:p>
        </p:txBody>
      </p:sp>
      <p:sp>
        <p:nvSpPr>
          <p:cNvPr id="162832" name="Text Box 16">
            <a:hlinkClick r:id="rId7"/>
          </p:cNvPr>
          <p:cNvSpPr txBox="1">
            <a:spLocks noChangeArrowheads="1"/>
          </p:cNvSpPr>
          <p:nvPr/>
        </p:nvSpPr>
        <p:spPr bwMode="auto">
          <a:xfrm>
            <a:off x="6478587" y="4391087"/>
            <a:ext cx="1682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buClr>
                <a:srgbClr val="F48B00"/>
              </a:buClr>
              <a:buNone/>
            </a:pPr>
            <a:r>
              <a:rPr lang="en-US" sz="1200" dirty="0" err="1">
                <a:solidFill>
                  <a:srgbClr val="0E3151"/>
                </a:solidFill>
                <a:latin typeface="+mj-lt"/>
              </a:rPr>
              <a:t>Inhalts</a:t>
            </a:r>
            <a:r>
              <a:rPr lang="en-US" sz="1200" dirty="0">
                <a:solidFill>
                  <a:srgbClr val="0E3151"/>
                </a:solidFill>
                <a:latin typeface="+mj-lt"/>
              </a:rPr>
              <a:t>-</a:t>
            </a:r>
            <a:br>
              <a:rPr lang="en-US" sz="1200" dirty="0">
                <a:solidFill>
                  <a:srgbClr val="0E3151"/>
                </a:solidFill>
                <a:latin typeface="+mj-lt"/>
              </a:rPr>
            </a:br>
            <a:r>
              <a:rPr lang="en-US" sz="1200" dirty="0" err="1">
                <a:solidFill>
                  <a:srgbClr val="0E3151"/>
                </a:solidFill>
                <a:latin typeface="+mj-lt"/>
              </a:rPr>
              <a:t>validierung</a:t>
            </a:r>
            <a:endParaRPr lang="en-US" sz="1200" dirty="0">
              <a:solidFill>
                <a:srgbClr val="0E3151"/>
              </a:solidFill>
              <a:latin typeface="+mj-lt"/>
            </a:endParaRPr>
          </a:p>
        </p:txBody>
      </p:sp>
      <p:sp>
        <p:nvSpPr>
          <p:cNvPr id="162833" name="Text Box 17">
            <a:hlinkClick r:id="rId7"/>
          </p:cNvPr>
          <p:cNvSpPr txBox="1">
            <a:spLocks noChangeArrowheads="1"/>
          </p:cNvSpPr>
          <p:nvPr/>
        </p:nvSpPr>
        <p:spPr bwMode="auto">
          <a:xfrm>
            <a:off x="8491952" y="3854513"/>
            <a:ext cx="1735138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57200"/>
            <a:r>
              <a:rPr lang="en-US" sz="1200" dirty="0">
                <a:solidFill>
                  <a:srgbClr val="0E3151"/>
                </a:solidFill>
                <a:latin typeface="+mj-lt"/>
              </a:rPr>
              <a:t>Content Authoring</a:t>
            </a:r>
          </a:p>
        </p:txBody>
      </p:sp>
      <p:sp>
        <p:nvSpPr>
          <p:cNvPr id="162834" name="Line 18"/>
          <p:cNvSpPr>
            <a:spLocks noChangeShapeType="1"/>
          </p:cNvSpPr>
          <p:nvPr/>
        </p:nvSpPr>
        <p:spPr bwMode="auto">
          <a:xfrm>
            <a:off x="1854200" y="5288025"/>
            <a:ext cx="8547100" cy="1905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pic>
        <p:nvPicPr>
          <p:cNvPr id="162835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94675" y="4597462"/>
            <a:ext cx="347662" cy="3873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62836" name="Picture 2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83550" y="4445063"/>
            <a:ext cx="304800" cy="34131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62837" name="Picture 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72426" y="4281551"/>
            <a:ext cx="301625" cy="344487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62838" name="Line 22"/>
          <p:cNvSpPr>
            <a:spLocks noChangeShapeType="1"/>
          </p:cNvSpPr>
          <p:nvPr/>
        </p:nvSpPr>
        <p:spPr bwMode="auto">
          <a:xfrm flipH="1" flipV="1">
            <a:off x="5784851" y="4611750"/>
            <a:ext cx="5857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39" name="Line 23"/>
          <p:cNvSpPr>
            <a:spLocks noChangeShapeType="1"/>
          </p:cNvSpPr>
          <p:nvPr/>
        </p:nvSpPr>
        <p:spPr bwMode="auto">
          <a:xfrm flipH="1" flipV="1">
            <a:off x="6861175" y="4613337"/>
            <a:ext cx="1795462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40" name="Line 24"/>
          <p:cNvSpPr>
            <a:spLocks noChangeShapeType="1"/>
          </p:cNvSpPr>
          <p:nvPr/>
        </p:nvSpPr>
        <p:spPr bwMode="auto">
          <a:xfrm flipH="1" flipV="1">
            <a:off x="3394075" y="4621275"/>
            <a:ext cx="1738312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41" name="Text Box 25">
            <a:hlinkClick r:id="rId7"/>
          </p:cNvPr>
          <p:cNvSpPr txBox="1">
            <a:spLocks noChangeArrowheads="1"/>
          </p:cNvSpPr>
          <p:nvPr/>
        </p:nvSpPr>
        <p:spPr bwMode="auto">
          <a:xfrm>
            <a:off x="2053780" y="4987987"/>
            <a:ext cx="1505838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57200"/>
            <a:r>
              <a:rPr lang="en-US" sz="1200" dirty="0">
                <a:solidFill>
                  <a:srgbClr val="0E3151"/>
                </a:solidFill>
                <a:latin typeface="+mj-lt"/>
              </a:rPr>
              <a:t>Category Manager</a:t>
            </a:r>
          </a:p>
        </p:txBody>
      </p:sp>
      <p:sp>
        <p:nvSpPr>
          <p:cNvPr id="162842" name="Text Box 26"/>
          <p:cNvSpPr txBox="1">
            <a:spLocks noChangeArrowheads="1"/>
          </p:cNvSpPr>
          <p:nvPr/>
        </p:nvSpPr>
        <p:spPr bwMode="auto">
          <a:xfrm>
            <a:off x="4550474" y="2025014"/>
            <a:ext cx="1094359" cy="3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237" tIns="43119" rIns="86237" bIns="43119">
            <a:spAutoFit/>
          </a:bodyPr>
          <a:lstStyle/>
          <a:p>
            <a:pPr defTabSz="862013" eaLnBrk="0" hangingPunct="0"/>
            <a:r>
              <a:rPr lang="en-GB" sz="1400" dirty="0">
                <a:solidFill>
                  <a:srgbClr val="0E3151"/>
                </a:solidFill>
                <a:latin typeface="+mj-lt"/>
              </a:rPr>
              <a:t>Search</a:t>
            </a:r>
          </a:p>
        </p:txBody>
      </p:sp>
      <p:sp>
        <p:nvSpPr>
          <p:cNvPr id="162843" name="Line 27"/>
          <p:cNvSpPr>
            <a:spLocks noChangeShapeType="1"/>
          </p:cNvSpPr>
          <p:nvPr/>
        </p:nvSpPr>
        <p:spPr bwMode="auto">
          <a:xfrm flipH="1" flipV="1">
            <a:off x="4699001" y="4373625"/>
            <a:ext cx="4524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44" name="Line 28"/>
          <p:cNvSpPr>
            <a:spLocks noChangeShapeType="1"/>
          </p:cNvSpPr>
          <p:nvPr/>
        </p:nvSpPr>
        <p:spPr bwMode="auto">
          <a:xfrm>
            <a:off x="4689475" y="3783584"/>
            <a:ext cx="4381" cy="58654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45" name="Line 29"/>
          <p:cNvSpPr>
            <a:spLocks noChangeShapeType="1"/>
          </p:cNvSpPr>
          <p:nvPr/>
        </p:nvSpPr>
        <p:spPr bwMode="auto">
          <a:xfrm>
            <a:off x="4689475" y="3479799"/>
            <a:ext cx="0" cy="3095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  <p:sp>
        <p:nvSpPr>
          <p:cNvPr id="162846" name="Text Box 30">
            <a:hlinkClick r:id="rId7"/>
          </p:cNvPr>
          <p:cNvSpPr txBox="1">
            <a:spLocks noChangeArrowheads="1"/>
          </p:cNvSpPr>
          <p:nvPr/>
        </p:nvSpPr>
        <p:spPr bwMode="auto">
          <a:xfrm>
            <a:off x="1947862" y="3953015"/>
            <a:ext cx="1735138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2C50"/>
                </a:solidFill>
                <a:latin typeface="Gill Sans" pitchFamily="-65" charset="0"/>
              </a:defRPr>
            </a:lvl1pPr>
          </a:lstStyle>
          <a:p>
            <a:pPr defTabSz="457200"/>
            <a:r>
              <a:rPr lang="en-US" dirty="0">
                <a:solidFill>
                  <a:srgbClr val="0E3151"/>
                </a:solidFill>
                <a:latin typeface="+mj-lt"/>
              </a:rPr>
              <a:t>Content Authoring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77F202-6984-4204-B180-549A39A912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Catalog Manager </a:t>
            </a:r>
            <a:endParaRPr lang="en-PH" dirty="0"/>
          </a:p>
        </p:txBody>
      </p:sp>
      <p:grpSp>
        <p:nvGrpSpPr>
          <p:cNvPr id="162848" name="Group 32"/>
          <p:cNvGrpSpPr>
            <a:grpSpLocks/>
          </p:cNvGrpSpPr>
          <p:nvPr/>
        </p:nvGrpSpPr>
        <p:grpSpPr bwMode="auto">
          <a:xfrm>
            <a:off x="5183188" y="4057712"/>
            <a:ext cx="1685925" cy="1123950"/>
            <a:chOff x="1724" y="2568"/>
            <a:chExt cx="1062" cy="708"/>
          </a:xfrm>
        </p:grpSpPr>
        <p:pic>
          <p:nvPicPr>
            <p:cNvPr id="162849" name="Picture 3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24" y="2569"/>
              <a:ext cx="1062" cy="70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162850" name="Picture 3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750" y="2568"/>
              <a:ext cx="257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2851" name="Picture 3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40200" y="2422525"/>
            <a:ext cx="1644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2852" name="AutoShape 36"/>
          <p:cNvSpPr>
            <a:spLocks noChangeArrowheads="1"/>
          </p:cNvSpPr>
          <p:nvPr/>
        </p:nvSpPr>
        <p:spPr bwMode="auto">
          <a:xfrm>
            <a:off x="4006850" y="1290637"/>
            <a:ext cx="4171950" cy="504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 w="19050" algn="ctr">
            <a:solidFill>
              <a:schemeClr val="accent1"/>
            </a:solidFill>
            <a:round/>
            <a:headEnd/>
            <a:tailEnd/>
          </a:ln>
          <a:effectLst>
            <a:outerShdw dist="56796" dir="1593903" algn="ctr" rotWithShape="0">
              <a:srgbClr val="111D4F">
                <a:alpha val="50000"/>
              </a:srgbClr>
            </a:outerShdw>
          </a:effectLst>
        </p:spPr>
        <p:txBody>
          <a:bodyPr anchor="ctr"/>
          <a:lstStyle/>
          <a:p>
            <a:pPr algn="ctr" defTabSz="457200"/>
            <a:r>
              <a:rPr lang="en-US" dirty="0">
                <a:solidFill>
                  <a:srgbClr val="0E3151"/>
                </a:solidFill>
                <a:latin typeface="+mj-lt"/>
              </a:rPr>
              <a:t>Content-Authoring</a:t>
            </a:r>
            <a:endParaRPr lang="en-US" sz="1200" dirty="0">
              <a:solidFill>
                <a:srgbClr val="0E3151"/>
              </a:solidFill>
              <a:latin typeface="+mj-lt"/>
            </a:endParaRPr>
          </a:p>
        </p:txBody>
      </p:sp>
      <p:pic>
        <p:nvPicPr>
          <p:cNvPr id="50" name="Picture 17" descr="SAP_shoppingcart_full_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-86400000">
            <a:off x="3630613" y="2687637"/>
            <a:ext cx="3587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673"/>
          <a:stretch>
            <a:fillRect/>
          </a:stretch>
        </p:blipFill>
        <p:spPr bwMode="auto">
          <a:xfrm>
            <a:off x="2441576" y="2551111"/>
            <a:ext cx="738187" cy="781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52" name="Text Box 25">
            <a:hlinkClick r:id="rId7"/>
          </p:cNvPr>
          <p:cNvSpPr txBox="1">
            <a:spLocks noChangeArrowheads="1"/>
          </p:cNvSpPr>
          <p:nvPr/>
        </p:nvSpPr>
        <p:spPr bwMode="auto">
          <a:xfrm>
            <a:off x="2335025" y="3303586"/>
            <a:ext cx="960817" cy="27918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57200"/>
            <a:r>
              <a:rPr lang="en-US" sz="1200" dirty="0" err="1">
                <a:solidFill>
                  <a:srgbClr val="0E3151"/>
                </a:solidFill>
                <a:latin typeface="+mj-lt"/>
              </a:rPr>
              <a:t>Anforderer</a:t>
            </a:r>
            <a:endParaRPr lang="en-US" sz="1200" dirty="0">
              <a:solidFill>
                <a:srgbClr val="0E3151"/>
              </a:solidFill>
              <a:latin typeface="+mj-lt"/>
            </a:endParaRPr>
          </a:p>
        </p:txBody>
      </p:sp>
      <p:sp>
        <p:nvSpPr>
          <p:cNvPr id="53" name="Line 27"/>
          <p:cNvSpPr>
            <a:spLocks noChangeShapeType="1"/>
          </p:cNvSpPr>
          <p:nvPr/>
        </p:nvSpPr>
        <p:spPr bwMode="auto">
          <a:xfrm flipH="1" flipV="1">
            <a:off x="3408363" y="2946399"/>
            <a:ext cx="842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defTabSz="457200"/>
            <a:endParaRPr lang="en-US">
              <a:solidFill>
                <a:srgbClr val="0E31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5566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-2590800" y="1067594"/>
            <a:ext cx="8383588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lvl="1" algn="ctr"/>
            <a:endParaRPr lang="en-US" sz="2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11D52F-6163-4DCF-BCD7-F7AEEC05F7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4" y="4531860"/>
            <a:ext cx="5083856" cy="326795"/>
          </a:xfrm>
        </p:spPr>
        <p:txBody>
          <a:bodyPr/>
          <a:lstStyle/>
          <a:p>
            <a:r>
              <a:rPr lang="en-US" dirty="0">
                <a:solidFill>
                  <a:srgbClr val="0E3151"/>
                </a:solidFill>
                <a:latin typeface="Arial" panose="020B0604020202020204" pitchFamily="34" charset="0"/>
              </a:rPr>
              <a:t>Global Customer </a:t>
            </a:r>
            <a:r>
              <a:rPr lang="en-US">
                <a:solidFill>
                  <a:srgbClr val="0E3151"/>
                </a:solidFill>
                <a:latin typeface="Arial" panose="020B0604020202020204" pitchFamily="34" charset="0"/>
              </a:rPr>
              <a:t>Care Team</a:t>
            </a:r>
            <a:endParaRPr lang="en-US" dirty="0">
              <a:solidFill>
                <a:srgbClr val="0E3151"/>
              </a:solidFill>
              <a:latin typeface="Arial" panose="020B0604020202020204" pitchFamily="34" charset="0"/>
              <a:hlinkClick r:id="rId3"/>
            </a:endParaRPr>
          </a:p>
          <a:p>
            <a:endParaRPr lang="en-PH" dirty="0">
              <a:solidFill>
                <a:srgbClr val="0E315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70B15-5DF5-4213-8DF6-FD61EFC736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11192" y="4867175"/>
            <a:ext cx="4014009" cy="106317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200" b="1" dirty="0">
                <a:latin typeface="Arial" panose="020B0604020202020204" pitchFamily="34" charset="0"/>
              </a:rPr>
              <a:t>+1 866 446 8203 - US Toll Free 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200" b="1" dirty="0">
                <a:latin typeface="Arial" panose="020B0604020202020204" pitchFamily="34" charset="0"/>
              </a:rPr>
              <a:t>+1 281 404 2095 - US Local </a:t>
            </a:r>
            <a:br>
              <a:rPr lang="en-US" sz="1200" b="1" dirty="0">
                <a:latin typeface="Arial" panose="020B0604020202020204" pitchFamily="34" charset="0"/>
              </a:rPr>
            </a:br>
            <a:r>
              <a:rPr lang="en-US" sz="1200" b="1" dirty="0">
                <a:latin typeface="Arial" panose="020B0604020202020204" pitchFamily="34" charset="0"/>
              </a:rPr>
              <a:t>+33 1 77 62 56 20 - France 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200" b="1" dirty="0">
                <a:latin typeface="Arial" panose="020B0604020202020204" pitchFamily="34" charset="0"/>
              </a:rPr>
              <a:t>+49 308 967 794 11 - Germany 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200" b="1" dirty="0">
                <a:latin typeface="Arial" panose="020B0604020202020204" pitchFamily="34" charset="0"/>
              </a:rPr>
              <a:t>+34 911 88 00 64 - Spain 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200" b="1" dirty="0">
                <a:latin typeface="Arial" panose="020B0604020202020204" pitchFamily="34" charset="0"/>
              </a:rPr>
              <a:t>+44 2033 555021 - UK </a:t>
            </a:r>
          </a:p>
          <a:p>
            <a:pPr lvl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US" sz="1200" b="1" dirty="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PH" sz="1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22201-5FB7-436F-A99F-B4C9D62F3F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11192" y="6096000"/>
            <a:ext cx="4014009" cy="326795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hlinkClick r:id="rId4"/>
              </a:rPr>
              <a:t>customercare@proactis.com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274320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Catalog Manager?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2BE885-1885-4340-9E15-18999DF616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15605"/>
            <a:ext cx="10551663" cy="4996308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None/>
              <a:defRPr/>
            </a:pPr>
            <a:r>
              <a:rPr lang="en-US" sz="1400" b="1" dirty="0"/>
              <a:t>Catalog Manager </a:t>
            </a:r>
            <a:r>
              <a:rPr lang="en-US" sz="1400" b="1" dirty="0" err="1"/>
              <a:t>enth</a:t>
            </a:r>
            <a:r>
              <a:rPr lang="de-DE" sz="1400" b="1" dirty="0"/>
              <a:t>ält</a:t>
            </a:r>
            <a:r>
              <a:rPr lang="en-US" sz="1400" b="1" dirty="0"/>
              <a:t>: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sz="1400" dirty="0"/>
              <a:t>Catalog Manager Supplier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sz="1400" dirty="0"/>
              <a:t>Catalog Manager Buyer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  <a:defRPr/>
            </a:pPr>
            <a:r>
              <a:rPr lang="en-US" sz="1400" b="1" dirty="0"/>
              <a:t>Catalog Manager Supplier: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sz="1400" dirty="0"/>
              <a:t>System, wo </a:t>
            </a:r>
            <a:r>
              <a:rPr lang="en-US" sz="1400" dirty="0" err="1"/>
              <a:t>Lieferanten</a:t>
            </a:r>
            <a:r>
              <a:rPr lang="en-US" sz="1400" dirty="0"/>
              <a:t> </a:t>
            </a:r>
            <a:r>
              <a:rPr lang="en-US" sz="1400" dirty="0" err="1"/>
              <a:t>Kataloge</a:t>
            </a:r>
            <a:r>
              <a:rPr lang="en-US" sz="1400" dirty="0"/>
              <a:t> </a:t>
            </a:r>
            <a:r>
              <a:rPr lang="en-US" sz="1400" dirty="0" err="1"/>
              <a:t>hochladen</a:t>
            </a:r>
            <a:r>
              <a:rPr lang="en-US" sz="1400" dirty="0"/>
              <a:t>, </a:t>
            </a:r>
            <a:r>
              <a:rPr lang="en-US" sz="1400" dirty="0" err="1"/>
              <a:t>prüfen</a:t>
            </a:r>
            <a:r>
              <a:rPr lang="en-US" sz="1400" dirty="0"/>
              <a:t> und </a:t>
            </a:r>
            <a:r>
              <a:rPr lang="en-US" sz="1400" dirty="0" err="1"/>
              <a:t>valideren</a:t>
            </a:r>
            <a:r>
              <a:rPr lang="en-US" sz="1400" dirty="0"/>
              <a:t> </a:t>
            </a:r>
            <a:r>
              <a:rPr lang="en-US" sz="1400" dirty="0" err="1"/>
              <a:t>können</a:t>
            </a:r>
            <a:r>
              <a:rPr lang="en-US" sz="1400" dirty="0"/>
              <a:t>.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sz="1400" dirty="0" err="1"/>
              <a:t>Katalog</a:t>
            </a:r>
            <a:r>
              <a:rPr lang="en-US" sz="1400" dirty="0"/>
              <a:t> </a:t>
            </a:r>
            <a:r>
              <a:rPr lang="en-US" sz="1400" dirty="0" err="1"/>
              <a:t>wird</a:t>
            </a:r>
            <a:r>
              <a:rPr lang="en-US" sz="1400" dirty="0"/>
              <a:t> an dem </a:t>
            </a:r>
            <a:r>
              <a:rPr lang="en-US" sz="1400" dirty="0" err="1"/>
              <a:t>Käufer</a:t>
            </a:r>
            <a:r>
              <a:rPr lang="en-US" sz="1400" dirty="0"/>
              <a:t> </a:t>
            </a:r>
            <a:r>
              <a:rPr lang="en-US" sz="1400" dirty="0" err="1"/>
              <a:t>zur</a:t>
            </a:r>
            <a:r>
              <a:rPr lang="en-US" sz="1400" dirty="0"/>
              <a:t> </a:t>
            </a:r>
            <a:r>
              <a:rPr lang="en-US" sz="1400" dirty="0" err="1"/>
              <a:t>Genehmigung</a:t>
            </a:r>
            <a:r>
              <a:rPr lang="en-US" sz="1400" dirty="0"/>
              <a:t> </a:t>
            </a:r>
            <a:r>
              <a:rPr lang="en-US" sz="1400" dirty="0" err="1"/>
              <a:t>freigegeben</a:t>
            </a:r>
            <a:r>
              <a:rPr lang="en-US" sz="1400" dirty="0"/>
              <a:t>.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de-DE" sz="1400" dirty="0"/>
              <a:t>führt Aufzeichnungen zu allen Prozessen (Importe/Exporte)</a:t>
            </a:r>
            <a:r>
              <a:rPr lang="en-US" sz="1400" dirty="0"/>
              <a:t> (</a:t>
            </a:r>
            <a:r>
              <a:rPr lang="en-US" sz="1400" dirty="0" err="1"/>
              <a:t>inklusive</a:t>
            </a:r>
            <a:r>
              <a:rPr lang="en-US" sz="1400" dirty="0"/>
              <a:t> </a:t>
            </a:r>
            <a:r>
              <a:rPr lang="en-US" sz="1400" dirty="0" err="1"/>
              <a:t>Fehler</a:t>
            </a:r>
            <a:r>
              <a:rPr lang="en-US" sz="1400" dirty="0"/>
              <a:t>)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  <a:defRPr/>
            </a:pPr>
            <a:r>
              <a:rPr lang="en-US" sz="1400" b="1" dirty="0"/>
              <a:t>Catalog Manager Buyer: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de-DE" sz="1400" dirty="0"/>
              <a:t>dient einkaufenden Unternehmen zur kontrollierten Verwaltung und Freischaltung von Lieferanten- und internenkatalogen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sz="1400" dirty="0"/>
              <a:t>erm</a:t>
            </a:r>
            <a:r>
              <a:rPr lang="de-DE" sz="1400" dirty="0"/>
              <a:t>öglicht Einkäufer, Katalogen zu vergleichen, prüfen, anreichern, akzeptieren und freigeben.</a:t>
            </a:r>
            <a:endParaRPr lang="en-US" sz="1400" dirty="0"/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de-DE" sz="1400" dirty="0"/>
              <a:t>Die Einkäufer werden über aktualisierte Kataloge und deren Änderungen im Detail informiert. Basierend auf diesen Informationen, können die Einkäufer die Artikel und deren Konditionen prüfen, akzeptieren oder ablehnen</a:t>
            </a:r>
            <a:r>
              <a:rPr lang="en-US" sz="1400" dirty="0"/>
              <a:t>.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de-DE" sz="1400" dirty="0"/>
              <a:t>erstellt automatisch einen Diffing-Bericht, in dem alle Änderungen aufgelistet werden, die an der letzten Version diese</a:t>
            </a:r>
          </a:p>
          <a:p>
            <a:pPr marL="274320" indent="-274320">
              <a:lnSpc>
                <a:spcPct val="120000"/>
              </a:lnSpc>
              <a:spcBef>
                <a:spcPts val="200"/>
              </a:spcBef>
              <a:defRPr/>
            </a:pPr>
            <a:r>
              <a:rPr lang="de-DE" sz="1400" dirty="0"/>
              <a:t>Lieferantenkatalogs vorgenommen wurden führt Aufzeichnungen zu allen Prozessen (Importe/Exporte)</a:t>
            </a:r>
            <a:r>
              <a:rPr lang="en-US" sz="1400" dirty="0"/>
              <a:t> (</a:t>
            </a:r>
            <a:r>
              <a:rPr lang="en-US" sz="1400" dirty="0" err="1"/>
              <a:t>inklusive</a:t>
            </a:r>
            <a:r>
              <a:rPr lang="en-US" sz="1400" dirty="0"/>
              <a:t> </a:t>
            </a:r>
            <a:r>
              <a:rPr lang="en-US" sz="1400" dirty="0" err="1"/>
              <a:t>Fehler</a:t>
            </a:r>
            <a:r>
              <a:rPr lang="en-US" sz="1400" dirty="0"/>
              <a:t>)</a:t>
            </a:r>
          </a:p>
          <a:p>
            <a:pPr>
              <a:spcBef>
                <a:spcPts val="200"/>
              </a:spcBef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93107845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D1BA0-E940-4161-A93B-A5356D3080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Catalog Flow</a:t>
            </a:r>
            <a:endParaRPr lang="en-PH" dirty="0"/>
          </a:p>
        </p:txBody>
      </p:sp>
      <p:sp>
        <p:nvSpPr>
          <p:cNvPr id="7193" name="Content Placeholder 5"/>
          <p:cNvSpPr>
            <a:spLocks/>
          </p:cNvSpPr>
          <p:nvPr/>
        </p:nvSpPr>
        <p:spPr bwMode="auto">
          <a:xfrm>
            <a:off x="2545394" y="1983897"/>
            <a:ext cx="8229600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65125" indent="-365125" defTabSz="457200" eaLnBrk="0" hangingPunct="0"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400257" y="2154334"/>
            <a:ext cx="3208337" cy="2986087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tint val="65490"/>
                  <a:invGamma/>
                </a:schemeClr>
              </a:gs>
              <a:gs pos="50000">
                <a:schemeClr val="tx2">
                  <a:alpha val="0"/>
                </a:schemeClr>
              </a:gs>
              <a:gs pos="100000">
                <a:schemeClr val="tx2">
                  <a:gamma/>
                  <a:tint val="65490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457200" eaLnBrk="0" hangingPunct="0">
              <a:defRPr/>
            </a:pPr>
            <a:endParaRPr kumimoji="1"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32982" y="2154334"/>
            <a:ext cx="4783137" cy="2992437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tint val="65490"/>
                  <a:invGamma/>
                </a:schemeClr>
              </a:gs>
              <a:gs pos="50000">
                <a:schemeClr val="tx2">
                  <a:alpha val="0"/>
                </a:schemeClr>
              </a:gs>
              <a:gs pos="100000">
                <a:schemeClr val="tx2">
                  <a:gamma/>
                  <a:tint val="65490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457200" eaLnBrk="0" hangingPunct="0">
              <a:defRPr/>
            </a:pPr>
            <a:endParaRPr kumimoji="1"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057400" y="1752600"/>
            <a:ext cx="8730906" cy="3699639"/>
          </a:xfrm>
          <a:prstGeom prst="bevel">
            <a:avLst>
              <a:gd name="adj" fmla="val 477"/>
            </a:avLst>
          </a:prstGeom>
          <a:solidFill>
            <a:srgbClr val="A9C1DF">
              <a:alpha val="50195"/>
            </a:srgbClr>
          </a:solidFill>
          <a:ln w="317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r" defTabSz="457200"/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331994" y="2849659"/>
            <a:ext cx="1657350" cy="2456055"/>
            <a:chOff x="3470" y="1102"/>
            <a:chExt cx="1044" cy="2582"/>
          </a:xfrm>
        </p:grpSpPr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3533" y="1132"/>
              <a:ext cx="963" cy="302"/>
            </a:xfrm>
            <a:prstGeom prst="bevel">
              <a:avLst>
                <a:gd name="adj" fmla="val 2218"/>
              </a:avLst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endParaRPr lang="en-US" sz="1200" dirty="0">
                <a:solidFill>
                  <a:srgbClr val="002C50"/>
                </a:solidFill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3470" y="1102"/>
              <a:ext cx="1044" cy="258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r>
                <a:rPr lang="en-US" sz="1200" dirty="0" err="1">
                  <a:solidFill>
                    <a:srgbClr val="002C50"/>
                  </a:solidFill>
                </a:rPr>
                <a:t>Anreicherung</a:t>
              </a:r>
              <a:r>
                <a:rPr lang="en-US" sz="1200" dirty="0">
                  <a:solidFill>
                    <a:srgbClr val="002C50"/>
                  </a:solidFill>
                </a:rPr>
                <a:t> der </a:t>
              </a:r>
              <a:r>
                <a:rPr lang="en-US" sz="1200" dirty="0" err="1">
                  <a:solidFill>
                    <a:srgbClr val="002C50"/>
                  </a:solidFill>
                </a:rPr>
                <a:t>Katalogdateien</a:t>
              </a:r>
              <a:r>
                <a:rPr lang="en-US" sz="1200" dirty="0">
                  <a:solidFill>
                    <a:srgbClr val="002C50"/>
                  </a:solidFill>
                </a:rPr>
                <a:t> (</a:t>
              </a:r>
              <a:r>
                <a:rPr lang="en-US" sz="1200" dirty="0" err="1">
                  <a:solidFill>
                    <a:srgbClr val="002C50"/>
                  </a:solidFill>
                </a:rPr>
                <a:t>z.B</a:t>
              </a:r>
              <a:r>
                <a:rPr lang="en-US" sz="1200" dirty="0">
                  <a:solidFill>
                    <a:srgbClr val="002C50"/>
                  </a:solidFill>
                </a:rPr>
                <a:t>. </a:t>
              </a:r>
              <a:r>
                <a:rPr lang="en-US" sz="1200" dirty="0" err="1">
                  <a:solidFill>
                    <a:srgbClr val="002C50"/>
                  </a:solidFill>
                </a:rPr>
                <a:t>Kundenspezifisch</a:t>
              </a:r>
              <a:r>
                <a:rPr lang="en-US" sz="1200" dirty="0">
                  <a:solidFill>
                    <a:srgbClr val="002C50"/>
                  </a:solidFill>
                </a:rPr>
                <a:t> Mapping)</a:t>
              </a: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endParaRPr lang="en-US" sz="1200" dirty="0">
                <a:solidFill>
                  <a:srgbClr val="002C50"/>
                </a:solidFill>
              </a:endParaRP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r>
                <a:rPr lang="en-US" sz="1200" dirty="0" err="1">
                  <a:solidFill>
                    <a:srgbClr val="002C50"/>
                  </a:solidFill>
                </a:rPr>
                <a:t>Unterschiedbericht</a:t>
              </a:r>
              <a:r>
                <a:rPr lang="en-US" sz="1200" dirty="0">
                  <a:solidFill>
                    <a:srgbClr val="002C50"/>
                  </a:solidFill>
                </a:rPr>
                <a:t> </a:t>
              </a:r>
              <a:r>
                <a:rPr lang="en-US" sz="1200" dirty="0" err="1">
                  <a:solidFill>
                    <a:srgbClr val="002C50"/>
                  </a:solidFill>
                </a:rPr>
                <a:t>zwischen</a:t>
              </a:r>
              <a:r>
                <a:rPr lang="en-US" sz="1200" dirty="0">
                  <a:solidFill>
                    <a:srgbClr val="002C50"/>
                  </a:solidFill>
                </a:rPr>
                <a:t> </a:t>
              </a:r>
              <a:r>
                <a:rPr lang="en-US" sz="1200" dirty="0" err="1">
                  <a:solidFill>
                    <a:srgbClr val="002C50"/>
                  </a:solidFill>
                </a:rPr>
                <a:t>Katalogversionen</a:t>
              </a:r>
              <a:endParaRPr lang="en-US" sz="1200" dirty="0">
                <a:solidFill>
                  <a:srgbClr val="002C50"/>
                </a:solidFill>
              </a:endParaRP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endParaRPr lang="en-US" sz="1200" dirty="0">
                <a:solidFill>
                  <a:srgbClr val="002C50"/>
                </a:solidFill>
              </a:endParaRP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r>
                <a:rPr lang="en-US" sz="1200" dirty="0" err="1">
                  <a:solidFill>
                    <a:srgbClr val="002C50"/>
                  </a:solidFill>
                </a:rPr>
                <a:t>Genehmigung</a:t>
              </a:r>
              <a:r>
                <a:rPr lang="en-US" sz="1200" dirty="0">
                  <a:solidFill>
                    <a:srgbClr val="002C50"/>
                  </a:solidFill>
                </a:rPr>
                <a:t> und </a:t>
              </a:r>
              <a:r>
                <a:rPr lang="en-US" sz="1200" dirty="0" err="1">
                  <a:solidFill>
                    <a:srgbClr val="002C50"/>
                  </a:solidFill>
                </a:rPr>
                <a:t>Ablehnung</a:t>
              </a:r>
              <a:r>
                <a:rPr lang="en-US" sz="1200" dirty="0">
                  <a:solidFill>
                    <a:srgbClr val="002C50"/>
                  </a:solidFill>
                </a:rPr>
                <a:t> der </a:t>
              </a:r>
              <a:r>
                <a:rPr lang="en-US" sz="1200" dirty="0" err="1">
                  <a:solidFill>
                    <a:srgbClr val="002C50"/>
                  </a:solidFill>
                </a:rPr>
                <a:t>Artikeln</a:t>
              </a:r>
              <a:endParaRPr lang="en-US" sz="1200" dirty="0">
                <a:solidFill>
                  <a:srgbClr val="002C50"/>
                </a:solidFill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8984581" y="2849658"/>
            <a:ext cx="1657350" cy="1089417"/>
            <a:chOff x="4649" y="1102"/>
            <a:chExt cx="1044" cy="1150"/>
          </a:xfrm>
        </p:grpSpPr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4690" y="1132"/>
              <a:ext cx="963" cy="304"/>
            </a:xfrm>
            <a:prstGeom prst="bevel">
              <a:avLst>
                <a:gd name="adj" fmla="val 2218"/>
              </a:avLst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endParaRPr lang="en-US" sz="1200" dirty="0">
                <a:solidFill>
                  <a:srgbClr val="002C50"/>
                </a:solidFill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4649" y="1102"/>
              <a:ext cx="1044" cy="115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r>
                <a:rPr lang="en-US" sz="1200" dirty="0" err="1">
                  <a:solidFill>
                    <a:srgbClr val="002C50"/>
                  </a:solidFill>
                </a:rPr>
                <a:t>Freigabe</a:t>
              </a:r>
              <a:r>
                <a:rPr lang="en-US" sz="1200" dirty="0">
                  <a:solidFill>
                    <a:srgbClr val="002C50"/>
                  </a:solidFill>
                </a:rPr>
                <a:t>/</a:t>
              </a:r>
              <a:r>
                <a:rPr lang="en-US" sz="1200" dirty="0" err="1">
                  <a:solidFill>
                    <a:srgbClr val="002C50"/>
                  </a:solidFill>
                </a:rPr>
                <a:t>Ablehnung</a:t>
              </a:r>
              <a:r>
                <a:rPr lang="en-US" sz="1200" dirty="0">
                  <a:solidFill>
                    <a:srgbClr val="002C50"/>
                  </a:solidFill>
                </a:rPr>
                <a:t> des </a:t>
              </a:r>
              <a:r>
                <a:rPr lang="en-US" sz="1200" dirty="0" err="1">
                  <a:solidFill>
                    <a:srgbClr val="002C50"/>
                  </a:solidFill>
                </a:rPr>
                <a:t>Katalogs</a:t>
              </a:r>
              <a:endParaRPr lang="en-US" sz="1200" dirty="0">
                <a:solidFill>
                  <a:srgbClr val="002C50"/>
                </a:solidFill>
              </a:endParaRP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endParaRPr lang="de-DE" sz="1200" dirty="0">
                <a:solidFill>
                  <a:srgbClr val="002C50"/>
                </a:solidFill>
              </a:endParaRPr>
            </a:p>
            <a:p>
              <a:pPr marL="180975" indent="-180975" defTabSz="457200">
                <a:spcAft>
                  <a:spcPct val="20000"/>
                </a:spcAft>
                <a:buClr>
                  <a:prstClr val="black"/>
                </a:buClr>
                <a:buSzPct val="125000"/>
              </a:pPr>
              <a:r>
                <a:rPr lang="de-DE" sz="1200" dirty="0">
                  <a:solidFill>
                    <a:srgbClr val="002C50"/>
                  </a:solidFill>
                </a:rPr>
                <a:t>Katalogvertrieb im Search</a:t>
              </a:r>
              <a:endParaRPr lang="en-US" sz="1200" dirty="0">
                <a:solidFill>
                  <a:srgbClr val="002C50"/>
                </a:solidFill>
              </a:endParaRPr>
            </a:p>
          </p:txBody>
        </p:sp>
      </p:grp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2161506" y="2849658"/>
            <a:ext cx="360362" cy="2290762"/>
          </a:xfrm>
          <a:prstGeom prst="bevel">
            <a:avLst>
              <a:gd name="adj" fmla="val 739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3175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defTabSz="457200"/>
            <a:endParaRPr lang="en-US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 flipH="1" flipV="1">
            <a:off x="2229768" y="2873471"/>
            <a:ext cx="266700" cy="219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457200" eaLnBrk="0" hangingPunct="0">
              <a:spcBef>
                <a:spcPct val="30000"/>
              </a:spcBef>
              <a:buClr>
                <a:srgbClr val="F51E30"/>
              </a:buClr>
            </a:pPr>
            <a:r>
              <a:rPr lang="de-DE" sz="1000" dirty="0">
                <a:solidFill>
                  <a:prstClr val="white"/>
                </a:solidFill>
              </a:rPr>
              <a:t>Prozessschritte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2529807" y="2440084"/>
            <a:ext cx="1697037" cy="363537"/>
          </a:xfrm>
          <a:prstGeom prst="chevron">
            <a:avLst>
              <a:gd name="adj" fmla="val 2915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>
                  <a:alpha val="99001"/>
                </a:schemeClr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8000" tIns="10800" rIns="18000" bIns="10800" anchor="ctr"/>
          <a:lstStyle/>
          <a:p>
            <a:pPr algn="ctr" defTabSz="457200" eaLnBrk="0" hangingPunct="0">
              <a:buNone/>
            </a:pPr>
            <a:r>
              <a:rPr lang="de-DE" sz="1000" dirty="0">
                <a:solidFill>
                  <a:prstClr val="white"/>
                </a:solidFill>
              </a:rPr>
              <a:t>Katalogaufbau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2545681" y="2876645"/>
            <a:ext cx="1528762" cy="255746"/>
          </a:xfrm>
          <a:prstGeom prst="bevel">
            <a:avLst>
              <a:gd name="adj" fmla="val 2218"/>
            </a:avLst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000" dirty="0">
              <a:solidFill>
                <a:srgbClr val="002C50"/>
              </a:solidFill>
            </a:endParaRPr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auto">
          <a:xfrm>
            <a:off x="4139532" y="2440084"/>
            <a:ext cx="1697037" cy="363537"/>
          </a:xfrm>
          <a:prstGeom prst="chevron">
            <a:avLst>
              <a:gd name="adj" fmla="val 2915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>
                  <a:alpha val="99001"/>
                </a:schemeClr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8000" tIns="10800" rIns="18000" bIns="10800" anchor="ctr"/>
          <a:lstStyle/>
          <a:p>
            <a:pPr algn="ctr" defTabSz="457200" eaLnBrk="0" hangingPunct="0">
              <a:buNone/>
            </a:pPr>
            <a:r>
              <a:rPr lang="en-US" sz="1000" dirty="0" err="1">
                <a:solidFill>
                  <a:prstClr val="white"/>
                </a:solidFill>
              </a:rPr>
              <a:t>Katalogvalidierung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>
            <a:off x="5749257" y="2440084"/>
            <a:ext cx="1697037" cy="363537"/>
          </a:xfrm>
          <a:prstGeom prst="chevron">
            <a:avLst>
              <a:gd name="adj" fmla="val 2915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>
                  <a:alpha val="99001"/>
                </a:schemeClr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8000" tIns="10800" rIns="18000" bIns="10800" anchor="ctr"/>
          <a:lstStyle/>
          <a:p>
            <a:pPr algn="ctr" defTabSz="457200" eaLnBrk="0" hangingPunct="0">
              <a:buNone/>
            </a:pPr>
            <a:r>
              <a:rPr lang="de-DE" sz="1000" dirty="0">
                <a:solidFill>
                  <a:prstClr val="white"/>
                </a:solidFill>
              </a:rPr>
              <a:t>Kontrolle über Kataloge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7358982" y="2440084"/>
            <a:ext cx="1697037" cy="363537"/>
          </a:xfrm>
          <a:prstGeom prst="chevron">
            <a:avLst>
              <a:gd name="adj" fmla="val 2915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>
                  <a:alpha val="99001"/>
                </a:schemeClr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8000" tIns="10800" rIns="18000" bIns="10800" anchor="ctr"/>
          <a:lstStyle/>
          <a:p>
            <a:pPr algn="ctr" defTabSz="457200" eaLnBrk="0" hangingPunct="0">
              <a:buNone/>
            </a:pPr>
            <a:r>
              <a:rPr lang="en-US" sz="1000" dirty="0" err="1">
                <a:solidFill>
                  <a:prstClr val="white"/>
                </a:solidFill>
              </a:rPr>
              <a:t>Kataloggenehmigung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8968707" y="2440084"/>
            <a:ext cx="1697037" cy="363537"/>
          </a:xfrm>
          <a:prstGeom prst="chevron">
            <a:avLst>
              <a:gd name="adj" fmla="val 29154"/>
            </a:avLst>
          </a:prstGeom>
          <a:gradFill rotWithShape="1">
            <a:gsLst>
              <a:gs pos="0">
                <a:schemeClr val="tx1">
                  <a:gamma/>
                  <a:shade val="84706"/>
                  <a:invGamma/>
                </a:schemeClr>
              </a:gs>
              <a:gs pos="50000">
                <a:schemeClr val="tx1">
                  <a:alpha val="99001"/>
                </a:schemeClr>
              </a:gs>
              <a:gs pos="100000">
                <a:schemeClr val="tx1">
                  <a:gamma/>
                  <a:shade val="84706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8000" tIns="10800" rIns="18000" bIns="10800" anchor="ctr"/>
          <a:lstStyle/>
          <a:p>
            <a:pPr algn="ctr" defTabSz="457200" eaLnBrk="0" hangingPunct="0">
              <a:buNone/>
            </a:pPr>
            <a:r>
              <a:rPr lang="en-US" sz="1000" dirty="0" err="1">
                <a:solidFill>
                  <a:prstClr val="white"/>
                </a:solidFill>
              </a:rPr>
              <a:t>Katalogfreigabe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2555206" y="2836959"/>
            <a:ext cx="1619250" cy="153272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>
                <a:solidFill>
                  <a:srgbClr val="002C50"/>
                </a:solidFill>
              </a:rPr>
              <a:t>SCF-</a:t>
            </a:r>
            <a:r>
              <a:rPr lang="en-US" sz="1200" dirty="0" err="1">
                <a:solidFill>
                  <a:srgbClr val="002C50"/>
                </a:solidFill>
              </a:rPr>
              <a:t>Datei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herunterladen</a:t>
            </a: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de-DE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>
                <a:solidFill>
                  <a:srgbClr val="002C50"/>
                </a:solidFill>
              </a:rPr>
              <a:t>SCF-</a:t>
            </a:r>
            <a:r>
              <a:rPr lang="en-US" sz="1200" dirty="0" err="1">
                <a:solidFill>
                  <a:srgbClr val="002C50"/>
                </a:solidFill>
              </a:rPr>
              <a:t>Datei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ausfüllen</a:t>
            </a: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de-DE" sz="1200" dirty="0">
                <a:solidFill>
                  <a:srgbClr val="002C50"/>
                </a:solidFill>
              </a:rPr>
              <a:t>SCF-Datei hochladen</a:t>
            </a:r>
            <a:endParaRPr lang="en-US" sz="1200" dirty="0">
              <a:solidFill>
                <a:srgbClr val="002C50"/>
              </a:solidFill>
            </a:endParaRPr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>
            <a:off x="4163344" y="2879820"/>
            <a:ext cx="1528763" cy="255746"/>
          </a:xfrm>
          <a:prstGeom prst="bevel">
            <a:avLst>
              <a:gd name="adj" fmla="val 2218"/>
            </a:avLst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000" dirty="0">
              <a:solidFill>
                <a:srgbClr val="002C50"/>
              </a:solidFill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4103018" y="2851246"/>
            <a:ext cx="1708150" cy="286232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 err="1">
                <a:solidFill>
                  <a:srgbClr val="002C50"/>
                </a:solidFill>
              </a:rPr>
              <a:t>Automatisierte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Validierung</a:t>
            </a:r>
            <a:r>
              <a:rPr lang="en-US" sz="1200" dirty="0">
                <a:solidFill>
                  <a:srgbClr val="002C50"/>
                </a:solidFill>
              </a:rPr>
              <a:t> und </a:t>
            </a:r>
            <a:r>
              <a:rPr lang="en-US" sz="1200" dirty="0" err="1">
                <a:solidFill>
                  <a:srgbClr val="002C50"/>
                </a:solidFill>
              </a:rPr>
              <a:t>Überprüfung</a:t>
            </a:r>
            <a:r>
              <a:rPr lang="en-US" sz="1200" dirty="0">
                <a:solidFill>
                  <a:srgbClr val="002C50"/>
                </a:solidFill>
              </a:rPr>
              <a:t> der </a:t>
            </a:r>
            <a:r>
              <a:rPr lang="en-US" sz="1200" dirty="0" err="1">
                <a:solidFill>
                  <a:srgbClr val="002C50"/>
                </a:solidFill>
              </a:rPr>
              <a:t>Katalogdateien</a:t>
            </a:r>
            <a:r>
              <a:rPr lang="en-US" sz="1200" dirty="0">
                <a:solidFill>
                  <a:srgbClr val="002C50"/>
                </a:solidFill>
              </a:rPr>
              <a:t> (Check-Routine)</a:t>
            </a: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>
                <a:solidFill>
                  <a:srgbClr val="002C50"/>
                </a:solidFill>
              </a:rPr>
              <a:t>Den </a:t>
            </a:r>
            <a:r>
              <a:rPr lang="en-US" sz="1200" dirty="0" err="1">
                <a:solidFill>
                  <a:srgbClr val="002C50"/>
                </a:solidFill>
              </a:rPr>
              <a:t>Lieferanten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wird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über</a:t>
            </a:r>
            <a:r>
              <a:rPr lang="en-US" sz="1200" dirty="0">
                <a:solidFill>
                  <a:srgbClr val="002C50"/>
                </a:solidFill>
              </a:rPr>
              <a:t> die </a:t>
            </a:r>
            <a:r>
              <a:rPr lang="en-US" sz="1200" dirty="0" err="1">
                <a:solidFill>
                  <a:srgbClr val="002C50"/>
                </a:solidFill>
              </a:rPr>
              <a:t>gültigen</a:t>
            </a:r>
            <a:r>
              <a:rPr lang="en-US" sz="1200" dirty="0">
                <a:solidFill>
                  <a:srgbClr val="002C50"/>
                </a:solidFill>
              </a:rPr>
              <a:t>/</a:t>
            </a:r>
            <a:r>
              <a:rPr lang="en-US" sz="1200" dirty="0" err="1">
                <a:solidFill>
                  <a:srgbClr val="002C50"/>
                </a:solidFill>
              </a:rPr>
              <a:t>ungültigen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Katalogdaten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informiert</a:t>
            </a: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200" dirty="0">
              <a:solidFill>
                <a:srgbClr val="002C50"/>
              </a:solidFill>
            </a:endParaRPr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5774656" y="2878233"/>
            <a:ext cx="1528762" cy="255746"/>
          </a:xfrm>
          <a:prstGeom prst="bevel">
            <a:avLst>
              <a:gd name="adj" fmla="val 2218"/>
            </a:avLst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en-US" sz="1000" dirty="0">
              <a:solidFill>
                <a:srgbClr val="002C50"/>
              </a:solidFill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5712743" y="2857595"/>
            <a:ext cx="1657350" cy="108952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 err="1">
                <a:solidFill>
                  <a:srgbClr val="002C50"/>
                </a:solidFill>
              </a:rPr>
              <a:t>Detallierte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Überblick</a:t>
            </a:r>
            <a:r>
              <a:rPr lang="en-US" sz="1200" dirty="0">
                <a:solidFill>
                  <a:srgbClr val="002C50"/>
                </a:solidFill>
              </a:rPr>
              <a:t> der </a:t>
            </a:r>
            <a:r>
              <a:rPr lang="en-US" sz="1200" dirty="0" err="1">
                <a:solidFill>
                  <a:srgbClr val="002C50"/>
                </a:solidFill>
              </a:rPr>
              <a:t>Katalogdateien</a:t>
            </a:r>
            <a:endParaRPr lang="en-US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endParaRPr lang="de-DE" sz="1200" dirty="0">
              <a:solidFill>
                <a:srgbClr val="002C50"/>
              </a:solidFill>
            </a:endParaRPr>
          </a:p>
          <a:p>
            <a:pPr marL="180975" indent="-180975" defTabSz="457200">
              <a:spcAft>
                <a:spcPct val="20000"/>
              </a:spcAft>
              <a:buClr>
                <a:prstClr val="black"/>
              </a:buClr>
              <a:buSzPct val="125000"/>
            </a:pPr>
            <a:r>
              <a:rPr lang="en-US" sz="1200" dirty="0" err="1">
                <a:solidFill>
                  <a:srgbClr val="002C50"/>
                </a:solidFill>
              </a:rPr>
              <a:t>Freigabe</a:t>
            </a:r>
            <a:r>
              <a:rPr lang="en-US" sz="1200" dirty="0">
                <a:solidFill>
                  <a:srgbClr val="002C50"/>
                </a:solidFill>
              </a:rPr>
              <a:t> des </a:t>
            </a:r>
            <a:r>
              <a:rPr lang="en-US" sz="1200" dirty="0" err="1">
                <a:solidFill>
                  <a:srgbClr val="002C50"/>
                </a:solidFill>
              </a:rPr>
              <a:t>Katalogs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zu</a:t>
            </a:r>
            <a:r>
              <a:rPr lang="en-US" sz="1200" dirty="0">
                <a:solidFill>
                  <a:srgbClr val="002C50"/>
                </a:solidFill>
              </a:rPr>
              <a:t> </a:t>
            </a:r>
            <a:r>
              <a:rPr lang="en-US" sz="1200" dirty="0" err="1">
                <a:solidFill>
                  <a:srgbClr val="002C50"/>
                </a:solidFill>
              </a:rPr>
              <a:t>Kunde</a:t>
            </a:r>
            <a:endParaRPr lang="en-US" sz="1200" dirty="0">
              <a:solidFill>
                <a:srgbClr val="002C50"/>
              </a:solidFill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3618832" y="2046383"/>
            <a:ext cx="2547937" cy="501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defTabSz="457200" eaLnBrk="0" hangingPunct="0">
              <a:buNone/>
            </a:pPr>
            <a:r>
              <a:rPr kumimoji="1" lang="de-DE" dirty="0">
                <a:solidFill>
                  <a:srgbClr val="002C50"/>
                </a:solidFill>
                <a:latin typeface="Arial" pitchFamily="34" charset="0"/>
              </a:rPr>
              <a:t>Lieferant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8098757" y="2055908"/>
            <a:ext cx="1724025" cy="501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defTabSz="457200" eaLnBrk="0" hangingPunct="0">
              <a:buNone/>
            </a:pPr>
            <a:r>
              <a:rPr kumimoji="1" lang="de-DE" dirty="0">
                <a:solidFill>
                  <a:srgbClr val="002C50"/>
                </a:solidFill>
                <a:latin typeface="Arial" pitchFamily="34" charset="0"/>
              </a:rPr>
              <a:t>Kunde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5146007" y="1652683"/>
            <a:ext cx="2547937" cy="501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defTabSz="457200" eaLnBrk="0" hangingPunct="0">
              <a:buNone/>
            </a:pPr>
            <a:r>
              <a:rPr kumimoji="1" lang="de-DE" dirty="0">
                <a:solidFill>
                  <a:srgbClr val="002C50"/>
                </a:solidFill>
                <a:latin typeface="Arial" pitchFamily="34" charset="0"/>
              </a:rPr>
              <a:t>Catalog Manager</a:t>
            </a:r>
          </a:p>
        </p:txBody>
      </p:sp>
      <p:pic>
        <p:nvPicPr>
          <p:cNvPr id="3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1740" y="1762143"/>
            <a:ext cx="652463" cy="6223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35" name="Picture 2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14673"/>
          <a:stretch>
            <a:fillRect/>
          </a:stretch>
        </p:blipFill>
        <p:spPr bwMode="auto">
          <a:xfrm>
            <a:off x="7335418" y="1710561"/>
            <a:ext cx="669925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984376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071" y="2611596"/>
            <a:ext cx="7762194" cy="366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33600" y="12192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FF"/>
              </a:buClr>
            </a:pPr>
            <a:endParaRPr lang="es-CO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35188" y="1144588"/>
            <a:ext cx="81534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4201545" y="3285417"/>
            <a:ext cx="2054224" cy="743814"/>
          </a:xfrm>
          <a:prstGeom prst="wedgeRoundRectCallout">
            <a:avLst>
              <a:gd name="adj1" fmla="val 98244"/>
              <a:gd name="adj2" fmla="val 33095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buClr>
                <a:srgbClr val="FFFFFF"/>
              </a:buClr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Benutzernamen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Passwort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 flipH="1">
            <a:off x="4530156" y="4442974"/>
            <a:ext cx="1725613" cy="533400"/>
          </a:xfrm>
          <a:prstGeom prst="wedgeRoundRectCallout">
            <a:avLst>
              <a:gd name="adj1" fmla="val -102706"/>
              <a:gd name="adj2" fmla="val 70715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buClr>
                <a:srgbClr val="FFFFFF"/>
              </a:buClr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Log in.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C9F29-FE9F-47EF-B391-F9D84CF219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Log-in </a:t>
            </a:r>
            <a:r>
              <a:rPr lang="en-US" dirty="0" err="1">
                <a:latin typeface="Arial" panose="020B0604020202020204" pitchFamily="34" charset="0"/>
              </a:rPr>
              <a:t>Seite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80C5CD-9F3F-4730-8C32-89D621BEE4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17784"/>
            <a:ext cx="11262864" cy="904868"/>
          </a:xfrm>
        </p:spPr>
        <p:txBody>
          <a:bodyPr/>
          <a:lstStyle/>
          <a:p>
            <a:r>
              <a:rPr lang="de-DE" sz="1800" dirty="0">
                <a:latin typeface="Arial" panose="020B0604020202020204" pitchFamily="34" charset="0"/>
              </a:rPr>
              <a:t>Sie werden eine Email von Customer Care Team mit Ihrem Benutzernamen, Passwort und URL erhalten.</a:t>
            </a:r>
          </a:p>
          <a:p>
            <a:r>
              <a:rPr lang="de-DE" sz="1800" dirty="0">
                <a:latin typeface="Arial" panose="020B0604020202020204" pitchFamily="34" charset="0"/>
              </a:rPr>
              <a:t>Loggen Sie sich im Portal mit den Zugangsdaten ein.</a:t>
            </a:r>
            <a:endParaRPr lang="en-US" sz="1800" dirty="0">
              <a:latin typeface="Arial" panose="020B0604020202020204" pitchFamily="34" charset="0"/>
            </a:endParaRPr>
          </a:p>
          <a:p>
            <a:endParaRPr lang="en-PH" sz="1800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 rtlCol="0">
            <a:normAutofit/>
          </a:bodyPr>
          <a:lstStyle/>
          <a:p>
            <a:pPr algn="just">
              <a:defRPr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herunterladen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FB4DF-3A71-4314-9E42-C2EF6267F8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1110108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von The Business Network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herunterzuladen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damit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Lieferanten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-ID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automatisch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Katalogheader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ausgefüllt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wird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72" y="1348654"/>
            <a:ext cx="7224566" cy="275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19299" y="228600"/>
            <a:ext cx="571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>
                <a:solidFill>
                  <a:schemeClr val="bg1"/>
                </a:solidFill>
                <a:latin typeface="Arial" panose="020B0604020202020204" pitchFamily="34" charset="0"/>
              </a:rPr>
              <a:t>Register Catalog Manager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6326" y="1676400"/>
            <a:ext cx="588952" cy="29969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1066800" y="2579504"/>
            <a:ext cx="1679575" cy="533400"/>
          </a:xfrm>
          <a:prstGeom prst="wedgeRoundRectCallout">
            <a:avLst>
              <a:gd name="adj1" fmla="val 21695"/>
              <a:gd name="adj2" fmla="val -152593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 den </a:t>
            </a:r>
            <a:r>
              <a:rPr lang="en-US" sz="1200" b="1" dirty="0" err="1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Reiter</a:t>
            </a:r>
            <a:endParaRPr lang="fil-PH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91923"/>
            <a:ext cx="6477000" cy="296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419600" y="4267200"/>
            <a:ext cx="4572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1859443" y="5120125"/>
            <a:ext cx="2360612" cy="290075"/>
          </a:xfrm>
          <a:prstGeom prst="wedgeRoundRectCallout">
            <a:avLst>
              <a:gd name="adj1" fmla="val 55423"/>
              <a:gd name="adj2" fmla="val -275750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 Sie auf Download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E7EBC4-AF9C-42D9-A821-17A59F6A2C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Register Catalog Manager</a:t>
            </a:r>
          </a:p>
          <a:p>
            <a:endParaRPr lang="en-P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77" y="5575518"/>
            <a:ext cx="5400945" cy="1012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47" y="3874017"/>
            <a:ext cx="3505200" cy="141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71" y="1211076"/>
            <a:ext cx="3087462" cy="1603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7054849" y="1211075"/>
            <a:ext cx="4666987" cy="922525"/>
          </a:xfrm>
          <a:prstGeom prst="wedgeRoundRectCallout">
            <a:avLst>
              <a:gd name="adj1" fmla="val -96425"/>
              <a:gd name="adj2" fmla="val 57073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Sie im Abschnitt Neue Exportvorlage erstellen (Create new export template) den Lieferanten (Supplier) und den Vorlagentyp (Template Type) in der Dropdown-Liste aus, und klicken Sie auf Weiter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858000" y="4639446"/>
            <a:ext cx="4863837" cy="529956"/>
          </a:xfrm>
          <a:prstGeom prst="wedgeRoundRectCallout">
            <a:avLst>
              <a:gd name="adj1" fmla="val -121640"/>
              <a:gd name="adj2" fmla="val -1670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Sie unter Version wählen die Version aus der Dropdown-Liste aus und klicken Sie dann auf weiter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il-PH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002749" y="5555803"/>
            <a:ext cx="3090553" cy="1149797"/>
          </a:xfrm>
          <a:prstGeom prst="wedgeRoundRectCallout">
            <a:avLst>
              <a:gd name="adj1" fmla="val 59725"/>
              <a:gd name="adj2" fmla="val -13281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 angezeigte Nachricht wird angezeigt und teilt Ihnen mit, dass der Vorlagenexport eingeleitet wurde und Sie die Vorlage herunterladen können, sobald diese verfügbar ist. </a:t>
            </a:r>
            <a:endParaRPr lang="fil-PH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503224"/>
            <a:ext cx="2114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163" y="2754941"/>
            <a:ext cx="4863837" cy="1496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ular Callout 8"/>
          <p:cNvSpPr/>
          <p:nvPr/>
        </p:nvSpPr>
        <p:spPr bwMode="auto">
          <a:xfrm>
            <a:off x="1355295" y="2974322"/>
            <a:ext cx="3404459" cy="777243"/>
          </a:xfrm>
          <a:prstGeom prst="wedgeRoundRectCallout">
            <a:avLst>
              <a:gd name="adj1" fmla="val 96319"/>
              <a:gd name="adj2" fmla="val 36768"/>
              <a:gd name="adj3" fmla="val 16667"/>
            </a:avLst>
          </a:prstGeom>
          <a:solidFill>
            <a:schemeClr val="bg1"/>
          </a:solidFill>
          <a:ln w="28575">
            <a:solidFill>
              <a:srgbClr val="0E3151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e-DE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Sie den Kunden unter Kunde auswählen aus der Dropdown-Liste aus und klicken Sie dann auf  weiter.</a:t>
            </a:r>
            <a:r>
              <a:rPr lang="en-US" sz="1200" b="1" dirty="0">
                <a:solidFill>
                  <a:srgbClr val="0E3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sz="1200" b="1" dirty="0">
              <a:solidFill>
                <a:srgbClr val="0E31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66190E-67EE-4539-90AA-6C6B2B3C68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</a:rPr>
              <a:t>Herunterladen</a:t>
            </a:r>
            <a:endParaRPr lang="en-US" dirty="0">
              <a:latin typeface="Arial" panose="020B0604020202020204" pitchFamily="34" charset="0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C08EBB-C328-460E-AF3C-7EBDA77004F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17398</TotalTime>
  <Words>1260</Words>
  <Application>Microsoft Office PowerPoint</Application>
  <PresentationFormat>Widescreen</PresentationFormat>
  <Paragraphs>193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30</vt:i4>
      </vt:variant>
    </vt:vector>
  </HeadingPairs>
  <TitlesOfParts>
    <vt:vector size="47" baseType="lpstr">
      <vt:lpstr>Arial</vt:lpstr>
      <vt:lpstr>Calibri</vt:lpstr>
      <vt:lpstr>Gill Sans</vt:lpstr>
      <vt:lpstr>GillSans</vt:lpstr>
      <vt:lpstr>Verdana</vt:lpstr>
      <vt:lpstr>Wingdings</vt:lpstr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469</cp:revision>
  <dcterms:created xsi:type="dcterms:W3CDTF">2009-04-07T19:29:59Z</dcterms:created>
  <dcterms:modified xsi:type="dcterms:W3CDTF">2018-07-09T08:21:07Z</dcterms:modified>
</cp:coreProperties>
</file>