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9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4"/>
    <p:sldMasterId id="2147483650" r:id="rId5"/>
    <p:sldMasterId id="2147483651" r:id="rId6"/>
    <p:sldMasterId id="2147483652" r:id="rId7"/>
    <p:sldMasterId id="2147483697" r:id="rId8"/>
    <p:sldMasterId id="2147483711" r:id="rId9"/>
    <p:sldMasterId id="2147484057" r:id="rId10"/>
    <p:sldMasterId id="2147484359" r:id="rId11"/>
    <p:sldMasterId id="2147484576" r:id="rId12"/>
    <p:sldMasterId id="2147484589" r:id="rId13"/>
  </p:sldMasterIdLst>
  <p:notesMasterIdLst>
    <p:notesMasterId r:id="rId44"/>
  </p:notesMasterIdLst>
  <p:sldIdLst>
    <p:sldId id="318" r:id="rId14"/>
    <p:sldId id="311" r:id="rId15"/>
    <p:sldId id="325" r:id="rId16"/>
    <p:sldId id="323" r:id="rId17"/>
    <p:sldId id="324" r:id="rId18"/>
    <p:sldId id="312" r:id="rId19"/>
    <p:sldId id="313" r:id="rId20"/>
    <p:sldId id="314" r:id="rId21"/>
    <p:sldId id="315" r:id="rId22"/>
    <p:sldId id="316" r:id="rId23"/>
    <p:sldId id="321" r:id="rId24"/>
    <p:sldId id="317" r:id="rId25"/>
    <p:sldId id="260" r:id="rId26"/>
    <p:sldId id="262" r:id="rId27"/>
    <p:sldId id="263" r:id="rId28"/>
    <p:sldId id="264" r:id="rId29"/>
    <p:sldId id="303" r:id="rId30"/>
    <p:sldId id="301" r:id="rId31"/>
    <p:sldId id="273" r:id="rId32"/>
    <p:sldId id="274" r:id="rId33"/>
    <p:sldId id="277" r:id="rId34"/>
    <p:sldId id="278" r:id="rId35"/>
    <p:sldId id="281" r:id="rId36"/>
    <p:sldId id="282" r:id="rId37"/>
    <p:sldId id="283" r:id="rId38"/>
    <p:sldId id="286" r:id="rId39"/>
    <p:sldId id="285" r:id="rId40"/>
    <p:sldId id="284" r:id="rId41"/>
    <p:sldId id="287" r:id="rId42"/>
    <p:sldId id="309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buClr>
        <a:schemeClr val="bg1"/>
      </a:buClr>
      <a:buChar char="•"/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GillSans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DD6909"/>
    <a:srgbClr val="FF3300"/>
    <a:srgbClr val="FF6600"/>
    <a:srgbClr val="FF0000"/>
    <a:srgbClr val="009900"/>
    <a:srgbClr val="CC3300"/>
    <a:srgbClr val="7D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2" autoAdjust="0"/>
    <p:restoredTop sz="87034" autoAdjust="0"/>
  </p:normalViewPr>
  <p:slideViewPr>
    <p:cSldViewPr>
      <p:cViewPr>
        <p:scale>
          <a:sx n="66" d="100"/>
          <a:sy n="66" d="100"/>
        </p:scale>
        <p:origin x="-142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47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3" Type="http://schemas.openxmlformats.org/officeDocument/2006/relationships/customXml" Target="../customXml/item3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F75DD3A-E5D2-4824-A6FE-B36DB274C9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47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65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Wählen Sie die Art der hochzuladenden Datei aus.</a:t>
            </a:r>
          </a:p>
          <a:p>
            <a:pPr marL="228600" indent="-228600">
              <a:buAutoNum type="arabicPeriod"/>
            </a:pP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Klicken Sie auf Browse und wählen Sie eine Datei auf Ihrem Computer aus. (Datei soll im Zip format gespeichert werden)</a:t>
            </a:r>
          </a:p>
          <a:p>
            <a:pPr marL="228600" indent="-228600">
              <a:buAutoNum type="arabicPeriod"/>
            </a:pP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Klicken Sie auf Hochladen.</a:t>
            </a:r>
            <a:endParaRPr lang="en-US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4. Nach dem Hochladen der Datei wird diese unter dem gewählten Dateityp angezeigt. </a:t>
            </a:r>
          </a:p>
          <a:p>
            <a:pPr marL="228600" indent="-228600">
              <a:buAutoNum type="arabicPeriod"/>
            </a:pPr>
            <a:endParaRPr lang="de-DE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  <a:p>
            <a:pPr marL="228600" indent="-228600">
              <a:buAutoNum type="arabicPeriod"/>
            </a:pPr>
            <a:endParaRPr lang="de-DE" sz="1200" b="0" i="0" u="none" strike="noStrike" kern="1200" baseline="0" dirty="0" smtClean="0">
              <a:solidFill>
                <a:schemeClr val="tx1"/>
              </a:solidFill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62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Sie werden nun auf die </a:t>
            </a:r>
            <a:r>
              <a:rPr lang="de-DE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Überwachung 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geleitet. Hier können Sie sehen, ob die hochgeladene Datei problemlos bearbeitet werden konnte.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4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PUT PIC</a:t>
            </a:r>
          </a:p>
          <a:p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 </a:t>
            </a:r>
            <a:r>
              <a:rPr lang="de-DE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Fehlerhaft 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Der Katalog enthält Fehler </a:t>
            </a:r>
          </a:p>
          <a:p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 </a:t>
            </a:r>
            <a:r>
              <a:rPr lang="de-DE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Importiert 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Der Katalog wurde hochgeladen, jedoch noch nicht freigegeben. </a:t>
            </a:r>
          </a:p>
          <a:p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 </a:t>
            </a:r>
            <a:r>
              <a:rPr lang="de-DE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Veröffentlicht 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Der Katalog wurde freigegeben .ed </a:t>
            </a:r>
          </a:p>
          <a:p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 </a:t>
            </a:r>
            <a:r>
              <a:rPr lang="de-DE" sz="1200" b="1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Abgelehnt </a:t>
            </a:r>
            <a:r>
              <a:rPr lang="de-DE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- Der Katalog wurde vom Kunden abgelehnt 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61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Add version types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238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7727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il-PH" dirty="0" smtClean="0">
              <a:latin typeface="Arial" pitchFamily="34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hangingPunct="1"/>
            <a:fld id="{C5968F49-E41B-40B5-9308-0C32B4A5CBCF}" type="slidenum">
              <a:rPr lang="en-US" sz="1200" smtClean="0">
                <a:latin typeface="Arial" pitchFamily="34" charset="0"/>
              </a:rPr>
              <a:pPr eaLnBrk="1" hangingPunct="1"/>
              <a:t>27</a:t>
            </a:fld>
            <a:endParaRPr lang="en-US" sz="120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s-CO" smtClean="0">
              <a:latin typeface="Arial" pitchFamily="34" charset="0"/>
            </a:endParaRPr>
          </a:p>
        </p:txBody>
      </p:sp>
      <p:sp>
        <p:nvSpPr>
          <p:cNvPr id="6349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491EF36-E20B-4EEB-8A5C-F5F629A6B616}" type="slidenum">
              <a:rPr lang="es-CO" sz="1200">
                <a:latin typeface="Calibri" pitchFamily="34" charset="0"/>
              </a:rPr>
              <a:pPr algn="r" eaLnBrk="1" hangingPunct="1">
                <a:buClrTx/>
                <a:buFontTx/>
                <a:buNone/>
              </a:pPr>
              <a:t>30</a:t>
            </a:fld>
            <a:endParaRPr lang="es-CO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2000" cy="3429000"/>
          </a:xfrm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6265" y="4344025"/>
            <a:ext cx="5025473" cy="4116049"/>
          </a:xfrm>
          <a:noFill/>
          <a:ln/>
        </p:spPr>
        <p:txBody>
          <a:bodyPr/>
          <a:lstStyle/>
          <a:p>
            <a:r>
              <a:rPr lang="en-US" dirty="0" smtClean="0"/>
              <a:t>Simple</a:t>
            </a:r>
            <a:r>
              <a:rPr lang="en-US" baseline="0" dirty="0" smtClean="0"/>
              <a:t> catalog process</a:t>
            </a:r>
          </a:p>
          <a:p>
            <a:r>
              <a:rPr lang="en-US" baseline="0" dirty="0" smtClean="0"/>
              <a:t>1. </a:t>
            </a:r>
            <a:r>
              <a:rPr lang="en-US" baseline="0" dirty="0" err="1" smtClean="0"/>
              <a:t>Lieferant</a:t>
            </a:r>
            <a:r>
              <a:rPr lang="en-US" baseline="0" dirty="0" smtClean="0"/>
              <a:t> l</a:t>
            </a:r>
            <a:r>
              <a:rPr lang="de-DE" baseline="0" dirty="0" smtClean="0"/>
              <a:t>ädt den elektronischen Katalog hoch im Catalog Manager</a:t>
            </a:r>
            <a:endParaRPr lang="en-US" baseline="0" dirty="0" smtClean="0"/>
          </a:p>
          <a:p>
            <a:pPr>
              <a:spcBef>
                <a:spcPct val="20000"/>
              </a:spcBef>
              <a:buClr>
                <a:srgbClr val="002C50"/>
              </a:buClr>
              <a:buSzPct val="100000"/>
            </a:pPr>
            <a:r>
              <a:rPr lang="en-GB" altLang="en-US" sz="1200" dirty="0" smtClean="0">
                <a:solidFill>
                  <a:srgbClr val="002C50"/>
                </a:solidFill>
                <a:latin typeface="Gill Sans"/>
              </a:rPr>
              <a:t>2. </a:t>
            </a:r>
            <a:r>
              <a:rPr lang="en-GB" altLang="en-US" sz="1200" dirty="0" err="1" smtClean="0">
                <a:solidFill>
                  <a:srgbClr val="002C50"/>
                </a:solidFill>
                <a:latin typeface="Gill Sans"/>
              </a:rPr>
              <a:t>Kataloge</a:t>
            </a:r>
            <a:r>
              <a:rPr lang="en-GB" altLang="en-US" sz="1200" dirty="0" smtClean="0">
                <a:solidFill>
                  <a:srgbClr val="002C50"/>
                </a:solidFill>
                <a:latin typeface="Gill Sans"/>
              </a:rPr>
              <a:t>,</a:t>
            </a:r>
            <a:r>
              <a:rPr lang="en-GB" altLang="en-US" sz="1200" baseline="0" dirty="0" smtClean="0">
                <a:solidFill>
                  <a:srgbClr val="002C50"/>
                </a:solidFill>
                <a:latin typeface="Gill Sans"/>
              </a:rPr>
              <a:t> die </a:t>
            </a:r>
            <a:r>
              <a:rPr lang="en-GB" altLang="en-US" sz="1200" baseline="0" dirty="0" err="1" smtClean="0">
                <a:solidFill>
                  <a:srgbClr val="002C50"/>
                </a:solidFill>
                <a:latin typeface="Gill Sans"/>
              </a:rPr>
              <a:t>überprüft</a:t>
            </a:r>
            <a:r>
              <a:rPr lang="en-GB" altLang="en-US" sz="1200" baseline="0" dirty="0" smtClean="0">
                <a:solidFill>
                  <a:srgbClr val="002C50"/>
                </a:solidFill>
                <a:latin typeface="Gill Sans"/>
              </a:rPr>
              <a:t> und </a:t>
            </a:r>
            <a:r>
              <a:rPr lang="en-GB" altLang="en-US" sz="1200" baseline="0" dirty="0" err="1" smtClean="0">
                <a:solidFill>
                  <a:srgbClr val="002C50"/>
                </a:solidFill>
                <a:latin typeface="Gill Sans"/>
              </a:rPr>
              <a:t>koregiert</a:t>
            </a:r>
            <a:r>
              <a:rPr lang="en-GB" altLang="en-US" sz="1200" baseline="0" dirty="0" smtClean="0">
                <a:solidFill>
                  <a:srgbClr val="002C50"/>
                </a:solidFill>
                <a:latin typeface="Gill Sans"/>
              </a:rPr>
              <a:t>, </a:t>
            </a:r>
            <a:r>
              <a:rPr lang="en-GB" altLang="en-US" sz="1200" baseline="0" dirty="0" err="1" smtClean="0">
                <a:solidFill>
                  <a:srgbClr val="002C50"/>
                </a:solidFill>
                <a:latin typeface="Gill Sans"/>
              </a:rPr>
              <a:t>wird</a:t>
            </a:r>
            <a:r>
              <a:rPr lang="en-GB" altLang="en-US" sz="1200" baseline="0" dirty="0" smtClean="0">
                <a:solidFill>
                  <a:srgbClr val="002C50"/>
                </a:solidFill>
                <a:latin typeface="Gill Sans"/>
              </a:rPr>
              <a:t> </a:t>
            </a:r>
            <a:r>
              <a:rPr lang="en-GB" altLang="en-US" sz="1200" baseline="0" dirty="0" err="1" smtClean="0">
                <a:solidFill>
                  <a:srgbClr val="002C50"/>
                </a:solidFill>
                <a:latin typeface="Gill Sans"/>
              </a:rPr>
              <a:t>zur</a:t>
            </a:r>
            <a:r>
              <a:rPr lang="en-GB" altLang="en-US" sz="1200" baseline="0" dirty="0" smtClean="0">
                <a:solidFill>
                  <a:srgbClr val="002C50"/>
                </a:solidFill>
                <a:latin typeface="Gill Sans"/>
              </a:rPr>
              <a:t> </a:t>
            </a:r>
            <a:r>
              <a:rPr lang="en-GB" altLang="en-US" sz="1200" baseline="0" dirty="0" err="1" smtClean="0">
                <a:solidFill>
                  <a:srgbClr val="002C50"/>
                </a:solidFill>
                <a:latin typeface="Gill Sans"/>
              </a:rPr>
              <a:t>Genehmigung</a:t>
            </a:r>
            <a:r>
              <a:rPr lang="en-GB" altLang="en-US" sz="1200" baseline="0" dirty="0" smtClean="0">
                <a:solidFill>
                  <a:srgbClr val="002C50"/>
                </a:solidFill>
                <a:latin typeface="Gill Sans"/>
              </a:rPr>
              <a:t> </a:t>
            </a:r>
            <a:r>
              <a:rPr lang="en-GB" altLang="en-US" sz="1200" baseline="0" dirty="0" err="1" smtClean="0">
                <a:solidFill>
                  <a:srgbClr val="002C50"/>
                </a:solidFill>
                <a:latin typeface="Gill Sans"/>
              </a:rPr>
              <a:t>vorgelegt</a:t>
            </a:r>
            <a:endParaRPr lang="en-GB" altLang="en-US" sz="1200" dirty="0" smtClean="0">
              <a:solidFill>
                <a:srgbClr val="002C50"/>
              </a:solidFill>
              <a:latin typeface="Gill San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3. Der </a:t>
            </a:r>
            <a:r>
              <a:rPr lang="en-US" baseline="0" dirty="0" err="1" smtClean="0"/>
              <a:t>Kunde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genehmigt</a:t>
            </a:r>
            <a:r>
              <a:rPr lang="en-US" baseline="0" dirty="0" smtClean="0"/>
              <a:t> der </a:t>
            </a:r>
            <a:r>
              <a:rPr lang="en-US" baseline="0" dirty="0" err="1" smtClean="0"/>
              <a:t>Artikeln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veröffentlicht</a:t>
            </a:r>
            <a:r>
              <a:rPr lang="en-US" baseline="0" dirty="0" smtClean="0"/>
              <a:t> den </a:t>
            </a:r>
            <a:r>
              <a:rPr lang="en-US" baseline="0" dirty="0" err="1" smtClean="0"/>
              <a:t>Katalog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zum</a:t>
            </a:r>
            <a:r>
              <a:rPr lang="en-US" baseline="0" dirty="0" smtClean="0"/>
              <a:t> Search, </a:t>
            </a:r>
            <a:r>
              <a:rPr lang="en-US" baseline="0" dirty="0" err="1" smtClean="0"/>
              <a:t>hier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können</a:t>
            </a:r>
            <a:r>
              <a:rPr lang="en-US" baseline="0" dirty="0" smtClean="0"/>
              <a:t> die </a:t>
            </a:r>
            <a:r>
              <a:rPr lang="en-US" baseline="0" dirty="0" err="1" smtClean="0"/>
              <a:t>Kunden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Bestellanforderung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anlegen</a:t>
            </a:r>
            <a:r>
              <a:rPr lang="en-US" baseline="0" dirty="0" smtClean="0"/>
              <a:t>.</a:t>
            </a:r>
          </a:p>
          <a:p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9" y="4344025"/>
            <a:ext cx="5026025" cy="4116049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il-PH" smtClean="0">
              <a:latin typeface="Arial" pitchFamily="34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hangingPunct="1">
              <a:buClr>
                <a:srgbClr val="FFFFFF"/>
              </a:buClr>
            </a:pPr>
            <a:fld id="{A7C2893C-A9DD-48AF-8662-8EEA2F8945FE}" type="slidenum">
              <a:rPr lang="en-US" sz="1200" smtClean="0">
                <a:solidFill>
                  <a:srgbClr val="000000"/>
                </a:solidFill>
                <a:latin typeface="Arial" pitchFamily="34" charset="0"/>
              </a:rPr>
              <a:pPr eaLnBrk="1" hangingPunct="1">
                <a:buClr>
                  <a:srgbClr val="FFFFFF"/>
                </a:buClr>
              </a:pPr>
              <a:t>6</a:t>
            </a:fld>
            <a:endParaRPr lang="en-US" sz="1200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03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72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1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44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39144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1168246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jor 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985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3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8900" y="6562725"/>
            <a:ext cx="800100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428DF-CC9C-485B-AA1B-1728E5FFBCB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212180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51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163212"/>
            <a:ext cx="8370888" cy="4695825"/>
          </a:xfrm>
        </p:spPr>
        <p:txBody>
          <a:bodyPr rtlCol="0">
            <a:norm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14569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18696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EB3C1-3EE7-4110-87F9-F062E79A8C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002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765AB-3F0C-41EE-8448-79F1077AD3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758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9AB16-C6B1-42F8-BFEE-B87DA37E6F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815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5944-AD58-4E4E-978C-AC2F1B79A00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708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9B104-5930-4C2E-B8A9-BB585CB8E5B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2758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8E85D-C161-4745-B0F2-69139E84E7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7442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93CD8C-96E4-4F2C-96C1-110D3219DC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2971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E1311-E6CE-4E76-B98D-7D305BE7851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17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40274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EDE8F2-C770-4405-87F0-3603F459885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675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CDBB5-B746-457F-9E96-6C7ADBE55C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0940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3AD6E-6D8F-4C31-9A01-D114D4200E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36233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5F34F-3E33-4D4E-A64E-3E1D49DF51B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420800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10B44-3AE5-4E5F-ADC5-A3D7D3A0B72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768084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349945-FCA8-4E2D-9A60-5A88F03D35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40389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CF8A1-F55E-4F3C-B9C5-7EC8420BB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39153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84A7D-B930-4A90-87BF-0E9ADA6DD8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922992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27CAA-371D-4EBC-BF3D-04B1042FAF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97884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B098E-EC35-4F4D-9B9A-04A76391F71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18326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29911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AC452-6438-4038-A1BC-1F5F2C20F2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69423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3AF64-F0BC-478A-B54E-789223BF0ED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804039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1C15-5B86-4DEF-8B80-978EE48EAC9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481514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3B118-9AC8-450C-AF99-436CA1DF51C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21337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3885-F9C1-45BF-894A-1D5814FB97F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839658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6375E-FE11-4159-9F96-8CB80B4B501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96836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B9363-FAB2-4923-9D40-4332F2B838B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2111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38" y="1600200"/>
            <a:ext cx="38163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688" y="1600200"/>
            <a:ext cx="381793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2454B-09AE-49D5-9488-92F03DED79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19634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1DE3E-D3F6-42D2-B97B-6AA90C6F1E1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983675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490A2-A01F-4BFF-BBB3-040B45FA25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07790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620472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E3172E-D0AE-4CAD-AD42-3D2ECF5792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1650474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173C-DE1F-435B-B1E6-5344E047E91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7911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9A3A5-3853-4F86-955A-C3DBA88B686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26040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3ED8-081D-48E8-AC95-0EFBEC694A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38525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925" y="404813"/>
            <a:ext cx="2124075" cy="5721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2938" y="404813"/>
            <a:ext cx="6224587" cy="5721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790D-F4F0-4AC0-BA8C-31916F075E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98104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16686-E94A-40D9-8C51-9665AEF7EF6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0313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B3101-5ED5-4910-BCAA-068AF634D0A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37496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E02BA-CB1C-4A50-A415-58601C0A4E7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85240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27DA2-A7D7-4C67-A6D7-C37CA258A2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861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A4CFA-8232-474C-815B-0B077163C14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4083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58109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1BBAE-27C0-4280-94D5-C2AA7A772D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81689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DE5BB-DF68-40BD-B512-9D530EC4460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9295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61DF8-BE2F-4F29-A8D8-C6ED5920B87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9196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F2F16-BA90-4D4E-A96A-71E26D3A0B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4167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82573-38C4-4939-ACC2-953B8110023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5632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E2B03-8BCB-4B5E-A1C2-7054CC172CA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39753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2C906-4B95-4F16-AFDF-9B53511342C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20117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2CAE7-36B0-4C8A-99AB-33FE267B0FF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9882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61F75B1E-8C70-45CE-9D60-7A80CB0C82E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28469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449FEC76-166B-43B6-8F74-2A74D6524F9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2412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273834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3BA80FD-751C-44AE-835B-F8F94F01194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6598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C801CD1-A16A-4E67-9732-2873CAB3A83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1695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BF94F5FE-9908-48B0-9F80-450FE8120F6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6459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E27FCC86-7191-4EF9-8EB7-0F832FAF74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9506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953C9D02-4598-46F8-8954-DE1D15761B3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9940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C1933C3A-1113-4F5B-9F88-13B6FF0B92F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980408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3E8C7E02-19C9-410B-AD91-20303DD7B1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17976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2DBD7E9B-B493-46D1-8FFF-D7F924BC8E8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1776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A6F4B2FE-F3A5-441C-A061-E0E92EDA74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64867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8D9A91AE-0082-40BE-9260-9A809F61AA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54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92607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buFontTx/>
              <a:buChar char="•"/>
              <a:defRPr b="0"/>
            </a:lvl1pPr>
          </a:lstStyle>
          <a:p>
            <a:pPr>
              <a:defRPr/>
            </a:pPr>
            <a:fld id="{53080C65-091F-475D-B67D-024E4B2CBE7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8468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01ECF-3901-4C78-916D-5A5D78C8C75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09355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C759A-0A0A-443C-B76B-9CCED976598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8473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668C-40D6-4CA2-82EC-4183923FDC9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968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C5C62-1318-4859-A7EA-1AFB3624ACB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45678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6AF2E-6709-44A0-A19B-BE001DF447C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178420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7BB0E-2A8F-4C63-9762-124B7C15298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9000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72F33-16E1-499F-B36E-02DE5BA02F9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3455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27602-F430-41FF-9BD4-CF861BA281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5770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2CC1A-0AFC-4440-85C2-EFBB91DC7D6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368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014139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94F26-D101-4EB5-8CF0-25141EF5BCA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7368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242888"/>
            <a:ext cx="2171700" cy="58832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42888"/>
            <a:ext cx="6362700" cy="58832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917FE-84D2-4C44-A71D-9FCB90E341D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21990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2888"/>
            <a:ext cx="8686800" cy="5883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72C1E-2DE4-4AB7-B74E-8E61F45FE99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5006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688" y="242888"/>
            <a:ext cx="7834312" cy="647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AC5BB-23C1-4B40-982F-7115A8C661A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26918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186661"/>
      </p:ext>
    </p:extLst>
  </p:cSld>
  <p:clrMapOvr>
    <a:masterClrMapping/>
  </p:clrMapOvr>
  <p:hf hd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E768F-DCE7-4988-8833-E90ED1F8DF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C1B67-866D-482C-8967-EA84A3B965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91CA-62BF-4C97-8E83-66EEACD865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55D7-0F0A-4DAA-886C-0E06FCB99C0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79DA5-1D03-41E2-AA9D-0FB6ADF1FD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35047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5D4D-7DD1-4A32-9D56-33276E045FF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BCB69-4622-4F72-9249-33B88865065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49C44-0628-4545-B8A6-141E1C73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hf hd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3270B5-28F5-494C-B5B0-ED449EB2A5E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A54E3-BAE2-46FC-9642-B051B4BD0A2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87A603-1B4C-4F66-9B41-B19A8F6C884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hf hd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8186661"/>
      </p:ext>
    </p:extLst>
  </p:cSld>
  <p:clrMapOvr>
    <a:masterClrMapping/>
  </p:clrMapOvr>
  <p:hf hd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153000"/>
            <a:ext cx="7918752" cy="4651815"/>
          </a:xfrm>
        </p:spPr>
        <p:txBody>
          <a:bodyPr/>
          <a:lstStyle>
            <a:lvl1pPr>
              <a:defRPr sz="2800">
                <a:solidFill>
                  <a:srgbClr val="006699"/>
                </a:solidFill>
              </a:defRPr>
            </a:lvl1pPr>
            <a:lvl2pPr>
              <a:defRPr sz="2400">
                <a:solidFill>
                  <a:srgbClr val="006699"/>
                </a:solidFill>
              </a:defRPr>
            </a:lvl2pPr>
            <a:lvl3pPr>
              <a:defRPr sz="2000">
                <a:solidFill>
                  <a:srgbClr val="006699"/>
                </a:solidFill>
              </a:defRPr>
            </a:lvl3pPr>
            <a:lvl4pPr>
              <a:defRPr sz="1800">
                <a:solidFill>
                  <a:srgbClr val="006699"/>
                </a:solidFill>
              </a:defRPr>
            </a:lvl4pPr>
            <a:lvl5pPr>
              <a:defRPr sz="1800">
                <a:solidFill>
                  <a:srgbClr val="006699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91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Media Placeholder 6"/>
          <p:cNvSpPr>
            <a:spLocks noGrp="1"/>
          </p:cNvSpPr>
          <p:nvPr>
            <p:ph type="media" sz="quarter" idx="13"/>
          </p:nvPr>
        </p:nvSpPr>
        <p:spPr>
          <a:xfrm>
            <a:off x="457200" y="1163212"/>
            <a:ext cx="8370888" cy="4695825"/>
          </a:xfrm>
        </p:spPr>
        <p:txBody>
          <a:bodyPr/>
          <a:lstStyle/>
          <a:p>
            <a:r>
              <a:rPr lang="en-US" smtClean="0"/>
              <a:t>Click icon to add media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2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12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image" Target="../media/image14.png"/><Relationship Id="rId5" Type="http://schemas.openxmlformats.org/officeDocument/2006/relationships/slideLayout" Target="../slideLayouts/slideLayout101.xml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100.xml"/><Relationship Id="rId9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6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image" Target="../media/image10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image" Target="../media/image9.png"/><Relationship Id="rId2" Type="http://schemas.openxmlformats.org/officeDocument/2006/relationships/slideLayout" Target="../slideLayouts/slideLayout72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4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50800"/>
            <a:ext cx="9183688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</a:t>
            </a:r>
            <a:br>
              <a:rPr lang="fr-FR" smtClean="0"/>
            </a:br>
            <a:r>
              <a:rPr lang="fr-FR" smtClean="0"/>
              <a:t> modifier le style du titre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173538" y="6327775"/>
            <a:ext cx="44481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88" r:id="rId2"/>
    <p:sldLayoutId id="2147484489" r:id="rId3"/>
    <p:sldLayoutId id="2147484490" r:id="rId4"/>
    <p:sldLayoutId id="2147484491" r:id="rId5"/>
    <p:sldLayoutId id="2147484492" r:id="rId6"/>
    <p:sldLayoutId id="2147484493" r:id="rId7"/>
    <p:sldLayoutId id="2147484494" r:id="rId8"/>
    <p:sldLayoutId id="2147484495" r:id="rId9"/>
    <p:sldLayoutId id="2147484496" r:id="rId10"/>
    <p:sldLayoutId id="2147484497" r:id="rId11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 i="1">
          <a:solidFill>
            <a:srgbClr val="001B4F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ubwoo_ppt_footer_v2b.pn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303"/>
          <a:stretch/>
        </p:blipFill>
        <p:spPr>
          <a:xfrm>
            <a:off x="0" y="5797296"/>
            <a:ext cx="9144000" cy="1060704"/>
          </a:xfrm>
          <a:prstGeom prst="rect">
            <a:avLst/>
          </a:prstGeom>
        </p:spPr>
      </p:pic>
      <p:pic>
        <p:nvPicPr>
          <p:cNvPr id="4" name="Picture 3" descr="hubwoo_ppt_header_v3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363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053"/>
            <a:ext cx="6604000" cy="67495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270000"/>
            <a:ext cx="7759700" cy="4527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6489700"/>
            <a:ext cx="457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© 2014 Hubwoo. All rights reserved.</a:t>
            </a:r>
            <a:r>
              <a:rPr lang="en-US" sz="1000" dirty="0">
                <a:solidFill>
                  <a:prstClr val="white">
                    <a:lumMod val="85000"/>
                  </a:prstClr>
                </a:solidFill>
                <a:latin typeface="Arial"/>
                <a:cs typeface="Arial"/>
              </a:rPr>
              <a:t> | </a:t>
            </a:r>
            <a:r>
              <a:rPr lang="en-US" sz="1000" dirty="0">
                <a:solidFill>
                  <a:prstClr val="white">
                    <a:lumMod val="75000"/>
                  </a:prstClr>
                </a:solidFill>
                <a:latin typeface="Arial"/>
                <a:cs typeface="Arial"/>
              </a:rPr>
              <a:t>www.hubwoo.com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0" y="6489700"/>
            <a:ext cx="1663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6935C41F-D67C-AA49-9933-0DB72A5EB129}" type="slidenum">
              <a:rPr lang="en-US" sz="1000">
                <a:solidFill>
                  <a:srgbClr val="898989"/>
                </a:solidFill>
                <a:latin typeface="Arial"/>
                <a:cs typeface="Arial"/>
              </a:rPr>
              <a:pPr algn="r" defTabSz="4572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000" dirty="0">
              <a:solidFill>
                <a:srgbClr val="89898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35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0" r:id="rId1"/>
    <p:sldLayoutId id="2147484591" r:id="rId2"/>
    <p:sldLayoutId id="2147484592" r:id="rId3"/>
    <p:sldLayoutId id="2147484593" r:id="rId4"/>
    <p:sldLayoutId id="2147484594" r:id="rId5"/>
    <p:sldLayoutId id="2147484595" r:id="rId6"/>
    <p:sldLayoutId id="2147484558" r:id="rId7"/>
    <p:sldLayoutId id="2147484559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457200" rtl="0" eaLnBrk="1" latinLnBrk="0" hangingPunct="1">
        <a:spcBef>
          <a:spcPct val="0"/>
        </a:spcBef>
        <a:buNone/>
        <a:defRPr sz="30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3200" kern="1200">
          <a:solidFill>
            <a:srgbClr val="006699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800" kern="1200">
          <a:solidFill>
            <a:srgbClr val="006699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•"/>
        <a:defRPr sz="2400" kern="1200">
          <a:solidFill>
            <a:srgbClr val="006699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–"/>
        <a:defRPr sz="2000" kern="1200">
          <a:solidFill>
            <a:srgbClr val="006699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77B800"/>
        </a:buClr>
        <a:buFont typeface="Arial"/>
        <a:buChar char="»"/>
        <a:defRPr sz="2000" kern="1200">
          <a:solidFill>
            <a:srgbClr val="006699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sque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638" y="-50800"/>
            <a:ext cx="9183688" cy="690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747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FFB744A1-D137-45BB-B2C0-43A236410C3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411663" y="6327775"/>
            <a:ext cx="42116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buClrTx/>
              <a:buFontTx/>
              <a:buNone/>
              <a:defRPr/>
            </a:pPr>
            <a:r>
              <a:rPr lang="fr-FR" sz="1800" i="1">
                <a:solidFill>
                  <a:schemeClr val="bg1"/>
                </a:solidFill>
                <a:latin typeface="GillSans" pitchFamily="34" charset="0"/>
                <a:cs typeface="Arial" charset="0"/>
              </a:rPr>
              <a:t>Procurement Performance Applied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8" r:id="rId1"/>
    <p:sldLayoutId id="2147484499" r:id="rId2"/>
    <p:sldLayoutId id="2147484500" r:id="rId3"/>
    <p:sldLayoutId id="2147484501" r:id="rId4"/>
    <p:sldLayoutId id="2147484502" r:id="rId5"/>
    <p:sldLayoutId id="2147484503" r:id="rId6"/>
    <p:sldLayoutId id="2147484504" r:id="rId7"/>
    <p:sldLayoutId id="2147484505" r:id="rId8"/>
    <p:sldLayoutId id="2147484506" r:id="rId9"/>
    <p:sldLayoutId id="2147484507" r:id="rId10"/>
    <p:sldLayoutId id="214748450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01B4F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1B4F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1B4F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1B4F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sque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381750"/>
            <a:ext cx="7477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7B55397-F9FE-41FE-9EFE-F2D0AD85600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6149" name="Picture 5" descr="titleba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0"/>
            <a:ext cx="7451725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712913" y="0"/>
            <a:ext cx="7431087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9" r:id="rId1"/>
    <p:sldLayoutId id="2147484510" r:id="rId2"/>
    <p:sldLayoutId id="2147484511" r:id="rId3"/>
    <p:sldLayoutId id="2147484512" r:id="rId4"/>
    <p:sldLayoutId id="2147484513" r:id="rId5"/>
    <p:sldLayoutId id="2147484514" r:id="rId6"/>
    <p:sldLayoutId id="2147484515" r:id="rId7"/>
    <p:sldLayoutId id="2147484516" r:id="rId8"/>
    <p:sldLayoutId id="2147484517" r:id="rId9"/>
    <p:sldLayoutId id="2147484518" r:id="rId10"/>
    <p:sldLayoutId id="21474845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</p:bld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Gill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1B4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rgbClr val="0095DC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95DC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95DC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95DC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necteur droit 10"/>
          <p:cNvCxnSpPr/>
          <p:nvPr/>
        </p:nvCxnSpPr>
        <p:spPr>
          <a:xfrm>
            <a:off x="71438" y="979488"/>
            <a:ext cx="9001125" cy="1587"/>
          </a:xfrm>
          <a:prstGeom prst="line">
            <a:avLst/>
          </a:prstGeom>
          <a:ln w="28575" cmpd="sng">
            <a:solidFill>
              <a:srgbClr val="0081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Image 9" descr="signe recadre bleu clair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94" b="26022"/>
          <a:stretch>
            <a:fillRect/>
          </a:stretch>
        </p:blipFill>
        <p:spPr bwMode="auto">
          <a:xfrm>
            <a:off x="0" y="2390775"/>
            <a:ext cx="5929313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Image 8" descr="logo-hubwoo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404813"/>
            <a:ext cx="23876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278313" y="404813"/>
            <a:ext cx="4865687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Titre</a:t>
            </a:r>
          </a:p>
        </p:txBody>
      </p:sp>
      <p:sp>
        <p:nvSpPr>
          <p:cNvPr id="410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642938" y="1600200"/>
            <a:ext cx="77866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04163" y="6376988"/>
            <a:ext cx="1204912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002C50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BB7DC9F3-0CF7-499E-999B-1A1D222FA16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4104" name="Picture 8" descr="CH13500-05edit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</p:sldLayoutIdLst>
  <p:transition/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2pPr>
      <a:lvl3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3pPr>
      <a:lvl4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4pPr>
      <a:lvl5pPr algn="r" rtl="0" eaLnBrk="0" fontAlgn="base" hangingPunct="0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5pPr>
      <a:lvl6pPr marL="4572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6pPr>
      <a:lvl7pPr marL="9144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7pPr>
      <a:lvl8pPr marL="13716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8pPr>
      <a:lvl9pPr marL="1828800" algn="r" rtl="0" fontAlgn="base">
        <a:lnSpc>
          <a:spcPts val="3700"/>
        </a:lnSpc>
        <a:spcBef>
          <a:spcPct val="0"/>
        </a:spcBef>
        <a:spcAft>
          <a:spcPct val="0"/>
        </a:spcAft>
        <a:defRPr sz="3000" b="1">
          <a:solidFill>
            <a:srgbClr val="002C50"/>
          </a:solidFill>
          <a:latin typeface="Gill San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C50"/>
        </a:buClr>
        <a:buSzPct val="100000"/>
        <a:buFont typeface="Arial" pitchFamily="34" charset="0"/>
        <a:buChar char="•"/>
        <a:defRPr sz="2800" b="1">
          <a:solidFill>
            <a:srgbClr val="002C5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600">
          <a:solidFill>
            <a:srgbClr val="0081C7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rgbClr val="0081C7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>
          <a:solidFill>
            <a:srgbClr val="0081C7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0081C7"/>
          </a:solidFill>
          <a:latin typeface="+mn-lt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modify the style of the text</a:t>
            </a:r>
          </a:p>
          <a:p>
            <a:pPr lvl="1"/>
            <a:r>
              <a:rPr lang="fr-FR" smtClean="0"/>
              <a:t>2nd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chemeClr val="bg1"/>
              </a:buClr>
              <a:defRPr sz="900">
                <a:solidFill>
                  <a:srgbClr val="0192CE"/>
                </a:solidFill>
                <a:latin typeface="+mj-lt"/>
              </a:defRPr>
            </a:lvl1pPr>
          </a:lstStyle>
          <a:p>
            <a:pPr>
              <a:defRPr/>
            </a:pPr>
            <a:fld id="{45AE1A7D-85AD-4469-8718-DEAF068E8AE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5124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Here to Modify Title Format</a:t>
            </a:r>
          </a:p>
        </p:txBody>
      </p:sp>
      <p:pic>
        <p:nvPicPr>
          <p:cNvPr id="5128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31" r:id="rId1"/>
    <p:sldLayoutId id="2147484532" r:id="rId2"/>
    <p:sldLayoutId id="2147484533" r:id="rId3"/>
    <p:sldLayoutId id="2147484534" r:id="rId4"/>
    <p:sldLayoutId id="2147484535" r:id="rId5"/>
    <p:sldLayoutId id="2147484536" r:id="rId6"/>
    <p:sldLayoutId id="2147484537" r:id="rId7"/>
    <p:sldLayoutId id="2147484538" r:id="rId8"/>
    <p:sldLayoutId id="2147484539" r:id="rId9"/>
    <p:sldLayoutId id="2147484540" r:id="rId10"/>
    <p:sldLayoutId id="2147484541" r:id="rId11"/>
    <p:sldLayoutId id="2147484542" r:id="rId12"/>
    <p:sldLayoutId id="2147484543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modify the style of the text</a:t>
            </a:r>
          </a:p>
          <a:p>
            <a:pPr lvl="1"/>
            <a:r>
              <a:rPr lang="fr-FR" smtClean="0"/>
              <a:t>2nd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buFontTx/>
              <a:buNone/>
              <a:defRPr sz="900" b="1">
                <a:solidFill>
                  <a:srgbClr val="0192CE"/>
                </a:solidFill>
                <a:latin typeface="+mj-lt"/>
              </a:defRPr>
            </a:lvl1pPr>
          </a:lstStyle>
          <a:p>
            <a:pPr>
              <a:defRPr/>
            </a:pPr>
            <a:fld id="{A1B1D719-129B-4416-A701-955E890670F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6148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combined_header_secondary_ppt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 descr="Hub_logo_cloud_tag_wht_l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Here to Modify Title Format</a:t>
            </a:r>
          </a:p>
        </p:txBody>
      </p:sp>
      <p:pic>
        <p:nvPicPr>
          <p:cNvPr id="6152" name="Picture 8" descr="infinity_secondary_pg_background_ppt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61" r:id="rId1"/>
    <p:sldLayoutId id="2147484562" r:id="rId2"/>
    <p:sldLayoutId id="2147484563" r:id="rId3"/>
    <p:sldLayoutId id="2147484564" r:id="rId4"/>
    <p:sldLayoutId id="2147484565" r:id="rId5"/>
    <p:sldLayoutId id="2147484566" r:id="rId6"/>
    <p:sldLayoutId id="2147484567" r:id="rId7"/>
    <p:sldLayoutId id="2147484568" r:id="rId8"/>
    <p:sldLayoutId id="2147484569" r:id="rId9"/>
    <p:sldLayoutId id="2147484570" r:id="rId10"/>
    <p:sldLayoutId id="2147484571" r:id="rId11"/>
    <p:sldLayoutId id="2147484572" r:id="rId12"/>
    <p:sldLayoutId id="2147484573" r:id="rId13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modify the style of the text</a:t>
            </a:r>
          </a:p>
          <a:p>
            <a:pPr lvl="1"/>
            <a:r>
              <a:rPr lang="fr-FR" smtClean="0"/>
              <a:t>2nd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900" y="6562725"/>
            <a:ext cx="800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>
                <a:srgbClr val="FFFFFF"/>
              </a:buClr>
              <a:defRPr sz="900">
                <a:solidFill>
                  <a:srgbClr val="0192CE"/>
                </a:solidFill>
                <a:latin typeface="+mj-lt"/>
              </a:defRPr>
            </a:lvl1pPr>
          </a:lstStyle>
          <a:p>
            <a:pPr>
              <a:defRPr/>
            </a:pPr>
            <a:fld id="{ABD534C3-EAD5-4F32-9E27-F61AC9FB4C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7172" name="Picture 10" descr="SAP_powered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975" y="6270625"/>
            <a:ext cx="865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combined_header_secondary_ppt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ub_logo_cloud_tag_wht_l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34938"/>
            <a:ext cx="1589087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807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309688" y="242888"/>
            <a:ext cx="783431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Here to Modify Title Format</a:t>
            </a:r>
          </a:p>
        </p:txBody>
      </p:sp>
      <p:pic>
        <p:nvPicPr>
          <p:cNvPr id="7176" name="Picture 8" descr="infinity_secondary_pg_background_ppt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8725"/>
            <a:ext cx="5781675" cy="435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4" r:id="rId1"/>
    <p:sldLayoutId id="2147484545" r:id="rId2"/>
    <p:sldLayoutId id="2147484546" r:id="rId3"/>
    <p:sldLayoutId id="2147484547" r:id="rId4"/>
    <p:sldLayoutId id="2147484548" r:id="rId5"/>
    <p:sldLayoutId id="2147484549" r:id="rId6"/>
    <p:sldLayoutId id="2147484550" r:id="rId7"/>
    <p:sldLayoutId id="2147484551" r:id="rId8"/>
    <p:sldLayoutId id="2147484552" r:id="rId9"/>
    <p:sldLayoutId id="2147484553" r:id="rId10"/>
    <p:sldLayoutId id="2147484554" r:id="rId11"/>
    <p:sldLayoutId id="2147484555" r:id="rId12"/>
    <p:sldLayoutId id="2147484556" r:id="rId13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20000"/>
        <a:buFont typeface="Wingdings" pitchFamily="2" charset="2"/>
        <a:buChar char="§"/>
        <a:defRPr b="1">
          <a:solidFill>
            <a:srgbClr val="0192C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20000"/>
        <a:buChar char="•"/>
        <a:defRPr>
          <a:solidFill>
            <a:srgbClr val="0192CE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Char char="•"/>
        <a:defRPr sz="1400">
          <a:solidFill>
            <a:srgbClr val="0192CE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192CE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557" r:id="rId1"/>
  </p:sldLayoutIdLst>
  <p:hf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0B48FAAF-DCB7-40DC-B647-0B84E05B2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578" r:id="rId2"/>
    <p:sldLayoutId id="2147484579" r:id="rId3"/>
    <p:sldLayoutId id="2147484580" r:id="rId4"/>
    <p:sldLayoutId id="2147484581" r:id="rId5"/>
    <p:sldLayoutId id="2147484582" r:id="rId6"/>
    <p:sldLayoutId id="2147484583" r:id="rId7"/>
    <p:sldLayoutId id="2147484584" r:id="rId8"/>
    <p:sldLayoutId id="2147484585" r:id="rId9"/>
    <p:sldLayoutId id="2147484586" r:id="rId10"/>
    <p:sldLayoutId id="2147484587" r:id="rId11"/>
    <p:sldLayoutId id="214748458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2.xml"/><Relationship Id="rId6" Type="http://schemas.openxmlformats.org/officeDocument/2006/relationships/image" Target="../media/image37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care@Hubwoo.co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724400"/>
            <a:ext cx="2774633" cy="18430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726915" y="2590800"/>
            <a:ext cx="7467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buClrTx/>
            </a:pPr>
            <a:r>
              <a:rPr lang="en-US" altLang="en-US" sz="5400" b="1" dirty="0" smtClean="0">
                <a:latin typeface="Arial" pitchFamily="34" charset="0"/>
                <a:ea typeface="+mn-ea"/>
                <a:cs typeface="Arial" pitchFamily="34" charset="0"/>
              </a:rPr>
              <a:t>Catalog Manager</a:t>
            </a:r>
            <a:endParaRPr lang="en-US" altLang="en-US" sz="1800" i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660398" y="3367315"/>
            <a:ext cx="7600633" cy="10668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fontAlgn="auto">
              <a:spcAft>
                <a:spcPts val="0"/>
              </a:spcAft>
              <a:buNone/>
            </a:pPr>
            <a:r>
              <a:rPr lang="en-US" altLang="en-US" sz="3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 </a:t>
            </a:r>
            <a:r>
              <a:rPr lang="en-US" altLang="en-US" sz="3600" b="1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Lieferantentraining</a:t>
            </a:r>
            <a:endParaRPr lang="en-US" altLang="en-US" sz="3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27100"/>
            <a:ext cx="7804718" cy="3568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ular Callout 7"/>
          <p:cNvSpPr/>
          <p:nvPr/>
        </p:nvSpPr>
        <p:spPr bwMode="auto">
          <a:xfrm>
            <a:off x="2171700" y="2022673"/>
            <a:ext cx="2971800" cy="511175"/>
          </a:xfrm>
          <a:prstGeom prst="wedgeRoundRectCallout">
            <a:avLst>
              <a:gd name="adj1" fmla="val -85079"/>
              <a:gd name="adj2" fmla="val 43271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400" b="1" dirty="0" err="1" smtClean="0">
                <a:solidFill>
                  <a:srgbClr val="006699"/>
                </a:solidFill>
              </a:rPr>
              <a:t>Gehen</a:t>
            </a:r>
            <a:r>
              <a:rPr lang="en-US" sz="1400" b="1" dirty="0" smtClean="0">
                <a:solidFill>
                  <a:srgbClr val="006699"/>
                </a:solidFill>
              </a:rPr>
              <a:t> </a:t>
            </a:r>
            <a:r>
              <a:rPr lang="en-US" sz="1400" b="1" dirty="0" err="1" smtClean="0">
                <a:solidFill>
                  <a:srgbClr val="006699"/>
                </a:solidFill>
              </a:rPr>
              <a:t>Sie</a:t>
            </a:r>
            <a:r>
              <a:rPr lang="en-US" sz="1400" b="1" dirty="0" smtClean="0">
                <a:solidFill>
                  <a:srgbClr val="006699"/>
                </a:solidFill>
              </a:rPr>
              <a:t>  </a:t>
            </a:r>
            <a:r>
              <a:rPr lang="en-US" sz="1400" b="1" dirty="0" err="1" smtClean="0">
                <a:solidFill>
                  <a:srgbClr val="006699"/>
                </a:solidFill>
              </a:rPr>
              <a:t>zurück</a:t>
            </a:r>
            <a:r>
              <a:rPr lang="en-US" sz="1400" b="1" dirty="0" smtClean="0">
                <a:solidFill>
                  <a:srgbClr val="006699"/>
                </a:solidFill>
              </a:rPr>
              <a:t> auf der Catalog Manager </a:t>
            </a:r>
            <a:r>
              <a:rPr lang="en-US" sz="1400" b="1" dirty="0" err="1" smtClean="0">
                <a:solidFill>
                  <a:srgbClr val="006699"/>
                </a:solidFill>
              </a:rPr>
              <a:t>Seite</a:t>
            </a:r>
            <a:r>
              <a:rPr lang="en-US" sz="1400" b="1" dirty="0" smtClean="0">
                <a:solidFill>
                  <a:srgbClr val="006699"/>
                </a:solidFill>
              </a:rPr>
              <a:t>.</a:t>
            </a:r>
            <a:endParaRPr lang="fil-PH" sz="1400" b="1" dirty="0">
              <a:solidFill>
                <a:srgbClr val="00669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2286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Download-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Bereich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925" y="3308350"/>
            <a:ext cx="1743075" cy="99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7953374" y="5071137"/>
            <a:ext cx="561975" cy="21338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699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1732" y="2819399"/>
            <a:ext cx="590550" cy="25762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699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42" y="3308350"/>
            <a:ext cx="7327647" cy="3240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ular Callout 6"/>
          <p:cNvSpPr/>
          <p:nvPr/>
        </p:nvSpPr>
        <p:spPr bwMode="auto">
          <a:xfrm>
            <a:off x="7162800" y="2661046"/>
            <a:ext cx="1704974" cy="1682354"/>
          </a:xfrm>
          <a:prstGeom prst="wedgeRoundRectCallout">
            <a:avLst>
              <a:gd name="adj1" fmla="val 24549"/>
              <a:gd name="adj2" fmla="val 108691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de-DE" sz="1400" b="1" dirty="0" smtClean="0">
                <a:solidFill>
                  <a:srgbClr val="006699"/>
                </a:solidFill>
              </a:rPr>
              <a:t>Klicken </a:t>
            </a:r>
            <a:r>
              <a:rPr lang="de-DE" sz="1400" b="1" dirty="0">
                <a:solidFill>
                  <a:srgbClr val="006699"/>
                </a:solidFill>
              </a:rPr>
              <a:t>Sie auf </a:t>
            </a:r>
            <a:r>
              <a:rPr lang="de-DE" sz="1400" b="1" dirty="0" smtClean="0">
                <a:solidFill>
                  <a:srgbClr val="006699"/>
                </a:solidFill>
              </a:rPr>
              <a:t>dieses Icon, </a:t>
            </a:r>
            <a:r>
              <a:rPr lang="de-DE" sz="1400" b="1" dirty="0">
                <a:solidFill>
                  <a:srgbClr val="006699"/>
                </a:solidFill>
              </a:rPr>
              <a:t>um die Vorlage </a:t>
            </a:r>
            <a:r>
              <a:rPr lang="de-DE" sz="1400" b="1" dirty="0" smtClean="0">
                <a:solidFill>
                  <a:srgbClr val="006699"/>
                </a:solidFill>
              </a:rPr>
              <a:t>herunterzuladen.</a:t>
            </a:r>
            <a:endParaRPr lang="fil-PH" sz="1400" b="1" dirty="0">
              <a:solidFill>
                <a:srgbClr val="0066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743200" y="3033486"/>
            <a:ext cx="423930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SCF </a:t>
            </a:r>
            <a:r>
              <a:rPr lang="en-US" sz="3000" b="1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Vorlage-Tabellen</a:t>
            </a:r>
            <a:endParaRPr lang="en-US" sz="3000" b="1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46" y="2438400"/>
            <a:ext cx="8124825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Rectangle 4"/>
          <p:cNvSpPr>
            <a:spLocks noGrp="1"/>
          </p:cNvSpPr>
          <p:nvPr>
            <p:ph idx="1"/>
          </p:nvPr>
        </p:nvSpPr>
        <p:spPr>
          <a:xfrm>
            <a:off x="595313" y="1143000"/>
            <a:ext cx="7786687" cy="762000"/>
          </a:xfrm>
        </p:spPr>
        <p:txBody>
          <a:bodyPr rtlCol="0">
            <a:noAutofit/>
          </a:bodyPr>
          <a:lstStyle/>
          <a:p>
            <a:pPr>
              <a:defRPr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Informationen auf dem Header - Dieses Blatt enthält die Kunden- und Lieferanten-ID sowie die Sprache. Orange-markierte Felder sind Pflichtfelder.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ounded Rectangular Callout 1"/>
          <p:cNvSpPr/>
          <p:nvPr/>
        </p:nvSpPr>
        <p:spPr>
          <a:xfrm>
            <a:off x="5827935" y="4959255"/>
            <a:ext cx="2575836" cy="760903"/>
          </a:xfrm>
          <a:prstGeom prst="wedgeRoundRectCallout">
            <a:avLst>
              <a:gd name="adj1" fmla="val -6829"/>
              <a:gd name="adj2" fmla="val -158972"/>
              <a:gd name="adj3" fmla="val 1666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en-US" sz="1400" dirty="0" err="1" smtClean="0">
                <a:solidFill>
                  <a:schemeClr val="accent5">
                    <a:lumMod val="50000"/>
                  </a:schemeClr>
                </a:solidFill>
              </a:rPr>
              <a:t>Wenn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 dieses Feld leer </a:t>
            </a:r>
            <a:r>
              <a:rPr lang="en-US" sz="1400" dirty="0" err="1" smtClean="0">
                <a:solidFill>
                  <a:schemeClr val="accent5">
                    <a:lumMod val="50000"/>
                  </a:schemeClr>
                </a:solidFill>
              </a:rPr>
              <a:t>ist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sz="1400" dirty="0" err="1" smtClean="0">
                <a:solidFill>
                  <a:schemeClr val="accent5">
                    <a:lumMod val="50000"/>
                  </a:schemeClr>
                </a:solidFill>
              </a:rPr>
              <a:t>wenden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accent5">
                    <a:lumMod val="50000"/>
                  </a:schemeClr>
                </a:solidFill>
              </a:rPr>
              <a:t>Sie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accent5">
                    <a:lumMod val="50000"/>
                  </a:schemeClr>
                </a:solidFill>
              </a:rPr>
              <a:t>sich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accent5">
                    <a:lumMod val="50000"/>
                  </a:schemeClr>
                </a:solidFill>
              </a:rPr>
              <a:t>bitte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 an </a:t>
            </a:r>
            <a:r>
              <a:rPr lang="en-US" sz="1400" dirty="0" err="1" smtClean="0">
                <a:solidFill>
                  <a:schemeClr val="accent5">
                    <a:lumMod val="50000"/>
                  </a:schemeClr>
                </a:solidFill>
              </a:rPr>
              <a:t>Hubwo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</a:rPr>
              <a:t> Customer Care</a:t>
            </a:r>
            <a:endParaRPr lang="en-US" sz="1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228600"/>
            <a:ext cx="5562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>
                <a:solidFill>
                  <a:schemeClr val="bg1"/>
                </a:solidFill>
                <a:latin typeface="Arial" panose="020B0604020202020204" pitchFamily="34" charset="0"/>
              </a:rPr>
              <a:t>SCF-</a:t>
            </a:r>
            <a:r>
              <a:rPr lang="en-US" sz="3000" dirty="0" err="1">
                <a:solidFill>
                  <a:schemeClr val="bg1"/>
                </a:solidFill>
                <a:latin typeface="Arial" panose="020B0604020202020204" pitchFamily="34" charset="0"/>
              </a:rPr>
              <a:t>Vorlage</a:t>
            </a:r>
            <a:r>
              <a:rPr lang="en-US" sz="3000" dirty="0">
                <a:solidFill>
                  <a:schemeClr val="bg1"/>
                </a:solidFill>
                <a:latin typeface="Arial" panose="020B0604020202020204" pitchFamily="34" charset="0"/>
              </a:rPr>
              <a:t>(Header Tab)</a:t>
            </a:r>
          </a:p>
        </p:txBody>
      </p:sp>
      <p:sp>
        <p:nvSpPr>
          <p:cNvPr id="8" name="Rectangle 7"/>
          <p:cNvSpPr/>
          <p:nvPr/>
        </p:nvSpPr>
        <p:spPr>
          <a:xfrm>
            <a:off x="790576" y="5391150"/>
            <a:ext cx="590550" cy="22264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96487" y="3686175"/>
            <a:ext cx="1304026" cy="31273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/>
          </p:cNvSpPr>
          <p:nvPr>
            <p:ph idx="1"/>
          </p:nvPr>
        </p:nvSpPr>
        <p:spPr>
          <a:xfrm>
            <a:off x="573881" y="1066800"/>
            <a:ext cx="7786687" cy="1066800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Der Data-Reiter enthält alle Kataloginformationen, die Sie für Ihren Kunden hochladen und freigeben. Dies wird im Detail im Laufe der Präsentation erklärt.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28600"/>
            <a:ext cx="4876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Reiter - Data 1 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524402"/>
            <a:ext cx="8477250" cy="2916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/>
          </p:cNvSpPr>
          <p:nvPr>
            <p:ph idx="1"/>
          </p:nvPr>
        </p:nvSpPr>
        <p:spPr>
          <a:xfrm>
            <a:off x="533400" y="990600"/>
            <a:ext cx="8077200" cy="838200"/>
          </a:xfrm>
        </p:spPr>
        <p:txBody>
          <a:bodyPr>
            <a:normAutofit/>
          </a:bodyPr>
          <a:lstStyle/>
          <a:p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Der Instructions-Reiter gibt Auskunft über die Katalogfelder und wie diese in der Vorlage auszufüllen sind.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2286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Anweisungen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7896225" cy="3816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143000" y="5257800"/>
            <a:ext cx="800100" cy="31120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4267200" cy="674688"/>
          </a:xfrm>
        </p:spPr>
        <p:txBody>
          <a:bodyPr>
            <a:normAutofit/>
          </a:bodyPr>
          <a:lstStyle/>
          <a:p>
            <a:pPr eaLnBrk="1" hangingPunct="1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Tabelle - Data 1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85800"/>
            <a:ext cx="8229600" cy="1524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Dieser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Abschnitt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zeigt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Ihnen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die Felder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Tab Reiter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ausgefüllt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werden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sollen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96666"/>
            <a:ext cx="9144000" cy="41037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48000" y="5812709"/>
            <a:ext cx="533400" cy="18766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/>
          </p:cNvSpPr>
          <p:nvPr>
            <p:ph idx="1"/>
          </p:nvPr>
        </p:nvSpPr>
        <p:spPr>
          <a:xfrm>
            <a:off x="544286" y="1219200"/>
            <a:ext cx="7786688" cy="12954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Grün-markierte Spalten sind Pflichtfelder, Gelb-markierte hingegen optional.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28600"/>
            <a:ext cx="6172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Pflicht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- und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Kannfelder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7779124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ChangeArrowheads="1"/>
          </p:cNvSpPr>
          <p:nvPr/>
        </p:nvSpPr>
        <p:spPr bwMode="auto">
          <a:xfrm>
            <a:off x="304800" y="990600"/>
            <a:ext cx="85344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de-DE" sz="1800" dirty="0">
                <a:solidFill>
                  <a:srgbClr val="006699"/>
                </a:solidFill>
                <a:latin typeface="Arial" panose="020B0604020202020204" pitchFamily="34" charset="0"/>
              </a:rPr>
              <a:t>Vor dem Hochladen der Katalogvorlagen und -anhänge, führen Sie bitte folgende Schritte durch:</a:t>
            </a:r>
          </a:p>
          <a:p>
            <a:pPr>
              <a:buFontTx/>
              <a:buNone/>
            </a:pPr>
            <a:endParaRPr lang="de-DE" sz="18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marL="342900" indent="-342900">
              <a:buClr>
                <a:srgbClr val="92D050"/>
              </a:buClr>
              <a:buFont typeface="+mj-lt"/>
              <a:buAutoNum type="arabicPeriod"/>
            </a:pPr>
            <a:r>
              <a:rPr lang="de-DE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Speichern </a:t>
            </a:r>
            <a:r>
              <a:rPr lang="de-DE" sz="1800" dirty="0">
                <a:solidFill>
                  <a:srgbClr val="006699"/>
                </a:solidFill>
                <a:latin typeface="Arial" panose="020B0604020202020204" pitchFamily="34" charset="0"/>
              </a:rPr>
              <a:t>Sie alle Kataloganhänge in einem separaten </a:t>
            </a:r>
            <a:r>
              <a:rPr lang="de-DE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Verzeichnis.</a:t>
            </a:r>
          </a:p>
          <a:p>
            <a:pPr marL="342900" indent="-342900">
              <a:buClr>
                <a:srgbClr val="92D050"/>
              </a:buClr>
              <a:buFont typeface="+mj-lt"/>
              <a:buAutoNum type="arabicPeriod"/>
            </a:pPr>
            <a:r>
              <a:rPr lang="de-DE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Rechtsklicken </a:t>
            </a:r>
            <a:r>
              <a:rPr lang="de-DE" sz="1800" dirty="0">
                <a:solidFill>
                  <a:srgbClr val="006699"/>
                </a:solidFill>
                <a:latin typeface="Arial" panose="020B0604020202020204" pitchFamily="34" charset="0"/>
              </a:rPr>
              <a:t>Sie die hochzuladende(n) Datei (Vorlage oder </a:t>
            </a:r>
            <a:r>
              <a:rPr lang="de-DE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Anhänge</a:t>
            </a:r>
            <a:r>
              <a:rPr lang="de-DE" sz="1800" dirty="0">
                <a:solidFill>
                  <a:srgbClr val="006699"/>
                </a:solidFill>
                <a:latin typeface="Arial" panose="020B0604020202020204" pitchFamily="34" charset="0"/>
              </a:rPr>
              <a:t>) und wählen Sie die Option Senden an &gt; ZIP-komprimierten </a:t>
            </a:r>
            <a:r>
              <a:rPr lang="de-DE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Ordner aus.</a:t>
            </a:r>
          </a:p>
          <a:p>
            <a:pPr marL="342900" indent="-342900">
              <a:buClr>
                <a:srgbClr val="92D050"/>
              </a:buClr>
              <a:buFont typeface="+mj-lt"/>
              <a:buAutoNum type="arabicPeriod"/>
            </a:pPr>
            <a:r>
              <a:rPr lang="de-DE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Beachten </a:t>
            </a:r>
            <a:r>
              <a:rPr lang="de-DE" sz="1800" dirty="0">
                <a:solidFill>
                  <a:srgbClr val="006699"/>
                </a:solidFill>
                <a:latin typeface="Arial" panose="020B0604020202020204" pitchFamily="34" charset="0"/>
              </a:rPr>
              <a:t>Sie bitte die Erweiterung .</a:t>
            </a:r>
            <a:r>
              <a:rPr lang="de-DE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zip</a:t>
            </a:r>
          </a:p>
          <a:p>
            <a:pPr marL="342900" indent="-342900">
              <a:buClr>
                <a:srgbClr val="92D050"/>
              </a:buClr>
              <a:buFont typeface="+mj-lt"/>
              <a:buAutoNum type="arabicPeriod"/>
            </a:pPr>
            <a:r>
              <a:rPr lang="de-DE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Die </a:t>
            </a:r>
            <a:r>
              <a:rPr lang="de-DE" sz="1800" dirty="0">
                <a:solidFill>
                  <a:srgbClr val="006699"/>
                </a:solidFill>
                <a:latin typeface="Arial" panose="020B0604020202020204" pitchFamily="34" charset="0"/>
              </a:rPr>
              <a:t>gespeicherte und gezippte Katalogvorlage muss _scf_ im Dateinamen enthalten.</a:t>
            </a:r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marL="742950" lvl="1" indent="-285750"/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algn="just">
              <a:buFontTx/>
              <a:buNone/>
            </a:pPr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algn="just">
              <a:buFontTx/>
              <a:buNone/>
            </a:pPr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5060" name="Rectangle 3"/>
          <p:cNvSpPr>
            <a:spLocks noChangeArrowheads="1"/>
          </p:cNvSpPr>
          <p:nvPr/>
        </p:nvSpPr>
        <p:spPr bwMode="auto">
          <a:xfrm>
            <a:off x="1143000" y="3740150"/>
            <a:ext cx="45720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>
              <a:buFontTx/>
              <a:buNone/>
            </a:pPr>
            <a:endParaRPr lang="en-US" sz="1800">
              <a:solidFill>
                <a:srgbClr val="0081C7"/>
              </a:solidFill>
            </a:endParaRPr>
          </a:p>
          <a:p>
            <a:pPr algn="just">
              <a:buFontTx/>
              <a:buNone/>
            </a:pPr>
            <a:endParaRPr lang="en-US" sz="1800">
              <a:solidFill>
                <a:srgbClr val="0081C7"/>
              </a:solidFill>
            </a:endParaRPr>
          </a:p>
        </p:txBody>
      </p:sp>
      <p:sp>
        <p:nvSpPr>
          <p:cNvPr id="45061" name="TextBox 8"/>
          <p:cNvSpPr txBox="1">
            <a:spLocks noChangeArrowheads="1"/>
          </p:cNvSpPr>
          <p:nvPr/>
        </p:nvSpPr>
        <p:spPr bwMode="auto">
          <a:xfrm>
            <a:off x="285751" y="4044294"/>
            <a:ext cx="48196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just" eaLnBrk="1" hangingPunct="1">
              <a:buFontTx/>
              <a:buNone/>
            </a:pPr>
            <a:r>
              <a:rPr lang="de-DE" sz="1800" dirty="0">
                <a:solidFill>
                  <a:srgbClr val="006699"/>
                </a:solidFill>
                <a:latin typeface="Arial" panose="020B0604020202020204" pitchFamily="34" charset="0"/>
              </a:rPr>
              <a:t>Um die Datei als Zip zu speichern, wählen Sie die Exceldatei aus und rechtsklicken Sie diese. Wählen Sie die Option "Senden an" und dann "ZIP-komprimierten Ordner" aus. Eine neue gezippte Datei wird erstellt, die Sie nun zum Hochladen benutzen müssen.</a:t>
            </a:r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228600"/>
            <a:ext cx="7086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Komprimieren von Dateien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364568"/>
            <a:ext cx="3657600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239000" y="5271233"/>
            <a:ext cx="1304026" cy="146446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14400" y="2438400"/>
            <a:ext cx="7772400" cy="14700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Hochladen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Katalogs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Anh</a:t>
            </a:r>
            <a:r>
              <a:rPr lang="de-DE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änge</a:t>
            </a:r>
            <a:endParaRPr lang="en-US" b="1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07" y="1562100"/>
            <a:ext cx="8832386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609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611188" y="992188"/>
            <a:ext cx="8153400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92D050"/>
              </a:buClr>
              <a:buSzPct val="100000"/>
            </a:pP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Klicken Sie „</a:t>
            </a:r>
            <a:r>
              <a:rPr lang="de-DE" sz="2200" b="1" dirty="0" smtClean="0">
                <a:solidFill>
                  <a:srgbClr val="006699"/>
                </a:solidFill>
                <a:latin typeface="Arial" panose="020B0604020202020204" pitchFamily="34" charset="0"/>
              </a:rPr>
              <a:t>Upload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“ im Catalog 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7110" name="AutoShape 7"/>
          <p:cNvSpPr>
            <a:spLocks noChangeArrowheads="1"/>
          </p:cNvSpPr>
          <p:nvPr/>
        </p:nvSpPr>
        <p:spPr bwMode="auto">
          <a:xfrm>
            <a:off x="3048000" y="2736056"/>
            <a:ext cx="2057400" cy="845344"/>
          </a:xfrm>
          <a:prstGeom prst="wedgeRoundRectCallout">
            <a:avLst>
              <a:gd name="adj1" fmla="val -140987"/>
              <a:gd name="adj2" fmla="val 45112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Upload, um den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Katalog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hochzuladen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6693" y="3467100"/>
            <a:ext cx="633413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2286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Hochladen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1676400" cy="67468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70000"/>
            <a:ext cx="8229600" cy="4527550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Während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dieser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Präsentation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werden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folgende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Themen</a:t>
            </a: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b="1" dirty="0" err="1" smtClean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erklärt</a:t>
            </a:r>
            <a:endParaRPr lang="en-US" sz="2200" b="1" dirty="0" smtClean="0">
              <a:solidFill>
                <a:srgbClr val="92D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Katalogvorlage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herunterladen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Katalogvorlage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ausfüllen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Zip Dateien komprimieren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Den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Katalog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und die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Anh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än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hochladen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Fehler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überprüfen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korrigieren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3" eaLnBrk="1" fontAlgn="auto" hangingPunct="1">
              <a:spcAft>
                <a:spcPts val="0"/>
              </a:spcAft>
              <a:buFontTx/>
              <a:buChar char="-"/>
              <a:defRPr/>
            </a:pP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Katalog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freigeben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60" y="2893979"/>
            <a:ext cx="8521700" cy="3785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2"/>
          <p:cNvSpPr>
            <a:spLocks noChangeArrowheads="1"/>
          </p:cNvSpPr>
          <p:nvPr/>
        </p:nvSpPr>
        <p:spPr bwMode="auto">
          <a:xfrm>
            <a:off x="609600" y="6858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s-CO">
              <a:latin typeface="Arial" panose="020B0604020202020204" pitchFamily="34" charset="0"/>
            </a:endParaRPr>
          </a:p>
        </p:txBody>
      </p:sp>
      <p:sp>
        <p:nvSpPr>
          <p:cNvPr id="48132" name="Rectangle 3"/>
          <p:cNvSpPr>
            <a:spLocks noChangeArrowheads="1"/>
          </p:cNvSpPr>
          <p:nvPr/>
        </p:nvSpPr>
        <p:spPr bwMode="auto">
          <a:xfrm>
            <a:off x="489310" y="685800"/>
            <a:ext cx="8153400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2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buClr>
                <a:srgbClr val="92D050"/>
              </a:buClr>
              <a:buFont typeface="+mj-lt"/>
              <a:buAutoNum type="arabicPeriod"/>
            </a:pPr>
            <a:r>
              <a:rPr lang="de-DE" sz="2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Wählen </a:t>
            </a:r>
            <a:r>
              <a:rPr lang="de-DE" sz="2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Sie die Art der hochzuladenden Datei </a:t>
            </a:r>
            <a:r>
              <a:rPr lang="de-DE" sz="2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aus.</a:t>
            </a:r>
          </a:p>
          <a:p>
            <a:pPr marL="457200" indent="-457200">
              <a:buClr>
                <a:srgbClr val="92D050"/>
              </a:buClr>
              <a:buFont typeface="+mj-lt"/>
              <a:buAutoNum type="arabicPeriod"/>
            </a:pPr>
            <a:r>
              <a:rPr lang="de-DE" sz="2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Klicken </a:t>
            </a:r>
            <a:r>
              <a:rPr lang="de-DE" sz="2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Sie auf Browse und wählen Sie eine Datei auf Ihrem </a:t>
            </a:r>
            <a:r>
              <a:rPr lang="de-DE" sz="2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Computer </a:t>
            </a:r>
            <a:r>
              <a:rPr lang="de-DE" sz="2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aus. (Datei soll im Zip format gespeichert </a:t>
            </a:r>
            <a:r>
              <a:rPr lang="de-DE" sz="2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werden)</a:t>
            </a:r>
          </a:p>
          <a:p>
            <a:pPr marL="457200" indent="-457200">
              <a:buClr>
                <a:srgbClr val="92D050"/>
              </a:buClr>
              <a:buFont typeface="+mj-lt"/>
              <a:buAutoNum type="arabicPeriod"/>
            </a:pPr>
            <a:r>
              <a:rPr lang="de-DE" sz="2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Klicken </a:t>
            </a:r>
            <a:r>
              <a:rPr lang="de-DE" sz="22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Sie auf Hochladen.</a:t>
            </a:r>
            <a:endParaRPr lang="en-US" sz="2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228600"/>
            <a:ext cx="6172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Anweisungen zur Hochladen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8133" name="AutoShape 8"/>
          <p:cNvSpPr>
            <a:spLocks noChangeArrowheads="1"/>
          </p:cNvSpPr>
          <p:nvPr/>
        </p:nvSpPr>
        <p:spPr bwMode="auto">
          <a:xfrm>
            <a:off x="2518135" y="5014903"/>
            <a:ext cx="2047875" cy="457200"/>
          </a:xfrm>
          <a:prstGeom prst="wedgeRoundRectCallout">
            <a:avLst>
              <a:gd name="adj1" fmla="val -73663"/>
              <a:gd name="adj2" fmla="val -122375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Wählen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den Upload-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</a:t>
            </a:r>
            <a:endParaRPr lang="en-US" sz="12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34" name="AutoShape 9"/>
          <p:cNvSpPr>
            <a:spLocks noChangeArrowheads="1"/>
          </p:cNvSpPr>
          <p:nvPr/>
        </p:nvSpPr>
        <p:spPr bwMode="auto">
          <a:xfrm>
            <a:off x="5963158" y="5214812"/>
            <a:ext cx="2667000" cy="495300"/>
          </a:xfrm>
          <a:prstGeom prst="wedgeRoundRectCallout">
            <a:avLst>
              <a:gd name="adj1" fmla="val -92007"/>
              <a:gd name="adj2" fmla="val -174385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Browse, um die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Datei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abzurufen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35" name="AutoShape 12"/>
          <p:cNvSpPr>
            <a:spLocks noChangeArrowheads="1"/>
          </p:cNvSpPr>
          <p:nvPr/>
        </p:nvSpPr>
        <p:spPr bwMode="auto">
          <a:xfrm>
            <a:off x="6593114" y="3591369"/>
            <a:ext cx="2514600" cy="457200"/>
          </a:xfrm>
          <a:prstGeom prst="wedgeRoundRectCallout">
            <a:avLst>
              <a:gd name="adj1" fmla="val -76468"/>
              <a:gd name="adj2" fmla="val 125454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Hochladen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43498"/>
            <a:ext cx="8686800" cy="3800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5" name="Text Box 6"/>
          <p:cNvSpPr txBox="1">
            <a:spLocks noChangeArrowheads="1"/>
          </p:cNvSpPr>
          <p:nvPr/>
        </p:nvSpPr>
        <p:spPr bwMode="auto">
          <a:xfrm>
            <a:off x="609600" y="520987"/>
            <a:ext cx="7542212" cy="170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marL="342900" indent="-342900">
              <a:buClr>
                <a:srgbClr val="92D050"/>
              </a:buClr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Nach dem Hochladen der Datei wird diese unter dem gewählten Dateityp angezeigt. </a:t>
            </a:r>
          </a:p>
          <a:p>
            <a:pPr marL="342900" indent="-342900">
              <a:buClr>
                <a:srgbClr val="92D050"/>
              </a:buClr>
            </a:pP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Klicken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Sie auf die Schaltfläche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„Daten verarbeiten“,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um die hochgeladenen Dateien weiterzuverarbeiten. </a:t>
            </a:r>
          </a:p>
          <a:p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>
              <a:buNone/>
            </a:pPr>
            <a:endParaRPr lang="de-DE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39686" y="4495800"/>
            <a:ext cx="2438400" cy="81835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228600"/>
            <a:ext cx="7162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Anweisungen zur Hochladen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6" y="2804180"/>
            <a:ext cx="8902317" cy="3992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9" name="Text Box 7"/>
          <p:cNvSpPr txBox="1">
            <a:spLocks noChangeArrowheads="1"/>
          </p:cNvSpPr>
          <p:nvPr/>
        </p:nvSpPr>
        <p:spPr bwMode="auto">
          <a:xfrm>
            <a:off x="406400" y="990600"/>
            <a:ext cx="87630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marL="342900" indent="-342900">
              <a:buClr>
                <a:srgbClr val="92D050"/>
              </a:buClr>
            </a:pPr>
            <a:r>
              <a:rPr lang="de-DE" sz="2000" dirty="0">
                <a:solidFill>
                  <a:srgbClr val="006699"/>
                </a:solidFill>
                <a:latin typeface="Arial" panose="020B0604020202020204" pitchFamily="34" charset="0"/>
              </a:rPr>
              <a:t>Sie werden nun auf die Überwachung geleitet. Hier können Sie sehen, ob die hochgeladene Datei problemlos bearbeitet werden konnte</a:t>
            </a:r>
            <a:r>
              <a:rPr lang="de-DE" sz="2000" dirty="0" smtClean="0">
                <a:solidFill>
                  <a:srgbClr val="006699"/>
                </a:solidFill>
                <a:latin typeface="Arial" panose="020B0604020202020204" pitchFamily="34" charset="0"/>
              </a:rPr>
              <a:t>.</a:t>
            </a:r>
            <a:endParaRPr lang="de-DE" sz="20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lvl="1"/>
            <a:r>
              <a:rPr lang="en-US" sz="1800" b="1" dirty="0" err="1" smtClean="0">
                <a:solidFill>
                  <a:srgbClr val="7D7D7D"/>
                </a:solidFill>
                <a:latin typeface="Arial" panose="020B0604020202020204" pitchFamily="34" charset="0"/>
              </a:rPr>
              <a:t>Grau</a:t>
            </a:r>
            <a:r>
              <a:rPr lang="en-US" sz="1800" b="1" dirty="0" smtClean="0">
                <a:solidFill>
                  <a:srgbClr val="7D7D7D"/>
                </a:solidFill>
                <a:latin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92D050"/>
                </a:solidFill>
                <a:latin typeface="Arial" panose="020B0604020202020204" pitchFamily="34" charset="0"/>
              </a:rPr>
              <a:t>-</a:t>
            </a:r>
            <a:r>
              <a:rPr lang="en-US" sz="1800" b="1" dirty="0" smtClean="0">
                <a:solidFill>
                  <a:srgbClr val="7D7D7D"/>
                </a:solidFill>
                <a:latin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Prozess</a:t>
            </a:r>
            <a:r>
              <a:rPr lang="en-US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läuft</a:t>
            </a:r>
            <a:r>
              <a:rPr lang="en-US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  </a:t>
            </a:r>
          </a:p>
          <a:p>
            <a:pPr lvl="1"/>
            <a:r>
              <a:rPr lang="en-US" sz="1800" b="1" dirty="0" err="1" smtClean="0">
                <a:solidFill>
                  <a:schemeClr val="hlink"/>
                </a:solidFill>
                <a:latin typeface="Arial" panose="020B0604020202020204" pitchFamily="34" charset="0"/>
              </a:rPr>
              <a:t>Blau</a:t>
            </a:r>
            <a:r>
              <a:rPr lang="en-US" sz="1800" b="1" dirty="0" smtClean="0">
                <a:solidFill>
                  <a:schemeClr val="hlink"/>
                </a:solidFill>
                <a:latin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92D050"/>
                </a:solidFill>
                <a:latin typeface="Arial" panose="020B0604020202020204" pitchFamily="34" charset="0"/>
              </a:rPr>
              <a:t>-</a:t>
            </a:r>
            <a:r>
              <a:rPr lang="en-US" sz="1800" b="1" dirty="0">
                <a:latin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Prozess</a:t>
            </a:r>
            <a:r>
              <a:rPr lang="en-US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006699"/>
                </a:solidFill>
                <a:latin typeface="Arial" panose="020B0604020202020204" pitchFamily="34" charset="0"/>
              </a:rPr>
              <a:t>hat </a:t>
            </a:r>
            <a:r>
              <a:rPr lang="en-US" sz="18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begonnen</a:t>
            </a:r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lvl="1"/>
            <a:r>
              <a:rPr lang="en-US" sz="18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Gr</a:t>
            </a:r>
            <a:r>
              <a:rPr lang="de-DE" sz="18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ün</a:t>
            </a:r>
            <a:r>
              <a:rPr lang="en-US" sz="1800" b="1" dirty="0" smtClean="0">
                <a:latin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92D050"/>
                </a:solidFill>
                <a:latin typeface="Arial" panose="020B0604020202020204" pitchFamily="34" charset="0"/>
              </a:rPr>
              <a:t>-</a:t>
            </a:r>
            <a:r>
              <a:rPr lang="en-US" sz="1800" b="1" dirty="0">
                <a:latin typeface="Arial" panose="020B0604020202020204" pitchFamily="34" charset="0"/>
              </a:rPr>
              <a:t>  </a:t>
            </a:r>
            <a:r>
              <a:rPr lang="en-US" sz="18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Validierung</a:t>
            </a:r>
            <a:r>
              <a:rPr lang="en-US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1800" dirty="0" err="1">
                <a:solidFill>
                  <a:srgbClr val="006699"/>
                </a:solidFill>
                <a:latin typeface="Arial" panose="020B0604020202020204" pitchFamily="34" charset="0"/>
              </a:rPr>
              <a:t>fehlerfrei</a:t>
            </a:r>
            <a:r>
              <a:rPr lang="en-US" sz="1800" dirty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18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abgeschlossen</a:t>
            </a:r>
            <a:endParaRPr lang="en-US" sz="18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lvl="1"/>
            <a:r>
              <a:rPr lang="en-US" sz="1800" b="1" dirty="0" smtClean="0">
                <a:solidFill>
                  <a:srgbClr val="CC3300"/>
                </a:solidFill>
                <a:latin typeface="Arial" panose="020B0604020202020204" pitchFamily="34" charset="0"/>
              </a:rPr>
              <a:t>Rot</a:t>
            </a:r>
            <a:r>
              <a:rPr lang="en-US" sz="1800" b="1" dirty="0" smtClean="0">
                <a:latin typeface="Arial" panose="020B0604020202020204" pitchFamily="34" charset="0"/>
              </a:rPr>
              <a:t> </a:t>
            </a:r>
            <a:r>
              <a:rPr lang="en-US" sz="1800" dirty="0">
                <a:solidFill>
                  <a:srgbClr val="92D050"/>
                </a:solidFill>
                <a:latin typeface="Arial" panose="020B0604020202020204" pitchFamily="34" charset="0"/>
              </a:rPr>
              <a:t>-</a:t>
            </a:r>
            <a:r>
              <a:rPr lang="en-US" sz="180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de-DE" sz="1800" dirty="0" smtClean="0">
                <a:solidFill>
                  <a:srgbClr val="006699"/>
                </a:solidFill>
                <a:latin typeface="Arial" panose="020B0604020202020204" pitchFamily="34" charset="0"/>
              </a:rPr>
              <a:t>Validierung </a:t>
            </a:r>
            <a:r>
              <a:rPr lang="de-DE" sz="1800" dirty="0">
                <a:solidFill>
                  <a:srgbClr val="006699"/>
                </a:solidFill>
                <a:latin typeface="Arial" panose="020B0604020202020204" pitchFamily="34" charset="0"/>
              </a:rPr>
              <a:t>abgeschlossen, jedoch mit Fehlern </a:t>
            </a:r>
          </a:p>
        </p:txBody>
      </p:sp>
      <p:sp>
        <p:nvSpPr>
          <p:cNvPr id="50181" name="AutoShape 9"/>
          <p:cNvSpPr>
            <a:spLocks noChangeArrowheads="1"/>
          </p:cNvSpPr>
          <p:nvPr/>
        </p:nvSpPr>
        <p:spPr bwMode="auto">
          <a:xfrm>
            <a:off x="6873940" y="4495800"/>
            <a:ext cx="1066800" cy="457200"/>
          </a:xfrm>
          <a:prstGeom prst="wedgeRoundRectCallout">
            <a:avLst>
              <a:gd name="adj1" fmla="val -70981"/>
              <a:gd name="adj2" fmla="val 114583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FontTx/>
              <a:buNone/>
            </a:pPr>
            <a:r>
              <a:rPr lang="en-US" sz="12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</a:t>
            </a:r>
            <a:r>
              <a:rPr lang="en-US" sz="1200" b="1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Anzeige</a:t>
            </a:r>
            <a:endParaRPr lang="en-US" sz="12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286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Überwachung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07190" y="5162550"/>
            <a:ext cx="355535" cy="6858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20" y="1594509"/>
            <a:ext cx="7749780" cy="4272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611188" y="1020763"/>
            <a:ext cx="7391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Clr>
                <a:srgbClr val="92D050"/>
              </a:buClr>
              <a:buSzPct val="100000"/>
            </a:pP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Wählen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Sie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Kataloge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Verwalten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286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Katalog verwalten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1611252"/>
            <a:ext cx="7749780" cy="116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828800" y="2475097"/>
            <a:ext cx="838200" cy="292893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2178050"/>
            <a:ext cx="8520113" cy="3641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372100"/>
            <a:ext cx="671513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999999"/>
                  </a:outerShdw>
                </a:effectLst>
              </a14:hiddenEffects>
            </a:ext>
          </a:extLst>
        </p:spPr>
      </p:pic>
      <p:sp>
        <p:nvSpPr>
          <p:cNvPr id="52228" name="Text Box 3"/>
          <p:cNvSpPr txBox="1">
            <a:spLocks noChangeArrowheads="1"/>
          </p:cNvSpPr>
          <p:nvPr/>
        </p:nvSpPr>
        <p:spPr bwMode="auto">
          <a:xfrm>
            <a:off x="640217" y="1143001"/>
            <a:ext cx="79994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marL="457200" indent="-45720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Diese Seite zeigt den aktuellen verarbeitenen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Katalog. Hier hat der Katalog den den Status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„Importiert“ 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2286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Katalog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verwalten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5219700"/>
            <a:ext cx="8953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858124" y="5226843"/>
            <a:ext cx="633413" cy="292893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230" name="AutoShape 5"/>
          <p:cNvSpPr>
            <a:spLocks noChangeArrowheads="1"/>
          </p:cNvSpPr>
          <p:nvPr/>
        </p:nvSpPr>
        <p:spPr bwMode="auto">
          <a:xfrm>
            <a:off x="4343400" y="4162963"/>
            <a:ext cx="1524000" cy="1066800"/>
          </a:xfrm>
          <a:prstGeom prst="wedgeRoundRectCallout">
            <a:avLst>
              <a:gd name="adj1" fmla="val 183801"/>
              <a:gd name="adj2" fmla="val 67833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Zeigt den Katalog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2178049"/>
            <a:ext cx="8520113" cy="1250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5849112" y="3276600"/>
            <a:ext cx="1524000" cy="1313496"/>
          </a:xfrm>
          <a:prstGeom prst="wedgeRoundRectCallout">
            <a:avLst>
              <a:gd name="adj1" fmla="val 94494"/>
              <a:gd name="adj2" fmla="val 99816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endParaRPr lang="de-DE" sz="1200" b="1" dirty="0" smtClean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Zeigt konkrete Unterschiede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zwischen neuen und alten Werten 	</a:t>
            </a:r>
          </a:p>
          <a:p>
            <a:pPr algn="ctr">
              <a:buNone/>
            </a:pP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7410450" y="3276600"/>
            <a:ext cx="1524000" cy="1255712"/>
          </a:xfrm>
          <a:prstGeom prst="wedgeRoundRectCallout">
            <a:avLst>
              <a:gd name="adj1" fmla="val 17610"/>
              <a:gd name="adj2" fmla="val 106177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Zeigt den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Versionsverlauf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eines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bestimmten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Katalogs</a:t>
            </a: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</a:p>
          <a:p>
            <a:pPr algn="ctr">
              <a:buNone/>
            </a:pP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3"/>
          <p:cNvSpPr txBox="1">
            <a:spLocks noChangeArrowheads="1"/>
          </p:cNvSpPr>
          <p:nvPr/>
        </p:nvSpPr>
        <p:spPr bwMode="auto">
          <a:xfrm>
            <a:off x="533400" y="1035050"/>
            <a:ext cx="8077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Clr>
                <a:srgbClr val="92D05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Hier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wird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den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Katalogdetails</a:t>
            </a:r>
            <a:r>
              <a:rPr lang="en-US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06699"/>
                </a:solidFill>
                <a:latin typeface="Arial" panose="020B0604020202020204" pitchFamily="34" charset="0"/>
              </a:rPr>
              <a:t>angezeigt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286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Katalog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Anzeigen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8181975" cy="5087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3233737"/>
            <a:ext cx="9143999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400674" y="1143000"/>
            <a:ext cx="8356600" cy="152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buClr>
                <a:srgbClr val="92D050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Wenn Ihre Katalogdateien Fehler aufweisen, haben Sie die Möglichkeit, einen Fehlerbericht anzuzeigen. Sie sollen die Fehler korregieren und den Katalog erneut hochladen. </a:t>
            </a:r>
            <a:endParaRPr lang="de-DE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286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Fehlerbericht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5300" name="AutoShape 5"/>
          <p:cNvSpPr>
            <a:spLocks noChangeArrowheads="1"/>
          </p:cNvSpPr>
          <p:nvPr/>
        </p:nvSpPr>
        <p:spPr bwMode="auto">
          <a:xfrm>
            <a:off x="6200956" y="2296249"/>
            <a:ext cx="2556318" cy="1321664"/>
          </a:xfrm>
          <a:prstGeom prst="wedgeRoundRectCallout">
            <a:avLst>
              <a:gd name="adj1" fmla="val 37707"/>
              <a:gd name="adj2" fmla="val 119643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de-DE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 </a:t>
            </a:r>
            <a:r>
              <a:rPr lang="de-DE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 auf das Symbol </a:t>
            </a:r>
            <a:r>
              <a:rPr lang="de-DE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Fehlerbericht  (zweite Schaltfläche) </a:t>
            </a:r>
            <a:r>
              <a:rPr lang="de-DE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um einen detaillieten Überblick </a:t>
            </a:r>
            <a:r>
              <a:rPr lang="de-DE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fehlerhaften Posten anzuzeigen</a:t>
            </a:r>
            <a:r>
              <a:rPr lang="de-DE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2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594946" y="992188"/>
            <a:ext cx="7999412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Clr>
                <a:srgbClr val="92D050"/>
              </a:buClr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Auf der Seite Fehlerbericht werden die 25 ersten Katalogfehler angezeigt. Hier sehen Sie, genau welche Felder Fehler enthalten und welche Artikel doppelte Artikel-IDs besitzen. 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286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de-DE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Fehlerbericht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6" y="2743200"/>
            <a:ext cx="9156753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555171" y="935266"/>
            <a:ext cx="8494712" cy="1139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buClr>
                <a:srgbClr val="92D050"/>
              </a:buClr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Ein Bericht, der die konkreten Unterschiede zwischen neuen und alten Werten nebeneinander aufführt, die beim Vergleich der alten und neuen Version einer Katalogdatei gefunden wurden. 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286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Änderungsbericht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77" y="2057400"/>
            <a:ext cx="8356600" cy="4380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5" y="2769512"/>
            <a:ext cx="9052479" cy="3181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7" name="Rectangle 2"/>
          <p:cNvSpPr>
            <a:spLocks noChangeArrowheads="1"/>
          </p:cNvSpPr>
          <p:nvPr/>
        </p:nvSpPr>
        <p:spPr bwMode="auto">
          <a:xfrm>
            <a:off x="611188" y="1106488"/>
            <a:ext cx="82280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buClr>
                <a:srgbClr val="92D050"/>
              </a:buClr>
            </a:pP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Klicken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Sie auf die Schaltfläche Freigabe, um einen Katalog zu veröffentlichen. Daraufhin werden Sie aufgefordert, die Freigabe des gewählten Katalogs zu bestätigen 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  <a:p>
            <a:pPr marL="342900" indent="-342900">
              <a:buClr>
                <a:srgbClr val="92D050"/>
              </a:buClr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228600"/>
            <a:ext cx="601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Kataloge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verwalten</a:t>
            </a: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 -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Freigabe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058004" y="5372054"/>
            <a:ext cx="762000" cy="350209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5" y="2721888"/>
            <a:ext cx="9052479" cy="66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9" name="AutoShape 5"/>
          <p:cNvSpPr>
            <a:spLocks noChangeArrowheads="1"/>
          </p:cNvSpPr>
          <p:nvPr/>
        </p:nvSpPr>
        <p:spPr bwMode="auto">
          <a:xfrm>
            <a:off x="7370435" y="3055264"/>
            <a:ext cx="1524000" cy="762000"/>
          </a:xfrm>
          <a:prstGeom prst="wedgeRoundRectCallout">
            <a:avLst>
              <a:gd name="adj1" fmla="val 29932"/>
              <a:gd name="adj2" fmla="val 248006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Katalog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freigben</a:t>
            </a:r>
            <a:endParaRPr lang="en-US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47" name="Rectangle 31"/>
          <p:cNvSpPr>
            <a:spLocks noGrp="1" noChangeArrowheads="1"/>
          </p:cNvSpPr>
          <p:nvPr>
            <p:ph type="title"/>
          </p:nvPr>
        </p:nvSpPr>
        <p:spPr>
          <a:xfrm>
            <a:off x="492125" y="433286"/>
            <a:ext cx="7834312" cy="404812"/>
          </a:xfrm>
          <a:noFill/>
          <a:ln/>
        </p:spPr>
        <p:txBody>
          <a:bodyPr>
            <a:noAutofit/>
          </a:bodyPr>
          <a:lstStyle/>
          <a:p>
            <a:r>
              <a:rPr lang="en-US" sz="2700" dirty="0" smtClean="0">
                <a:effectLst/>
              </a:rPr>
              <a:t>Catalog Manager </a:t>
            </a:r>
            <a:endParaRPr lang="fr-FR" sz="2700" dirty="0" smtClean="0"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547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881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6"/>
          <p:cNvSpPr txBox="1">
            <a:spLocks noChangeArrowheads="1"/>
          </p:cNvSpPr>
          <p:nvPr/>
        </p:nvSpPr>
        <p:spPr bwMode="auto">
          <a:xfrm>
            <a:off x="424543" y="224971"/>
            <a:ext cx="426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Kontakt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152400" y="1068388"/>
            <a:ext cx="8383588" cy="472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Char char="•"/>
              <a:defRPr sz="1700">
                <a:solidFill>
                  <a:schemeClr val="tx1"/>
                </a:solidFill>
                <a:latin typeface="GillSans" charset="0"/>
                <a:cs typeface="Arial" pitchFamily="34" charset="0"/>
              </a:defRPr>
            </a:lvl9pPr>
          </a:lstStyle>
          <a:p>
            <a:pPr algn="ctr" eaLnBrk="1" hangingPunct="1"/>
            <a:endParaRPr lang="en-US" sz="22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 eaLnBrk="1" hangingPunct="1"/>
            <a:endParaRPr lang="en-US" sz="2200" b="1" dirty="0" smtClean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 eaLnBrk="1" hangingPunct="1"/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Global </a:t>
            </a:r>
            <a:r>
              <a:rPr lang="en-US" sz="2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</a:rPr>
              <a:t>Customer Care Team Hubwoo </a:t>
            </a:r>
            <a:endParaRPr lang="en-US" sz="22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hlinkClick r:id="rId3"/>
            </a:endParaRPr>
          </a:p>
          <a:p>
            <a:pPr algn="ctr"/>
            <a:r>
              <a:rPr lang="en-US" sz="22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hlinkClick r:id="rId3"/>
              </a:rPr>
              <a:t>customercare@hubwoo.com</a:t>
            </a:r>
            <a:endParaRPr lang="en-US" sz="22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algn="ctr"/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</a:rPr>
              <a:t>+1 866 446 8203 - US Toll Free </a:t>
            </a:r>
          </a:p>
          <a:p>
            <a:pPr algn="ctr"/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</a:rPr>
              <a:t>+1 281 404 2095 - US Local </a:t>
            </a:r>
            <a:b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</a:rPr>
            </a:br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</a:rPr>
              <a:t>+33 1 77 62 56 20 - France </a:t>
            </a:r>
          </a:p>
          <a:p>
            <a:pPr algn="ctr"/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</a:rPr>
              <a:t>+49 308 967 794 11 - Germany </a:t>
            </a:r>
          </a:p>
          <a:p>
            <a:pPr algn="ctr"/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</a:rPr>
              <a:t>+34 911 88 00 64 - Spain </a:t>
            </a:r>
          </a:p>
          <a:p>
            <a:pPr algn="ctr"/>
            <a:r>
              <a:rPr lang="en-US" sz="2200" b="1" dirty="0">
                <a:solidFill>
                  <a:srgbClr val="92D050"/>
                </a:solidFill>
                <a:latin typeface="Arial" panose="020B0604020202020204" pitchFamily="34" charset="0"/>
              </a:rPr>
              <a:t>+44 2033 555021 - UK </a:t>
            </a:r>
          </a:p>
          <a:p>
            <a:pPr lvl="1" algn="ctr"/>
            <a:endParaRPr lang="en-US" sz="22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Was </a:t>
            </a:r>
            <a:r>
              <a:rPr lang="en-US" dirty="0" err="1" smtClean="0"/>
              <a:t>ist</a:t>
            </a:r>
            <a:r>
              <a:rPr lang="en-US" dirty="0" smtClean="0"/>
              <a:t> Catalog Manager?</a:t>
            </a:r>
            <a:endParaRPr lang="fr-FR" dirty="0" smtClean="0"/>
          </a:p>
        </p:txBody>
      </p:sp>
      <p:sp>
        <p:nvSpPr>
          <p:cNvPr id="8195" name="Content Placeholder 4"/>
          <p:cNvSpPr>
            <a:spLocks noGrp="1"/>
          </p:cNvSpPr>
          <p:nvPr>
            <p:ph idx="1"/>
          </p:nvPr>
        </p:nvSpPr>
        <p:spPr>
          <a:xfrm>
            <a:off x="457200" y="1069878"/>
            <a:ext cx="8229600" cy="5483322"/>
          </a:xfrm>
        </p:spPr>
        <p:txBody>
          <a:bodyPr>
            <a:noAutofit/>
          </a:bodyPr>
          <a:lstStyle/>
          <a:p>
            <a:pPr marL="274320" indent="-274320" eaLnBrk="1" hangingPunct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1400" b="1" dirty="0" smtClean="0">
                <a:solidFill>
                  <a:srgbClr val="92D050"/>
                </a:solidFill>
              </a:rPr>
              <a:t>Catalog Manager </a:t>
            </a:r>
            <a:r>
              <a:rPr lang="en-US" sz="1400" b="1" dirty="0" err="1" smtClean="0">
                <a:solidFill>
                  <a:srgbClr val="92D050"/>
                </a:solidFill>
              </a:rPr>
              <a:t>enth</a:t>
            </a:r>
            <a:r>
              <a:rPr lang="de-DE" sz="1400" b="1" dirty="0" smtClean="0">
                <a:solidFill>
                  <a:srgbClr val="92D050"/>
                </a:solidFill>
              </a:rPr>
              <a:t>ält</a:t>
            </a:r>
            <a:r>
              <a:rPr lang="en-US" sz="1400" b="1" dirty="0" smtClean="0">
                <a:solidFill>
                  <a:srgbClr val="92D050"/>
                </a:solidFill>
              </a:rPr>
              <a:t>:</a:t>
            </a:r>
          </a:p>
          <a:p>
            <a:pPr marL="548640" lvl="1" eaLnBrk="1" hangingPunct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1400" dirty="0" smtClean="0"/>
              <a:t>Catalog Manager Supplier</a:t>
            </a:r>
          </a:p>
          <a:p>
            <a:pPr marL="548640" lvl="1" eaLnBrk="1" hangingPunct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1400" dirty="0" smtClean="0"/>
              <a:t>Catalog Manager Buyer</a:t>
            </a:r>
          </a:p>
          <a:p>
            <a:pPr marL="274320" indent="-27432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1400" b="1" dirty="0" smtClean="0">
                <a:solidFill>
                  <a:srgbClr val="92D050"/>
                </a:solidFill>
              </a:rPr>
              <a:t>Catalog Manager </a:t>
            </a:r>
            <a:r>
              <a:rPr lang="en-US" sz="1400" b="1" dirty="0">
                <a:solidFill>
                  <a:srgbClr val="92D050"/>
                </a:solidFill>
              </a:rPr>
              <a:t>Supplier:</a:t>
            </a:r>
          </a:p>
          <a:p>
            <a:pPr marL="548640" lvl="1" indent="-274320" eaLnBrk="1" hangingPunct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1400" dirty="0" smtClean="0"/>
              <a:t>System, wo </a:t>
            </a:r>
            <a:r>
              <a:rPr lang="en-US" sz="1400" dirty="0" err="1" smtClean="0"/>
              <a:t>Lieferanten</a:t>
            </a:r>
            <a:r>
              <a:rPr lang="en-US" sz="1400" dirty="0" smtClean="0"/>
              <a:t> </a:t>
            </a:r>
            <a:r>
              <a:rPr lang="en-US" sz="1400" dirty="0" err="1" smtClean="0"/>
              <a:t>Kataloge</a:t>
            </a:r>
            <a:r>
              <a:rPr lang="en-US" sz="1400" dirty="0" smtClean="0"/>
              <a:t> </a:t>
            </a:r>
            <a:r>
              <a:rPr lang="en-US" sz="1400" dirty="0" err="1" smtClean="0"/>
              <a:t>hochladen</a:t>
            </a:r>
            <a:r>
              <a:rPr lang="en-US" sz="1400" dirty="0" smtClean="0"/>
              <a:t>, </a:t>
            </a:r>
            <a:r>
              <a:rPr lang="en-US" sz="1400" dirty="0" err="1" smtClean="0"/>
              <a:t>prüfen</a:t>
            </a:r>
            <a:r>
              <a:rPr lang="en-US" sz="1400" dirty="0" smtClean="0"/>
              <a:t> und </a:t>
            </a:r>
            <a:r>
              <a:rPr lang="en-US" sz="1400" dirty="0" err="1" smtClean="0"/>
              <a:t>valideren</a:t>
            </a:r>
            <a:r>
              <a:rPr lang="en-US" sz="1400" dirty="0"/>
              <a:t> </a:t>
            </a:r>
            <a:r>
              <a:rPr lang="en-US" sz="1400" dirty="0" err="1" smtClean="0"/>
              <a:t>können</a:t>
            </a:r>
            <a:r>
              <a:rPr lang="en-US" sz="1400" dirty="0" smtClean="0"/>
              <a:t>.</a:t>
            </a:r>
          </a:p>
          <a:p>
            <a:pPr marL="548640" lvl="1" indent="-274320" eaLnBrk="1" hangingPunct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1400" dirty="0" err="1" smtClean="0"/>
              <a:t>Katalog</a:t>
            </a:r>
            <a:r>
              <a:rPr lang="en-US" sz="1400" dirty="0"/>
              <a:t> </a:t>
            </a:r>
            <a:r>
              <a:rPr lang="en-US" sz="1400" dirty="0" err="1" smtClean="0"/>
              <a:t>wird</a:t>
            </a:r>
            <a:r>
              <a:rPr lang="en-US" sz="1400" dirty="0" smtClean="0"/>
              <a:t> an </a:t>
            </a:r>
            <a:r>
              <a:rPr lang="en-US" sz="1400" dirty="0" err="1" smtClean="0"/>
              <a:t>dem</a:t>
            </a:r>
            <a:r>
              <a:rPr lang="en-US" sz="1400" dirty="0" smtClean="0"/>
              <a:t> </a:t>
            </a:r>
            <a:r>
              <a:rPr lang="en-US" sz="1400" dirty="0" err="1" smtClean="0"/>
              <a:t>Käufer</a:t>
            </a:r>
            <a:r>
              <a:rPr lang="en-US" sz="1400" dirty="0" smtClean="0"/>
              <a:t> </a:t>
            </a:r>
            <a:r>
              <a:rPr lang="en-US" sz="1400" dirty="0" err="1" smtClean="0"/>
              <a:t>zur</a:t>
            </a:r>
            <a:r>
              <a:rPr lang="en-US" sz="1400" dirty="0" smtClean="0"/>
              <a:t> </a:t>
            </a:r>
            <a:r>
              <a:rPr lang="en-US" sz="1400" dirty="0" err="1" smtClean="0"/>
              <a:t>Genehmigung</a:t>
            </a:r>
            <a:r>
              <a:rPr lang="en-US" sz="1400" dirty="0" smtClean="0"/>
              <a:t> </a:t>
            </a:r>
            <a:r>
              <a:rPr lang="en-US" sz="1400" dirty="0" err="1" smtClean="0"/>
              <a:t>freigegeben</a:t>
            </a:r>
            <a:r>
              <a:rPr lang="en-US" sz="1400" dirty="0"/>
              <a:t>.</a:t>
            </a:r>
            <a:endParaRPr lang="en-US" sz="1400" dirty="0" smtClean="0"/>
          </a:p>
          <a:p>
            <a:pPr marL="548640" lvl="1" indent="-27432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1400" dirty="0"/>
              <a:t>führt Aufzeichnungen zu allen Prozessen (Importe/Exporte</a:t>
            </a:r>
            <a:r>
              <a:rPr lang="de-DE" sz="1400" dirty="0" smtClean="0"/>
              <a:t>)</a:t>
            </a:r>
            <a:r>
              <a:rPr lang="en-US" sz="1400" dirty="0" smtClean="0"/>
              <a:t> (</a:t>
            </a:r>
            <a:r>
              <a:rPr lang="en-US" sz="1400" dirty="0" err="1" smtClean="0"/>
              <a:t>inklusive</a:t>
            </a:r>
            <a:r>
              <a:rPr lang="en-US" sz="1400" dirty="0" smtClean="0"/>
              <a:t> </a:t>
            </a:r>
            <a:r>
              <a:rPr lang="en-US" sz="1400" dirty="0" err="1" smtClean="0"/>
              <a:t>Fehler</a:t>
            </a:r>
            <a:r>
              <a:rPr lang="en-US" sz="1400" dirty="0" smtClean="0"/>
              <a:t>)</a:t>
            </a:r>
          </a:p>
          <a:p>
            <a:pPr marL="274320" indent="-27432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1400" b="1" dirty="0" smtClean="0">
                <a:solidFill>
                  <a:srgbClr val="92D050"/>
                </a:solidFill>
              </a:rPr>
              <a:t>Catalog Manager Buyer:</a:t>
            </a:r>
          </a:p>
          <a:p>
            <a:pPr marL="548640" lvl="1" indent="-27432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1400" dirty="0"/>
              <a:t> dient einkaufenden Unternehmen zur kontrollierten </a:t>
            </a:r>
            <a:r>
              <a:rPr lang="de-DE" sz="1400" dirty="0" smtClean="0"/>
              <a:t>Verwaltung und </a:t>
            </a:r>
            <a:r>
              <a:rPr lang="de-DE" sz="1400" dirty="0"/>
              <a:t>Freischaltung von </a:t>
            </a:r>
            <a:r>
              <a:rPr lang="de-DE" sz="1400" dirty="0" smtClean="0"/>
              <a:t>Lieferanten- und internenkatalogen</a:t>
            </a:r>
          </a:p>
          <a:p>
            <a:pPr marL="548640" lvl="1" indent="-27432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1400" dirty="0" err="1"/>
              <a:t>e</a:t>
            </a:r>
            <a:r>
              <a:rPr lang="en-US" sz="1400" dirty="0" err="1" smtClean="0"/>
              <a:t>rm</a:t>
            </a:r>
            <a:r>
              <a:rPr lang="de-DE" sz="1400" dirty="0" smtClean="0"/>
              <a:t>öglicht Einkäufer, Katalogen zu vergleichen, prüfen, anreichern, akzeptieren und freigeben.</a:t>
            </a:r>
            <a:endParaRPr lang="en-US" sz="1400" dirty="0" smtClean="0"/>
          </a:p>
          <a:p>
            <a:pPr marL="548640" lvl="1" indent="-27432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1400" dirty="0"/>
              <a:t> Die Einkäufer werden über aktualisierte Kataloge und </a:t>
            </a:r>
            <a:r>
              <a:rPr lang="de-DE" sz="1400" dirty="0" smtClean="0"/>
              <a:t>deren Änderungen </a:t>
            </a:r>
            <a:r>
              <a:rPr lang="de-DE" sz="1400" dirty="0"/>
              <a:t>im Detail informiert. Basierend auf diesen Informationen, können die Einkäufer die Artikel und </a:t>
            </a:r>
            <a:r>
              <a:rPr lang="de-DE" sz="1400" dirty="0" smtClean="0"/>
              <a:t>deren Konditionen </a:t>
            </a:r>
            <a:r>
              <a:rPr lang="de-DE" sz="1400" dirty="0"/>
              <a:t>prüfen, akzeptieren oder ablehnen</a:t>
            </a:r>
            <a:r>
              <a:rPr lang="en-US" sz="1400" dirty="0" smtClean="0"/>
              <a:t>.</a:t>
            </a:r>
          </a:p>
          <a:p>
            <a:pPr marL="548640" lvl="1" indent="-27432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1400" dirty="0"/>
              <a:t> erstellt automatisch einen Diffing-Bericht, in dem alle Änderungen </a:t>
            </a:r>
            <a:r>
              <a:rPr lang="de-DE" sz="1400" dirty="0" smtClean="0"/>
              <a:t>aufgelistet werden</a:t>
            </a:r>
            <a:r>
              <a:rPr lang="de-DE" sz="1400" dirty="0"/>
              <a:t>, die an der letzten Version dieses Lieferantenkatalogs vorgenommen </a:t>
            </a:r>
            <a:r>
              <a:rPr lang="de-DE" sz="1400" dirty="0" smtClean="0"/>
              <a:t>wurden</a:t>
            </a:r>
          </a:p>
          <a:p>
            <a:pPr marL="548640" lvl="1" indent="-274320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defRPr/>
            </a:pPr>
            <a:r>
              <a:rPr lang="de-DE" sz="1400" dirty="0"/>
              <a:t>führt Aufzeichnungen zu allen Prozessen (Importe/Exporte)</a:t>
            </a:r>
            <a:r>
              <a:rPr lang="en-US" sz="1400" dirty="0"/>
              <a:t> (</a:t>
            </a:r>
            <a:r>
              <a:rPr lang="en-US" sz="1400" dirty="0" err="1"/>
              <a:t>inklusive</a:t>
            </a:r>
            <a:r>
              <a:rPr lang="en-US" sz="1400" dirty="0"/>
              <a:t> </a:t>
            </a:r>
            <a:r>
              <a:rPr lang="en-US" sz="1400" dirty="0" err="1"/>
              <a:t>Fehler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31078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700" dirty="0" smtClean="0"/>
              <a:t>Catalog Flow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4865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9843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19" y="2782181"/>
            <a:ext cx="7762194" cy="36627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09600" y="1219200"/>
            <a:ext cx="7924800" cy="35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FFFFFF"/>
              </a:buClr>
            </a:pPr>
            <a:endParaRPr lang="es-CO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611188" y="1144588"/>
            <a:ext cx="8153400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92D05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Sie werden eine Email von customer Care Team mit Ihrem Benutzernamen, Passwort und URL </a:t>
            </a: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erhalten.</a:t>
            </a:r>
          </a:p>
          <a:p>
            <a:pPr marL="342900" indent="-342900">
              <a:spcBef>
                <a:spcPct val="20000"/>
              </a:spcBef>
              <a:buClr>
                <a:srgbClr val="92D050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de-DE" sz="2200" dirty="0" smtClean="0">
                <a:solidFill>
                  <a:srgbClr val="006699"/>
                </a:solidFill>
                <a:latin typeface="Arial" panose="020B0604020202020204" pitchFamily="34" charset="0"/>
              </a:rPr>
              <a:t>Loggen </a:t>
            </a:r>
            <a:r>
              <a:rPr lang="de-DE" sz="2200" dirty="0">
                <a:solidFill>
                  <a:srgbClr val="006699"/>
                </a:solidFill>
                <a:latin typeface="Arial" panose="020B0604020202020204" pitchFamily="34" charset="0"/>
              </a:rPr>
              <a:t>Sie sich im Portal mit den Zugangsdaten  ein.</a:t>
            </a: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26629" name="AutoShape 4"/>
          <p:cNvSpPr>
            <a:spLocks noChangeArrowheads="1"/>
          </p:cNvSpPr>
          <p:nvPr/>
        </p:nvSpPr>
        <p:spPr bwMode="auto">
          <a:xfrm>
            <a:off x="3352800" y="2895600"/>
            <a:ext cx="1725613" cy="1219200"/>
          </a:xfrm>
          <a:prstGeom prst="wedgeRoundRectCallout">
            <a:avLst>
              <a:gd name="adj1" fmla="val 101470"/>
              <a:gd name="adj2" fmla="val 36658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buClr>
                <a:srgbClr val="FFFFFF"/>
              </a:buClr>
              <a:defRPr/>
            </a:pP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Geben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Ihren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Benutzernamen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Passwort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30" name="AutoShape 5"/>
          <p:cNvSpPr>
            <a:spLocks noChangeArrowheads="1"/>
          </p:cNvSpPr>
          <p:nvPr/>
        </p:nvSpPr>
        <p:spPr bwMode="auto">
          <a:xfrm flipH="1">
            <a:off x="3438299" y="4613559"/>
            <a:ext cx="1725613" cy="533400"/>
          </a:xfrm>
          <a:prstGeom prst="wedgeRoundRectCallout">
            <a:avLst>
              <a:gd name="adj1" fmla="val -102706"/>
              <a:gd name="adj2" fmla="val 70715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eaLnBrk="0" hangingPunct="0">
              <a:buClr>
                <a:srgbClr val="FFFFFF"/>
              </a:buClr>
              <a:defRPr/>
            </a:pPr>
            <a:r>
              <a:rPr lang="en-US" sz="1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Log in.</a:t>
            </a:r>
            <a:endParaRPr lang="en-US" sz="1200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" y="152400"/>
            <a:ext cx="2743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Log-in </a:t>
            </a: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Seite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6705600" cy="67468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Katalogvorlage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herunterladen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895600"/>
            <a:ext cx="8153400" cy="1447800"/>
          </a:xfrm>
        </p:spPr>
        <p:txBody>
          <a:bodyPr rtlCol="0">
            <a:normAutofit/>
          </a:bodyPr>
          <a:lstStyle/>
          <a:p>
            <a:pPr algn="just">
              <a:defRPr/>
            </a:pP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Eine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Katalogvorlage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ist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von The Business Network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herunterzuladen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damit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Lieferanten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-ID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automatisch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Katalogheader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ausgefüllt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latin typeface="Arial" panose="020B0604020202020204" pitchFamily="34" charset="0"/>
                <a:cs typeface="Arial" panose="020B0604020202020204" pitchFamily="34" charset="0"/>
              </a:rPr>
              <a:t>wird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il-PH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47737"/>
            <a:ext cx="7224566" cy="2752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5299" y="228600"/>
            <a:ext cx="571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smtClean="0">
                <a:solidFill>
                  <a:schemeClr val="bg1"/>
                </a:solidFill>
                <a:latin typeface="Arial" panose="020B0604020202020204" pitchFamily="34" charset="0"/>
              </a:rPr>
              <a:t>Register Catalog Manager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25293" y="1315872"/>
            <a:ext cx="508487" cy="36052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385505" y="2324100"/>
            <a:ext cx="1679575" cy="533400"/>
          </a:xfrm>
          <a:prstGeom prst="wedgeRoundRectCallout">
            <a:avLst>
              <a:gd name="adj1" fmla="val 21695"/>
              <a:gd name="adj2" fmla="val -152593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auf  den </a:t>
            </a:r>
            <a:r>
              <a:rPr lang="en-US" sz="1200" b="1" dirty="0" err="1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Katalog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Reiter</a:t>
            </a:r>
            <a:endParaRPr lang="fil-PH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1" y="2938462"/>
            <a:ext cx="6477000" cy="296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667000" y="4495800"/>
            <a:ext cx="685799" cy="22860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312725" y="5410200"/>
            <a:ext cx="2360612" cy="533400"/>
          </a:xfrm>
          <a:prstGeom prst="wedgeRoundRectCallout">
            <a:avLst>
              <a:gd name="adj1" fmla="val 56391"/>
              <a:gd name="adj2" fmla="val -173301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Klicken Sie auf Download</a:t>
            </a:r>
            <a:endParaRPr lang="fil-PH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rgbClr val="FFFFFF"/>
              </a:buClr>
              <a:buFontTx/>
              <a:buNone/>
              <a:defRPr/>
            </a:pPr>
            <a:endParaRPr lang="fil-PH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140" y="5168096"/>
            <a:ext cx="5757860" cy="1079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7" y="3598474"/>
            <a:ext cx="3505200" cy="1419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94" y="813375"/>
            <a:ext cx="3852554" cy="2001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ular Callout 7"/>
          <p:cNvSpPr/>
          <p:nvPr/>
        </p:nvSpPr>
        <p:spPr bwMode="auto">
          <a:xfrm>
            <a:off x="5530850" y="530282"/>
            <a:ext cx="2832100" cy="1716041"/>
          </a:xfrm>
          <a:prstGeom prst="wedgeRoundRectCallout">
            <a:avLst>
              <a:gd name="adj1" fmla="val -156236"/>
              <a:gd name="adj2" fmla="val 47588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Wählen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 im Abschnitt Neue Exportvorlage erstellen (Create new export template) den Lieferanten (Supplier) und den Vorlagentyp (Template Type) in der Dropdown-Liste aus, und klicken Sie auf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Weiter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il-PH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5138738" y="3970861"/>
            <a:ext cx="3732212" cy="793403"/>
          </a:xfrm>
          <a:prstGeom prst="wedgeRoundRectCallout">
            <a:avLst>
              <a:gd name="adj1" fmla="val -117553"/>
              <a:gd name="adj2" fmla="val 33339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Wählen Sie unter Version wählen die Version aus der Dropdown-Liste aus und klicken Sie dann auf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weiter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fil-PH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10332" y="5017699"/>
            <a:ext cx="3090553" cy="1385104"/>
          </a:xfrm>
          <a:prstGeom prst="wedgeRoundRectCallout">
            <a:avLst>
              <a:gd name="adj1" fmla="val 61440"/>
              <a:gd name="adj2" fmla="val -19725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angezeigte Nachricht wird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angezeigt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 teilt Ihnen mit, dass der Vorlagenexport eingeleitet wurde und Sie die Vorlage herunterladen können, sobald diese verfügbar ist. </a:t>
            </a:r>
            <a:endParaRPr lang="fil-PH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2286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3000" dirty="0" err="1" smtClean="0">
                <a:solidFill>
                  <a:schemeClr val="bg1"/>
                </a:solidFill>
                <a:latin typeface="Arial" panose="020B0604020202020204" pitchFamily="34" charset="0"/>
              </a:rPr>
              <a:t>Herunterlade</a:t>
            </a:r>
            <a:r>
              <a:rPr lang="en-US" sz="3000" dirty="0" err="1">
                <a:solidFill>
                  <a:schemeClr val="bg1"/>
                </a:solidFill>
                <a:latin typeface="Arial" panose="020B0604020202020204" pitchFamily="34" charset="0"/>
              </a:rPr>
              <a:t>n</a:t>
            </a:r>
            <a:endParaRPr lang="en-US" sz="30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3503224"/>
            <a:ext cx="2114550" cy="19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949" y="2341573"/>
            <a:ext cx="4863837" cy="1496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ular Callout 8"/>
          <p:cNvSpPr/>
          <p:nvPr/>
        </p:nvSpPr>
        <p:spPr bwMode="auto">
          <a:xfrm>
            <a:off x="152400" y="2814497"/>
            <a:ext cx="3404459" cy="879227"/>
          </a:xfrm>
          <a:prstGeom prst="wedgeRoundRectCallout">
            <a:avLst>
              <a:gd name="adj1" fmla="val 58171"/>
              <a:gd name="adj2" fmla="val -742"/>
              <a:gd name="adj3" fmla="val 16667"/>
            </a:avLst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Clr>
                <a:srgbClr val="FFFFFF"/>
              </a:buClr>
              <a:buFontTx/>
              <a:buNone/>
              <a:defRPr/>
            </a:pPr>
            <a:r>
              <a:rPr lang="en-US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Wählen Sie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 Kunden unter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Kunde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auswählen aus </a:t>
            </a:r>
            <a:r>
              <a:rPr lang="de-DE" sz="1200" b="1" dirty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Dropdown-Liste aus und klicken Sie dann auf  </a:t>
            </a:r>
            <a:r>
              <a:rPr lang="de-DE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weiter.</a:t>
            </a:r>
            <a:r>
              <a:rPr lang="en-US" sz="1200" b="1" dirty="0" smtClean="0">
                <a:solidFill>
                  <a:srgbClr val="00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il-PH" sz="1200" b="1" dirty="0">
              <a:solidFill>
                <a:srgbClr val="00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jpeg"/></Relationships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GillSans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Hubwoo PP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Conception personnalisé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ception personnalisée">
      <a:majorFont>
        <a:latin typeface="Arial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5C8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E0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1B4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ABB2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5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00759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DCC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ception personnalisée 16">
        <a:dk1>
          <a:srgbClr val="000000"/>
        </a:dk1>
        <a:lt1>
          <a:srgbClr val="FFFFFF"/>
        </a:lt1>
        <a:dk2>
          <a:srgbClr val="001B4F"/>
        </a:dk2>
        <a:lt2>
          <a:srgbClr val="4D4D4D"/>
        </a:lt2>
        <a:accent1>
          <a:srgbClr val="2269F6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9F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onception personnalisée">
  <a:themeElements>
    <a:clrScheme name="1_Conception personnalisée 3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64BBF6"/>
      </a:accent1>
      <a:accent2>
        <a:srgbClr val="0099CC"/>
      </a:accent2>
      <a:accent3>
        <a:srgbClr val="FFFFFF"/>
      </a:accent3>
      <a:accent4>
        <a:srgbClr val="000000"/>
      </a:accent4>
      <a:accent5>
        <a:srgbClr val="B8DAFA"/>
      </a:accent5>
      <a:accent6>
        <a:srgbClr val="008AB9"/>
      </a:accent6>
      <a:hlink>
        <a:srgbClr val="4BA8E1"/>
      </a:hlink>
      <a:folHlink>
        <a:srgbClr val="99CC00"/>
      </a:folHlink>
    </a:clrScheme>
    <a:fontScheme name="1_Conception personnalisée">
      <a:majorFont>
        <a:latin typeface="GillSans"/>
        <a:ea typeface=""/>
        <a:cs typeface="Arial"/>
      </a:majorFont>
      <a:minorFont>
        <a:latin typeface="Gill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EEECE1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64BBF6"/>
        </a:accent1>
        <a:accent2>
          <a:srgbClr val="0099CC"/>
        </a:accent2>
        <a:accent3>
          <a:srgbClr val="FFFFFF"/>
        </a:accent3>
        <a:accent4>
          <a:srgbClr val="000000"/>
        </a:accent4>
        <a:accent5>
          <a:srgbClr val="B8DAFA"/>
        </a:accent5>
        <a:accent6>
          <a:srgbClr val="008AB9"/>
        </a:accent6>
        <a:hlink>
          <a:srgbClr val="4BA8E1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4_Thème Office">
  <a:themeElements>
    <a:clrScheme name="14_Thème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4_Thème Office">
      <a:majorFont>
        <a:latin typeface="Gill Sans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bg1"/>
          </a:buClr>
          <a:buSzTx/>
          <a:buFontTx/>
          <a:buChar char="•"/>
          <a:tabLst/>
          <a:defRPr kumimoji="0" lang="en-US" sz="1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pitchFamily="34" charset="0"/>
            <a:cs typeface="Arial" charset="0"/>
          </a:defRPr>
        </a:defPPr>
      </a:lstStyle>
    </a:lnDef>
  </a:objectDefaults>
  <a:extraClrSchemeLst>
    <a:extraClrScheme>
      <a:clrScheme name="14_Thème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nception personnalisée">
  <a:themeElements>
    <a:clrScheme name="1_Conception personnalisée 16">
      <a:dk1>
        <a:srgbClr val="000000"/>
      </a:dk1>
      <a:lt1>
        <a:srgbClr val="FFFFFF"/>
      </a:lt1>
      <a:dk2>
        <a:srgbClr val="000000"/>
      </a:dk2>
      <a:lt2>
        <a:srgbClr val="8FD4FF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0095DC"/>
      </a:hlink>
      <a:folHlink>
        <a:srgbClr val="0095DC"/>
      </a:folHlink>
    </a:clrScheme>
    <a:fontScheme name="1_Conception personnalisée">
      <a:majorFont>
        <a:latin typeface="Verdana"/>
        <a:ea typeface=""/>
        <a:cs typeface="Arial"/>
      </a:majorFont>
      <a:minorFont>
        <a:latin typeface="Gill San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Sans" charset="0"/>
            <a:cs typeface="Arial" pitchFamily="34" charset="0"/>
          </a:defRPr>
        </a:defPPr>
      </a:lstStyle>
    </a:lnDef>
  </a:objectDefaults>
  <a:extraClrSchemeLst>
    <a:extraClrScheme>
      <a:clrScheme name="1_Conception personnalisé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ception personnalisé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B2B3B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4">
        <a:dk1>
          <a:srgbClr val="000000"/>
        </a:dk1>
        <a:lt1>
          <a:srgbClr val="FFFFFF"/>
        </a:lt1>
        <a:dk2>
          <a:srgbClr val="000000"/>
        </a:dk2>
        <a:lt2>
          <a:srgbClr val="00436E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5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ception personnalisée 16">
        <a:dk1>
          <a:srgbClr val="000000"/>
        </a:dk1>
        <a:lt1>
          <a:srgbClr val="FFFFFF"/>
        </a:lt1>
        <a:dk2>
          <a:srgbClr val="000000"/>
        </a:dk2>
        <a:lt2>
          <a:srgbClr val="8FD4FF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0095DC"/>
        </a:hlink>
        <a:folHlink>
          <a:srgbClr val="0095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Custom Design">
  <a:themeElements>
    <a:clrScheme name="Custom 1">
      <a:dk1>
        <a:srgbClr val="006699"/>
      </a:dk1>
      <a:lt1>
        <a:sysClr val="window" lastClr="FFFFFF"/>
      </a:lt1>
      <a:dk2>
        <a:srgbClr val="1F497D"/>
      </a:dk2>
      <a:lt2>
        <a:srgbClr val="EEECE1"/>
      </a:lt2>
      <a:accent1>
        <a:srgbClr val="0099C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Theme1">
  <a:themeElements>
    <a:clrScheme name="Custom 11">
      <a:dk1>
        <a:srgbClr val="000000"/>
      </a:dk1>
      <a:lt1>
        <a:srgbClr val="FFFFFF"/>
      </a:lt1>
      <a:dk2>
        <a:srgbClr val="76B749"/>
      </a:dk2>
      <a:lt2>
        <a:srgbClr val="333333"/>
      </a:lt2>
      <a:accent1>
        <a:srgbClr val="0070C0"/>
      </a:accent1>
      <a:accent2>
        <a:srgbClr val="0070C0"/>
      </a:accent2>
      <a:accent3>
        <a:srgbClr val="FFFFFF"/>
      </a:accent3>
      <a:accent4>
        <a:srgbClr val="000000"/>
      </a:accent4>
      <a:accent5>
        <a:srgbClr val="7F7F7F"/>
      </a:accent5>
      <a:accent6>
        <a:srgbClr val="6565FF"/>
      </a:accent6>
      <a:hlink>
        <a:srgbClr val="7F7F7F"/>
      </a:hlink>
      <a:folHlink>
        <a:srgbClr val="76B74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65E5576CD6E64AAD898CA0C0D8C7D6" ma:contentTypeVersion="0" ma:contentTypeDescription="Create a new document." ma:contentTypeScope="" ma:versionID="81bd618b030725a0cc6c8cd9ab94b8f7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C08EBB-C328-460E-AF3C-7EBDA77004FE}">
  <ds:schemaRefs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2C75FB1-C899-4A89-8871-3F7F4AF08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4CFBAC6F-E65A-44B9-B1E1-BCE58FB7A08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Hubwoo_web2</Template>
  <TotalTime>17134</TotalTime>
  <Words>1171</Words>
  <Application>Microsoft Office PowerPoint</Application>
  <PresentationFormat>On-screen Show (4:3)</PresentationFormat>
  <Paragraphs>154</Paragraphs>
  <Slides>30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Modèle par défaut</vt:lpstr>
      <vt:lpstr>Conception personnalisée</vt:lpstr>
      <vt:lpstr>1_Conception personnalisée</vt:lpstr>
      <vt:lpstr>14_Thème Office</vt:lpstr>
      <vt:lpstr>2_Conception personnalisée</vt:lpstr>
      <vt:lpstr>3_Conception personnalisée</vt:lpstr>
      <vt:lpstr>4_Conception personnalisée</vt:lpstr>
      <vt:lpstr>2_Custom Design</vt:lpstr>
      <vt:lpstr>Theme1</vt:lpstr>
      <vt:lpstr>Hubwoo PPT Template</vt:lpstr>
      <vt:lpstr>PowerPoint Presentation</vt:lpstr>
      <vt:lpstr>Agenda</vt:lpstr>
      <vt:lpstr>Catalog Manager </vt:lpstr>
      <vt:lpstr>Was ist Catalog Manager?</vt:lpstr>
      <vt:lpstr>Catalog Flow</vt:lpstr>
      <vt:lpstr>PowerPoint Presentation</vt:lpstr>
      <vt:lpstr>Katalogvorlage herunterladen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Tabelle - Data 1</vt:lpstr>
      <vt:lpstr>PowerPoint Presentation</vt:lpstr>
      <vt:lpstr>PowerPoint Presentation</vt:lpstr>
      <vt:lpstr>Hochladen des Katalogs und Anhänge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cc-hubwoo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Kristina Silan</cp:lastModifiedBy>
  <cp:revision>362</cp:revision>
  <dcterms:created xsi:type="dcterms:W3CDTF">2009-04-07T19:29:59Z</dcterms:created>
  <dcterms:modified xsi:type="dcterms:W3CDTF">2015-02-27T07:53:54Z</dcterms:modified>
</cp:coreProperties>
</file>