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73" r:id="rId1"/>
    <p:sldMasterId id="2147483697" r:id="rId2"/>
  </p:sldMasterIdLst>
  <p:notesMasterIdLst>
    <p:notesMasterId r:id="rId40"/>
  </p:notesMasterIdLst>
  <p:handoutMasterIdLst>
    <p:handoutMasterId r:id="rId41"/>
  </p:handoutMasterIdLst>
  <p:sldIdLst>
    <p:sldId id="256" r:id="rId3"/>
    <p:sldId id="270" r:id="rId4"/>
    <p:sldId id="305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83" autoAdjust="0"/>
  </p:normalViewPr>
  <p:slideViewPr>
    <p:cSldViewPr>
      <p:cViewPr>
        <p:scale>
          <a:sx n="100" d="100"/>
          <a:sy n="100" d="100"/>
        </p:scale>
        <p:origin x="-510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BD7F37FF-2677-4F3C-B152-69D77E2713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159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 altLang="en-US"/>
              <a:t>*</a:t>
            </a:r>
            <a:endParaRPr lang="en-US" altLang="en-US" sz="12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 altLang="en-US"/>
              <a:t>07/16/96</a:t>
            </a:r>
            <a:endParaRPr lang="en-US" altLang="en-US" sz="1200" i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 altLang="en-US"/>
              <a:t>*</a:t>
            </a:r>
            <a:endParaRPr lang="en-US" altLang="en-US" sz="12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 altLang="en-US"/>
              <a:t>##</a:t>
            </a:r>
            <a:endParaRPr lang="en-US" altLang="en-US" sz="1200" i="0"/>
          </a:p>
        </p:txBody>
      </p:sp>
    </p:spTree>
    <p:extLst>
      <p:ext uri="{BB962C8B-B14F-4D97-AF65-F5344CB8AC3E}">
        <p14:creationId xmlns:p14="http://schemas.microsoft.com/office/powerpoint/2010/main" val="40243983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*</a:t>
            </a:r>
            <a:endParaRPr lang="en-US" alt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07/16/96</a:t>
            </a:r>
            <a:endParaRPr lang="en-US" alt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*</a:t>
            </a:r>
            <a:endParaRPr lang="en-US" alt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##</a:t>
            </a:r>
            <a:endParaRPr lang="en-US" altLang="en-US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il-PH" smtClean="0">
              <a:latin typeface="Arial" pitchFamily="34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55877" indent="-290722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62888" indent="-232578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28043" indent="-232578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93199" indent="-232578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/>
            <a:fld id="{7B0D01D1-A264-4290-81E0-DE4EDF8C6896}" type="slidenum">
              <a:rPr lang="en-US" sz="1200">
                <a:latin typeface="Arial" pitchFamily="34" charset="0"/>
              </a:rPr>
              <a:pPr eaLnBrk="1" hangingPunct="1"/>
              <a:t>31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il-PH" smtClean="0">
              <a:latin typeface="Arial" pitchFamily="34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55877" indent="-290722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62888" indent="-232578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28043" indent="-232578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93199" indent="-232578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/>
            <a:fld id="{89F1908F-4ABE-409D-B15C-E43AFAA5E035}" type="slidenum">
              <a:rPr lang="en-US" sz="1200">
                <a:latin typeface="Arial" pitchFamily="34" charset="0"/>
              </a:rPr>
              <a:pPr eaLnBrk="1" hangingPunct="1"/>
              <a:t>32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54E3-BAE2-46FC-9642-B051B4BD0A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A603-1B4C-4F66-9B41-B19A8F6C88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/>
          <a:lstStyle/>
          <a:p>
            <a:r>
              <a:rPr lang="en-US" smtClean="0"/>
              <a:t>Click icon to add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jor 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8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8900" y="6562725"/>
            <a:ext cx="8001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77827-4A0E-4452-8046-E14BAC5368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41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91CA-62BF-4C97-8E83-66EEACD865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55D7-0F0A-4DAA-886C-0E06FCB99C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9DA5-1D03-41E2-AA9D-0FB6ADF1FD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5D4D-7DD1-4A32-9D56-33276E045F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CB69-4622-4F72-9249-33B8886506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49C44-0628-4545-B8A6-141E1C73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270B5-28F5-494C-B5B0-ED449EB2A5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48FAAF-DCB7-40DC-B647-0B84E05B2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bwoo_ppt_footer_v2b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0" y="5797296"/>
            <a:ext cx="9144000" cy="1060704"/>
          </a:xfrm>
          <a:prstGeom prst="rect">
            <a:avLst/>
          </a:prstGeom>
        </p:spPr>
      </p:pic>
      <p:pic>
        <p:nvPicPr>
          <p:cNvPr id="4" name="Picture 3" descr="hubwoo_ppt_header_v3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3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053"/>
            <a:ext cx="6604000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270000"/>
            <a:ext cx="7759700" cy="452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897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© 2014 Hubwoo. All rights reserved.</a:t>
            </a:r>
            <a:r>
              <a:rPr lang="en-US" sz="1000" dirty="0">
                <a:solidFill>
                  <a:prstClr val="white">
                    <a:lumMod val="85000"/>
                  </a:prstClr>
                </a:solidFill>
                <a:latin typeface="Arial"/>
                <a:cs typeface="Arial"/>
              </a:rPr>
              <a:t> | </a:t>
            </a: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www.hubwoo.com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6489700"/>
            <a:ext cx="1663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935C41F-D67C-AA49-9933-0DB72A5EB129}" type="slidenum">
              <a:rPr lang="en-US" sz="1000">
                <a:solidFill>
                  <a:srgbClr val="898989"/>
                </a:solidFill>
                <a:latin typeface="Arial"/>
                <a:cs typeface="Arial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8989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4" r:id="rId5"/>
    <p:sldLayoutId id="214748370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3200" kern="1200">
          <a:solidFill>
            <a:srgbClr val="006699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800" kern="1200">
          <a:solidFill>
            <a:srgbClr val="006699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2400" kern="1200">
          <a:solidFill>
            <a:srgbClr val="006699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000" kern="1200">
          <a:solidFill>
            <a:srgbClr val="006699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»"/>
        <a:defRPr sz="2000" kern="1200">
          <a:solidFill>
            <a:srgbClr val="006699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atalog.service-platform.com/commerster/login.aspx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hyperlink" Target="https://demo.cc-hubwoo.com/" TargetMode="External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portal.hubwoo.com/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724400"/>
            <a:ext cx="2774633" cy="1843088"/>
          </a:xfrm>
          <a:prstGeom prst="rect">
            <a:avLst/>
          </a:prstGeom>
          <a:noFill/>
          <a:ln>
            <a:noFill/>
          </a:ln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467600" cy="2136775"/>
          </a:xfrm>
        </p:spPr>
        <p:txBody>
          <a:bodyPr/>
          <a:lstStyle/>
          <a:p>
            <a:r>
              <a:rPr lang="en-US" altLang="en-US" sz="5400" b="1" dirty="0" smtClean="0">
                <a:latin typeface="Arial" pitchFamily="34" charset="0"/>
                <a:ea typeface="+mn-ea"/>
                <a:cs typeface="Arial" pitchFamily="34" charset="0"/>
              </a:rPr>
              <a:t>Catalog Manager Supplier </a:t>
            </a:r>
            <a:endParaRPr lang="en-US" altLang="en-US" sz="1800" i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733800"/>
            <a:ext cx="6461760" cy="10668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Para los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proveedores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Estándar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Español</a:t>
            </a:r>
            <a:endParaRPr lang="en-US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3274625"/>
            <a:ext cx="6553200" cy="447200"/>
          </a:xfrm>
        </p:spPr>
        <p:txBody>
          <a:bodyPr>
            <a:normAutofit fontScale="92500" lnSpcReduction="20000"/>
          </a:bodyPr>
          <a:lstStyle/>
          <a:p>
            <a:pPr marL="0" lvl="2" indent="0">
              <a:buNone/>
            </a:pPr>
            <a:r>
              <a:rPr lang="es-ES" sz="2800" dirty="0"/>
              <a:t>Llenar la plantilla para crear el catálogo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9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tab (</a:t>
            </a:r>
            <a:r>
              <a:rPr lang="en-US" dirty="0" err="1" smtClean="0"/>
              <a:t>Encabezado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7651" name="Rectangle 4"/>
          <p:cNvSpPr>
            <a:spLocks noGrp="1"/>
          </p:cNvSpPr>
          <p:nvPr>
            <p:ph idx="1"/>
          </p:nvPr>
        </p:nvSpPr>
        <p:spPr>
          <a:xfrm>
            <a:off x="723900" y="952500"/>
            <a:ext cx="7759700" cy="4527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200" dirty="0" smtClean="0"/>
              <a:t>Primera página del tablero Excel  «Encabezado» para crear el Catálogo. </a:t>
            </a:r>
          </a:p>
          <a:p>
            <a:pPr marL="0" indent="0">
              <a:buNone/>
            </a:pPr>
            <a:r>
              <a:rPr lang="es-ES" sz="2200" dirty="0" smtClean="0"/>
              <a:t>Esta hoja contiene las identificaciones del Comprador y del suministrador y por último el código del idioma. Los campos en naranja son obligatorios.</a:t>
            </a:r>
            <a:endParaRPr lang="fil-PH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93" y="2971800"/>
            <a:ext cx="8895607" cy="34061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5486400" y="2667000"/>
            <a:ext cx="1981200" cy="685800"/>
          </a:xfrm>
          <a:prstGeom prst="wedgeRoundRectCallout">
            <a:avLst>
              <a:gd name="adj1" fmla="val -9539"/>
              <a:gd name="adj2" fmla="val 112139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no está rellenado, por favor póngase en contacto con Hubwoo</a:t>
            </a:r>
          </a:p>
        </p:txBody>
      </p:sp>
    </p:spTree>
    <p:extLst>
      <p:ext uri="{BB962C8B-B14F-4D97-AF65-F5344CB8AC3E}">
        <p14:creationId xmlns:p14="http://schemas.microsoft.com/office/powerpoint/2010/main" val="29728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1</a:t>
            </a:r>
            <a:endParaRPr lang="en-US" dirty="0"/>
          </a:p>
        </p:txBody>
      </p:sp>
      <p:sp>
        <p:nvSpPr>
          <p:cNvPr id="29698" name="Rectangle 3"/>
          <p:cNvSpPr>
            <a:spLocks noGrp="1"/>
          </p:cNvSpPr>
          <p:nvPr>
            <p:ph idx="1"/>
          </p:nvPr>
        </p:nvSpPr>
        <p:spPr>
          <a:xfrm>
            <a:off x="723900" y="914400"/>
            <a:ext cx="7759700" cy="4527296"/>
          </a:xfrm>
        </p:spPr>
        <p:txBody>
          <a:bodyPr>
            <a:normAutofit/>
          </a:bodyPr>
          <a:lstStyle/>
          <a:p>
            <a:r>
              <a:rPr lang="es-ES" sz="2200" dirty="0" smtClean="0"/>
              <a:t>La ficha de datos contiene toda la información para la creación del catálogo que va a cargar y publicar en el portal de </a:t>
            </a:r>
            <a:r>
              <a:rPr lang="es-ES" sz="2200" dirty="0" smtClean="0"/>
              <a:t>Hubwoo. </a:t>
            </a:r>
            <a:r>
              <a:rPr lang="es-ES" sz="2200" dirty="0" smtClean="0"/>
              <a:t>Vamos a detallar este formulario más adelante en la presentación.</a:t>
            </a:r>
            <a:endParaRPr lang="fil-PH" sz="2200" dirty="0" smtClean="0"/>
          </a:p>
          <a:p>
            <a:endParaRPr lang="en-US" sz="2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3" y="2349500"/>
            <a:ext cx="8893628" cy="40541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5408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Fields (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campos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774700" y="949800"/>
            <a:ext cx="7918752" cy="465181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All Fields - </a:t>
            </a:r>
            <a:r>
              <a:rPr lang="es-CO" sz="2200" dirty="0" smtClean="0"/>
              <a:t>donde se puede encontrar toda la información del catálogo en resumen con algunas indicaciones como la máxima cantidad de caracteres, si es un campo obligatorio u opcional. </a:t>
            </a:r>
            <a:endParaRPr lang="en-US" sz="2200" dirty="0" smtClean="0"/>
          </a:p>
          <a:p>
            <a:endParaRPr lang="en-US" sz="2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438400"/>
            <a:ext cx="8763000" cy="383837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6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Instructions (</a:t>
            </a:r>
            <a:r>
              <a:rPr lang="es-ES" smtClean="0"/>
              <a:t>Instrucciones)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74700" y="924400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La pestaña «Instrucciones» le proporciona: Información detallada sobre cada una de las columnas. Los pasos para cargar la plantilla en catálogo y su publicación.</a:t>
            </a:r>
            <a:endParaRPr lang="fil-PH" sz="2200" dirty="0" smtClean="0"/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35200"/>
            <a:ext cx="8839200" cy="41249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040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UOM(</a:t>
            </a:r>
            <a:r>
              <a:rPr lang="es-ES" smtClean="0"/>
              <a:t>Unidad de Medida)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774700" y="975200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La pestaña «Unidad de Medida» contiene todas la Unidades de Medidas aceptadas.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28798"/>
            <a:ext cx="8839200" cy="446097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42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962500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Código </a:t>
            </a:r>
            <a:r>
              <a:rPr lang="es-ES" sz="2200" dirty="0"/>
              <a:t>de </a:t>
            </a:r>
            <a:r>
              <a:rPr lang="es-ES" sz="2200" dirty="0" smtClean="0"/>
              <a:t>clasificaciones</a:t>
            </a:r>
            <a:r>
              <a:rPr lang="es-ES" sz="2200" dirty="0"/>
              <a:t>. Escoja el código de clasificación más apropiado para este artículo de la lista de códigos disponible en la pestaña “Código UNSPSC </a:t>
            </a:r>
            <a:r>
              <a:rPr lang="es-ES" sz="2200" dirty="0" smtClean="0"/>
              <a:t>Versión”.</a:t>
            </a:r>
            <a:endParaRPr lang="en-US" sz="2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3601"/>
            <a:ext cx="8750135" cy="41320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73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Campos Verde y Amarillo</a:t>
            </a:r>
            <a:endParaRPr lang="en-US" dirty="0"/>
          </a:p>
        </p:txBody>
      </p:sp>
      <p:sp>
        <p:nvSpPr>
          <p:cNvPr id="38914" name="Rectangle 3"/>
          <p:cNvSpPr>
            <a:spLocks noGrp="1"/>
          </p:cNvSpPr>
          <p:nvPr>
            <p:ph sz="half" idx="1"/>
          </p:nvPr>
        </p:nvSpPr>
        <p:spPr>
          <a:xfrm>
            <a:off x="774700" y="975200"/>
            <a:ext cx="7918752" cy="4651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200" dirty="0" smtClean="0"/>
              <a:t>Cuando usted mira la plantilla que se le ha enviado, usted se dará cuenta de que algunos campos están resaltadas en verde y otros se resaltan en amarillo. Campos de color verde son obligatorios y en amarillo son los datos opcionales.</a:t>
            </a:r>
            <a:endParaRPr lang="en-US" sz="22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90800"/>
            <a:ext cx="8839200" cy="372915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02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2438401"/>
            <a:ext cx="7918752" cy="9906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/>
              <a:t>Crear un archivo anexo de: imágenes, fotos, documentos PDF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867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Crear archivos adjuntos y contenidos</a:t>
            </a:r>
            <a:endParaRPr lang="es-E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74700" y="924400"/>
            <a:ext cx="7918752" cy="5324000"/>
          </a:xfrm>
        </p:spPr>
        <p:txBody>
          <a:bodyPr>
            <a:noAutofit/>
          </a:bodyPr>
          <a:lstStyle/>
          <a:p>
            <a:r>
              <a:rPr lang="es-ES" sz="2200" dirty="0" smtClean="0"/>
              <a:t>Antes de cargar la plantilla del catálogo y los documentos adjuntos, por favor tome las siguientes medidas:</a:t>
            </a:r>
            <a:endParaRPr lang="fil-PH" sz="2200" dirty="0" smtClean="0"/>
          </a:p>
          <a:p>
            <a:pPr lvl="1"/>
            <a:r>
              <a:rPr lang="es-ES" sz="2200" dirty="0" smtClean="0"/>
              <a:t>Coloque todos los documentos adjuntos (Fotos, PDF) en una carpeta aparte. Haga clic derecho con el ratón y elija la opción "enviar archivo comprimido". Esto creará un archivo comprimido nuevo. Por favor, recuerde que debe mantener la extensión .Zip</a:t>
            </a:r>
            <a:endParaRPr lang="fil-PH" sz="2200" dirty="0" smtClean="0"/>
          </a:p>
          <a:p>
            <a:r>
              <a:rPr lang="es-ES" sz="2200" dirty="0" smtClean="0"/>
              <a:t>Guarde la plantilla del catálogo, NO OLVIDE DE INCLUIR LAS LETRAS _SCF_ EN EL NOMBRE DE LA PLANTILLA, Ej.: _SCF_CATALOGO</a:t>
            </a:r>
            <a:endParaRPr lang="fil-PH" sz="2200" dirty="0" smtClean="0"/>
          </a:p>
          <a:p>
            <a:r>
              <a:rPr lang="es-ES" sz="2200" dirty="0" smtClean="0"/>
              <a:t>Comprima el archivo, basta con resaltar el archivo de Excel y a continuación, haga clic derecho. Haga clic en "Enviar a" y luego "carpeta comprimida". Esto creará un archivo comprimido nuevo. Por favor, recuerde que debe mantener la extensión .Zip. Este es el archivo que debe cargarse.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8535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5171600"/>
          </a:xfrm>
        </p:spPr>
        <p:txBody>
          <a:bodyPr>
            <a:noAutofit/>
          </a:bodyPr>
          <a:lstStyle/>
          <a:p>
            <a:r>
              <a:rPr lang="es-ES" sz="2200" dirty="0" smtClean="0"/>
              <a:t>Bienvenidos a su entrenamiento catálogo organizado por Hubwoo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2200" dirty="0" smtClean="0"/>
              <a:t>Durante esta capacitación, </a:t>
            </a:r>
            <a:r>
              <a:rPr lang="es-ES" sz="2200" dirty="0"/>
              <a:t>les </a:t>
            </a:r>
            <a:r>
              <a:rPr lang="es-ES" sz="2200" dirty="0" smtClean="0"/>
              <a:t>explicaremos: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n-US" sz="2200" dirty="0"/>
              <a:t>e</a:t>
            </a:r>
            <a:r>
              <a:rPr lang="en-US" sz="2200" dirty="0" smtClean="0"/>
              <a:t>l </a:t>
            </a:r>
            <a:r>
              <a:rPr lang="en-US" sz="2200" dirty="0" err="1" smtClean="0"/>
              <a:t>flujo</a:t>
            </a:r>
            <a:r>
              <a:rPr lang="en-US" sz="2200" dirty="0" smtClean="0"/>
              <a:t> </a:t>
            </a:r>
            <a:r>
              <a:rPr lang="en-US" sz="2200" dirty="0"/>
              <a:t>del </a:t>
            </a:r>
            <a:r>
              <a:rPr lang="en-US" sz="2200" dirty="0" err="1"/>
              <a:t>trabajo</a:t>
            </a:r>
            <a:r>
              <a:rPr lang="en-US" sz="2200" dirty="0"/>
              <a:t> de Catalog Manager</a:t>
            </a:r>
            <a:endParaRPr lang="es-ES" sz="2200" dirty="0" smtClean="0"/>
          </a:p>
          <a:p>
            <a:pPr lvl="2">
              <a:buFont typeface="Arial" panose="020B0604020202020204" pitchFamily="34" charset="0"/>
              <a:buChar char="−"/>
            </a:pPr>
            <a:r>
              <a:rPr lang="es-ES" sz="2200" dirty="0" smtClean="0"/>
              <a:t>Conectarse al portal Hubwoo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s-ES" sz="2200" dirty="0" smtClean="0"/>
              <a:t>Descargar la plantilla modelo del catálogo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s-ES" sz="2200" dirty="0" smtClean="0"/>
              <a:t>Llenar la plantilla para crear el catálogo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s-ES" sz="2200" dirty="0" smtClean="0"/>
              <a:t>Crear un archivo anexo de: imágenes, fotos, documentos PDF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s-ES" sz="2200" dirty="0" smtClean="0"/>
              <a:t>Cargar la plantilla y el archivo, después de haber sido comprimidos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s-ES" sz="2200" dirty="0" smtClean="0"/>
              <a:t>Verificar y corregir los errores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s-ES" sz="2200" dirty="0" smtClean="0"/>
              <a:t>Publicar o Liberar el catálogo </a:t>
            </a:r>
          </a:p>
          <a:p>
            <a:endParaRPr lang="fil-PH" sz="2200" dirty="0"/>
          </a:p>
        </p:txBody>
      </p:sp>
    </p:spTree>
    <p:extLst>
      <p:ext uri="{BB962C8B-B14F-4D97-AF65-F5344CB8AC3E}">
        <p14:creationId xmlns:p14="http://schemas.microsoft.com/office/powerpoint/2010/main" val="77566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Archivo</a:t>
            </a:r>
            <a:r>
              <a:rPr lang="en-US" dirty="0" smtClean="0"/>
              <a:t> Zip (</a:t>
            </a:r>
            <a:r>
              <a:rPr lang="es-ES_tradnl" dirty="0" smtClean="0"/>
              <a:t>archivo de contenido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041400"/>
            <a:ext cx="8720472" cy="53064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03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Archivo</a:t>
            </a:r>
            <a:r>
              <a:rPr lang="en-US" dirty="0"/>
              <a:t> Zip (</a:t>
            </a:r>
            <a:r>
              <a:rPr lang="es-ES_tradnl" dirty="0"/>
              <a:t>archivo </a:t>
            </a:r>
            <a:r>
              <a:rPr lang="es-ES_tradnl" dirty="0" smtClean="0"/>
              <a:t>adjunto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936625"/>
            <a:ext cx="8915400" cy="54513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73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774700" y="2743200"/>
            <a:ext cx="7918752" cy="9143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/>
              <a:t>Cargar la plantilla y el archivo, después de haber sido comprimidos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7453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1857376"/>
            <a:ext cx="8915400" cy="45041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33400" y="981075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>
              <a:latin typeface="Book Antiqua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34988" y="906463"/>
            <a:ext cx="81534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buClr>
                <a:srgbClr val="002C50"/>
              </a:buClr>
              <a:buSzPct val="100000"/>
              <a:buFont typeface="Arial" pitchFamily="34" charset="0"/>
              <a:buNone/>
            </a:pPr>
            <a:endParaRPr lang="fil-PH" sz="1800">
              <a:solidFill>
                <a:srgbClr val="002C50"/>
              </a:solidFill>
              <a:latin typeface="Gill Sans" pitchFamily="-65" charset="0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136775" y="4943475"/>
            <a:ext cx="1765300" cy="804863"/>
          </a:xfrm>
          <a:prstGeom prst="wedgeRoundRectCallout">
            <a:avLst>
              <a:gd name="adj1" fmla="val -45135"/>
              <a:gd name="adj2" fmla="val -83904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Escoja el tipo de archivo «Contenido o Adjuntos»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002002" y="3343275"/>
            <a:ext cx="2590800" cy="533400"/>
          </a:xfrm>
          <a:prstGeom prst="wedgeRoundRectCallout">
            <a:avLst>
              <a:gd name="adj1" fmla="val -58060"/>
              <a:gd name="adj2" fmla="val 132290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</a:t>
            </a: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Haga clic en «</a:t>
            </a:r>
            <a:r>
              <a:rPr lang="es-ES" sz="12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Browse</a:t>
            </a: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para buscar los archivos a cargar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6267450" y="4410075"/>
            <a:ext cx="1371600" cy="495300"/>
          </a:xfrm>
          <a:prstGeom prst="wedgeRoundRectCallout">
            <a:avLst>
              <a:gd name="adj1" fmla="val -95564"/>
              <a:gd name="adj2" fmla="val -49552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Haga Clic en Cargar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2654697" y="2590800"/>
            <a:ext cx="1755377" cy="685800"/>
          </a:xfrm>
          <a:prstGeom prst="wedgeRoundRectCallout">
            <a:avLst>
              <a:gd name="adj1" fmla="val -116862"/>
              <a:gd name="adj2" fmla="val -54569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Haga clic en «Área de </a:t>
            </a:r>
            <a:r>
              <a:rPr lang="es-E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cargar» </a:t>
            </a: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cargar los archivos.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/>
              <a:t>Cargar contenido y </a:t>
            </a:r>
            <a:r>
              <a:rPr lang="es-ES" sz="2800" dirty="0" smtClean="0"/>
              <a:t>adjunto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924400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A partir de la Pagina de bienvenida de catálogo clic en “Área de Cargar</a:t>
            </a:r>
            <a:r>
              <a:rPr lang="en-US" sz="2200" dirty="0" smtClean="0"/>
              <a:t>”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1068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Archivos (.zip)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924400"/>
            <a:ext cx="7918752" cy="4651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200" dirty="0" smtClean="0"/>
              <a:t>Cuando todos los archivos necesarios han sido cargados los verás listados en la parte inferior de la página. Para procesar y almacenar los archivos haga clic en el botón «Archivos procesados»</a:t>
            </a:r>
            <a:endParaRPr lang="en-US" sz="2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73301"/>
            <a:ext cx="8915400" cy="41140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4114800" y="4572000"/>
            <a:ext cx="1981200" cy="552450"/>
          </a:xfrm>
          <a:prstGeom prst="wedgeRoundRectCallout">
            <a:avLst>
              <a:gd name="adj1" fmla="val -109431"/>
              <a:gd name="adj2" fmla="val 56884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 de los archivos y listos para ser cargados en el sistema</a:t>
            </a: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3906345" y="5334000"/>
            <a:ext cx="1961055" cy="647841"/>
          </a:xfrm>
          <a:prstGeom prst="wedgeRoundRectCallout">
            <a:avLst>
              <a:gd name="adj1" fmla="val -128732"/>
              <a:gd name="adj2" fmla="val 59839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Haga clic en «Archivos Procesados» para ejecutar la operación.</a:t>
            </a:r>
          </a:p>
        </p:txBody>
      </p:sp>
    </p:spTree>
    <p:extLst>
      <p:ext uri="{BB962C8B-B14F-4D97-AF65-F5344CB8AC3E}">
        <p14:creationId xmlns:p14="http://schemas.microsoft.com/office/powerpoint/2010/main" val="368715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1" y="3784601"/>
            <a:ext cx="8077199" cy="264344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AutoShape 9"/>
          <p:cNvSpPr>
            <a:spLocks noChangeArrowheads="1"/>
          </p:cNvSpPr>
          <p:nvPr/>
        </p:nvSpPr>
        <p:spPr bwMode="auto">
          <a:xfrm>
            <a:off x="6172200" y="4726148"/>
            <a:ext cx="1905000" cy="516672"/>
          </a:xfrm>
          <a:prstGeom prst="wedgeRoundRectCallout">
            <a:avLst>
              <a:gd name="adj1" fmla="val 58009"/>
              <a:gd name="adj2" fmla="val 101220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Tx/>
              <a:buNone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 de estado del procesamiento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Monitorear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774700" y="911700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Automáticamente el sistema pasara a la pantalla de Historial de procesos, desde aquí se puede controlar todos los archivos de los catálogos creados y por crear. Para actualizar la pantalla, haga clic abajo a la derecha de la ventana. A medida que el sistema está adelantando en el proceso vera que el cuadrito de estado cambia de colores: </a:t>
            </a:r>
          </a:p>
          <a:p>
            <a:pPr marL="0" indent="0">
              <a:buNone/>
            </a:pPr>
            <a:r>
              <a:rPr lang="es-ES" sz="2200" b="1" dirty="0" smtClean="0">
                <a:solidFill>
                  <a:srgbClr val="7D7D7D"/>
                </a:solidFill>
              </a:rPr>
              <a:t>	</a:t>
            </a:r>
            <a:r>
              <a:rPr lang="es-ES" sz="1600" b="1" dirty="0" smtClean="0">
                <a:solidFill>
                  <a:srgbClr val="7D7D7D"/>
                </a:solidFill>
              </a:rPr>
              <a:t>Gris - está en espera de ser procesado</a:t>
            </a:r>
            <a:r>
              <a:rPr lang="es-ES" sz="1600" dirty="0" smtClean="0"/>
              <a:t>   </a:t>
            </a:r>
            <a:r>
              <a:rPr lang="es-ES" sz="1600" b="1" dirty="0" smtClean="0">
                <a:solidFill>
                  <a:srgbClr val="0070C0"/>
                </a:solidFill>
              </a:rPr>
              <a:t>Azul - está siendo procesado</a:t>
            </a: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	</a:t>
            </a:r>
            <a:r>
              <a:rPr lang="es-ES" sz="1600" b="1" dirty="0" smtClean="0">
                <a:solidFill>
                  <a:srgbClr val="00B050"/>
                </a:solidFill>
              </a:rPr>
              <a:t>Verde - ha sido procesado con éxito</a:t>
            </a:r>
            <a:r>
              <a:rPr lang="es-ES" sz="1600" dirty="0" smtClean="0"/>
              <a:t>        </a:t>
            </a:r>
            <a:r>
              <a:rPr lang="es-ES" sz="1600" b="1" dirty="0" smtClean="0">
                <a:solidFill>
                  <a:srgbClr val="FF0000"/>
                </a:solidFill>
              </a:rPr>
              <a:t>Rojo - ha fallado durante el</a:t>
            </a:r>
          </a:p>
          <a:p>
            <a:pPr marL="0" indent="0">
              <a:buNone/>
            </a:pPr>
            <a:r>
              <a:rPr lang="es-ES" sz="1600" b="1" dirty="0" smtClean="0">
                <a:solidFill>
                  <a:srgbClr val="FF0000"/>
                </a:solidFill>
              </a:rPr>
              <a:t>                                                                              proceso de procesamiento</a:t>
            </a:r>
            <a:endParaRPr lang="fil-PH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2990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2590801"/>
            <a:ext cx="7918752" cy="533399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Verificar y corregir los </a:t>
            </a:r>
            <a:r>
              <a:rPr lang="es-ES" dirty="0" smtClean="0"/>
              <a:t>errores.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98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Administrar catálogos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911700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Para ver nuestro catálogo haga clic en Administrar catálogos.</a:t>
            </a:r>
          </a:p>
          <a:p>
            <a:endParaRPr lang="en-US" sz="2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58" y="1765300"/>
            <a:ext cx="8555842" cy="462067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22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Los tres botones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924400"/>
            <a:ext cx="8326788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Esta pantalla muestra los catálogos que han sido procesados. El estado del catálogo es importado. </a:t>
            </a:r>
          </a:p>
          <a:p>
            <a:pPr marL="0" indent="0">
              <a:buNone/>
            </a:pPr>
            <a:r>
              <a:rPr lang="es-ES" sz="2200" dirty="0" smtClean="0"/>
              <a:t>Los 3 botones al lado de la columna de estado le permitirán al usuario: a) ver catálogo, b) reporte de las diferencias entre el último catálogo cargado y el catálogo actual, c) ver el historial de las versiones.</a:t>
            </a:r>
            <a:endParaRPr lang="fil-PH" sz="2200" dirty="0" smtClean="0"/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3175000"/>
            <a:ext cx="8839200" cy="32226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4798044"/>
            <a:ext cx="781050" cy="219075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4519344"/>
            <a:ext cx="1400175" cy="20955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513" y="4254500"/>
            <a:ext cx="1628775" cy="180975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cxnSp>
        <p:nvCxnSpPr>
          <p:cNvPr id="7" name="Straight Arrow Connector 6"/>
          <p:cNvCxnSpPr/>
          <p:nvPr/>
        </p:nvCxnSpPr>
        <p:spPr>
          <a:xfrm flipH="1">
            <a:off x="8347075" y="4443053"/>
            <a:ext cx="551214" cy="7953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8083901" y="4728894"/>
            <a:ext cx="263174" cy="485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499350" y="5028994"/>
            <a:ext cx="209550" cy="2187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77213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62062"/>
            <a:ext cx="8915400" cy="403527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Navegador del catalogo</a:t>
            </a:r>
            <a:endParaRPr lang="es-ES_trad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2200" dirty="0" smtClean="0"/>
              <a:t>La gráfica siguiente es una vista del catálogo cuando hace clic en el icono              ver catalogo".</a:t>
            </a:r>
            <a:endParaRPr lang="en-US" sz="2200" dirty="0" smtClean="0"/>
          </a:p>
          <a:p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568200"/>
            <a:ext cx="914400" cy="6191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29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Flujo</a:t>
            </a:r>
            <a:r>
              <a:rPr lang="en-US" dirty="0" smtClean="0"/>
              <a:t> del </a:t>
            </a:r>
            <a:r>
              <a:rPr lang="en-US" dirty="0" err="1" smtClean="0"/>
              <a:t>trabajo</a:t>
            </a:r>
            <a:r>
              <a:rPr lang="en-US" dirty="0" smtClean="0"/>
              <a:t> de Catalog Manager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77813" y="1655763"/>
            <a:ext cx="2095500" cy="4076443"/>
          </a:xfrm>
          <a:prstGeom prst="rect">
            <a:avLst/>
          </a:prstGeom>
          <a:gradFill rotWithShape="1">
            <a:gsLst>
              <a:gs pos="0">
                <a:srgbClr val="A9C1DF">
                  <a:alpha val="57001"/>
                </a:srgbClr>
              </a:gs>
              <a:gs pos="100000">
                <a:srgbClr val="A9C1DF">
                  <a:gamma/>
                  <a:tint val="5098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9400" y="3459414"/>
            <a:ext cx="8561388" cy="1681162"/>
          </a:xfrm>
          <a:prstGeom prst="rect">
            <a:avLst/>
          </a:prstGeom>
          <a:gradFill rotWithShape="1">
            <a:gsLst>
              <a:gs pos="0">
                <a:srgbClr val="002249">
                  <a:gamma/>
                  <a:tint val="65490"/>
                  <a:invGamma/>
                </a:srgbClr>
              </a:gs>
              <a:gs pos="50000">
                <a:srgbClr val="002249">
                  <a:alpha val="0"/>
                </a:srgbClr>
              </a:gs>
              <a:gs pos="100000">
                <a:srgbClr val="002249">
                  <a:gamma/>
                  <a:tint val="65490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defTabSz="457200" eaLnBrk="0" hangingPunct="0"/>
            <a:endParaRPr kumimoji="1" lang="de-DE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498086" y="1665288"/>
            <a:ext cx="174223" cy="30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37" tIns="43119" rIns="86237" bIns="43119">
            <a:spAutoFit/>
          </a:bodyPr>
          <a:lstStyle/>
          <a:p>
            <a:pPr defTabSz="862013" eaLnBrk="0" hangingPunct="0"/>
            <a:endParaRPr lang="en-US" sz="1400">
              <a:solidFill>
                <a:srgbClr val="002C50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745288" y="1655764"/>
            <a:ext cx="2095500" cy="4076442"/>
          </a:xfrm>
          <a:prstGeom prst="rect">
            <a:avLst/>
          </a:prstGeom>
          <a:gradFill rotWithShape="1">
            <a:gsLst>
              <a:gs pos="0">
                <a:srgbClr val="A9C1DF">
                  <a:alpha val="57001"/>
                </a:srgbClr>
              </a:gs>
              <a:gs pos="100000">
                <a:srgbClr val="A9C1DF">
                  <a:gamma/>
                  <a:tint val="5098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483798" y="1665289"/>
            <a:ext cx="4143375" cy="4066918"/>
          </a:xfrm>
          <a:prstGeom prst="rect">
            <a:avLst/>
          </a:prstGeom>
          <a:noFill/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7191098" y="4064594"/>
            <a:ext cx="1447800" cy="849312"/>
            <a:chOff x="4191" y="1797"/>
            <a:chExt cx="1246" cy="731"/>
          </a:xfrm>
        </p:grpSpPr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91" y="2016"/>
              <a:ext cx="708" cy="5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76" y="1797"/>
              <a:ext cx="561" cy="53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2" name="Picture 1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4673"/>
          <a:stretch>
            <a:fillRect/>
          </a:stretch>
        </p:blipFill>
        <p:spPr bwMode="auto">
          <a:xfrm>
            <a:off x="876300" y="3986276"/>
            <a:ext cx="738188" cy="781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7173272" y="1368425"/>
            <a:ext cx="124906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457200"/>
            <a:r>
              <a:rPr lang="en-US" dirty="0" err="1">
                <a:solidFill>
                  <a:srgbClr val="006699"/>
                </a:solidFill>
                <a:latin typeface="Gill Sans" pitchFamily="-65" charset="0"/>
              </a:rPr>
              <a:t>Proveedor</a:t>
            </a:r>
            <a:endParaRPr lang="en-US" dirty="0">
              <a:solidFill>
                <a:srgbClr val="006699"/>
              </a:solidFill>
              <a:latin typeface="Gill Sans" pitchFamily="-65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67261" y="1327150"/>
            <a:ext cx="133882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457200" eaLnBrk="0" hangingPunct="0"/>
            <a:r>
              <a:rPr lang="en-US" dirty="0" smtClean="0">
                <a:solidFill>
                  <a:srgbClr val="006699"/>
                </a:solidFill>
                <a:latin typeface="Gill Sans" pitchFamily="-65" charset="0"/>
              </a:rPr>
              <a:t>Comprador</a:t>
            </a:r>
            <a:endParaRPr lang="en-US" dirty="0">
              <a:solidFill>
                <a:srgbClr val="006699"/>
              </a:solidFill>
              <a:latin typeface="Gill Sans" pitchFamily="-65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735282" y="3484563"/>
            <a:ext cx="1615258" cy="30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37" tIns="43119" rIns="86237" bIns="43119">
            <a:spAutoFit/>
          </a:bodyPr>
          <a:lstStyle/>
          <a:p>
            <a:pPr algn="ctr" defTabSz="862013" eaLnBrk="0" hangingPunct="0"/>
            <a:r>
              <a:rPr lang="en-GB" sz="1400" b="1" dirty="0" err="1">
                <a:solidFill>
                  <a:srgbClr val="006699"/>
                </a:solidFill>
              </a:rPr>
              <a:t>Catalog</a:t>
            </a:r>
            <a:r>
              <a:rPr lang="en-GB" sz="1400" b="1" dirty="0">
                <a:solidFill>
                  <a:srgbClr val="006699"/>
                </a:solidFill>
              </a:rPr>
              <a:t> Manager</a:t>
            </a: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274638" y="3514789"/>
            <a:ext cx="8547100" cy="19050"/>
          </a:xfrm>
          <a:prstGeom prst="line">
            <a:avLst/>
          </a:prstGeom>
          <a:noFill/>
          <a:ln w="25400" cap="rnd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295416" y="4125634"/>
            <a:ext cx="1597025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57200">
              <a:spcBef>
                <a:spcPct val="50000"/>
              </a:spcBef>
              <a:buClr>
                <a:srgbClr val="F48B00"/>
              </a:buClr>
              <a:buFont typeface="Wingdings" pitchFamily="2" charset="2"/>
              <a:buNone/>
            </a:pPr>
            <a:r>
              <a:rPr lang="es-ES_tradnl" sz="1200" b="1" dirty="0" smtClean="0">
                <a:solidFill>
                  <a:srgbClr val="006699"/>
                </a:solidFill>
                <a:latin typeface="Gill Sans" pitchFamily="-65" charset="0"/>
              </a:rPr>
              <a:t>Aprobación de contenido</a:t>
            </a:r>
            <a:endParaRPr lang="es-ES_tradnl" sz="1200" b="1" dirty="0">
              <a:solidFill>
                <a:srgbClr val="006699"/>
              </a:solidFill>
              <a:latin typeface="Gill Sans" pitchFamily="-65" charset="0"/>
            </a:endParaRPr>
          </a:p>
        </p:txBody>
      </p:sp>
      <p:sp>
        <p:nvSpPr>
          <p:cNvPr id="18" name="Text Box 16">
            <a:hlinkClick r:id="rId6"/>
          </p:cNvPr>
          <p:cNvSpPr txBox="1">
            <a:spLocks noChangeArrowheads="1"/>
          </p:cNvSpPr>
          <p:nvPr/>
        </p:nvSpPr>
        <p:spPr bwMode="auto">
          <a:xfrm>
            <a:off x="5056078" y="4134536"/>
            <a:ext cx="168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57200">
              <a:spcBef>
                <a:spcPct val="50000"/>
              </a:spcBef>
              <a:buClr>
                <a:srgbClr val="F48B00"/>
              </a:buClr>
              <a:buFont typeface="Wingdings" pitchFamily="2" charset="2"/>
              <a:buNone/>
            </a:pPr>
            <a:r>
              <a:rPr lang="es-ES_tradnl" sz="1200" b="1" dirty="0" smtClean="0">
                <a:solidFill>
                  <a:srgbClr val="006699"/>
                </a:solidFill>
                <a:latin typeface="Gill Sans" pitchFamily="-65" charset="0"/>
              </a:rPr>
              <a:t>Validación de contenido</a:t>
            </a:r>
            <a:endParaRPr lang="es-ES_tradnl" sz="1200" b="1" dirty="0">
              <a:solidFill>
                <a:srgbClr val="006699"/>
              </a:solidFill>
              <a:latin typeface="Gill Sans" pitchFamily="-65" charset="0"/>
            </a:endParaRPr>
          </a:p>
        </p:txBody>
      </p:sp>
      <p:sp>
        <p:nvSpPr>
          <p:cNvPr id="19" name="Text Box 17">
            <a:hlinkClick r:id="rId6"/>
          </p:cNvPr>
          <p:cNvSpPr txBox="1">
            <a:spLocks noChangeArrowheads="1"/>
          </p:cNvSpPr>
          <p:nvPr/>
        </p:nvSpPr>
        <p:spPr bwMode="auto">
          <a:xfrm>
            <a:off x="6924125" y="3583332"/>
            <a:ext cx="1735138" cy="46384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57200"/>
            <a:r>
              <a:rPr lang="es-ES_tradnl" sz="1200" b="1" dirty="0" smtClean="0">
                <a:solidFill>
                  <a:srgbClr val="006699"/>
                </a:solidFill>
                <a:latin typeface="Gill Sans" pitchFamily="-65" charset="0"/>
              </a:rPr>
              <a:t>Creación de contenido</a:t>
            </a:r>
            <a:endParaRPr lang="es-ES_tradnl" sz="1200" b="1" dirty="0">
              <a:solidFill>
                <a:srgbClr val="006699"/>
              </a:solidFill>
              <a:latin typeface="Gill Sans" pitchFamily="-65" charset="0"/>
            </a:endParaRP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293688" y="5038789"/>
            <a:ext cx="8547100" cy="19050"/>
          </a:xfrm>
          <a:prstGeom prst="line">
            <a:avLst/>
          </a:prstGeom>
          <a:noFill/>
          <a:ln w="25400" cap="rnd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9173" y="4472581"/>
            <a:ext cx="347662" cy="38735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2" name="Picture 2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18048" y="4320181"/>
            <a:ext cx="304800" cy="341313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3" name="Picture 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6923" y="4156669"/>
            <a:ext cx="301625" cy="344487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24" name="Line 22"/>
          <p:cNvSpPr>
            <a:spLocks noChangeShapeType="1"/>
          </p:cNvSpPr>
          <p:nvPr/>
        </p:nvSpPr>
        <p:spPr bwMode="auto">
          <a:xfrm flipH="1" flipV="1">
            <a:off x="4311136" y="4362514"/>
            <a:ext cx="5857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H="1" flipV="1">
            <a:off x="5431351" y="4371416"/>
            <a:ext cx="1389220" cy="397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H="1" flipV="1">
            <a:off x="1833563" y="4357409"/>
            <a:ext cx="1738312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/>
          </a:ln>
          <a:effectLst/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Text Box 25">
            <a:hlinkClick r:id="rId6"/>
          </p:cNvPr>
          <p:cNvSpPr txBox="1">
            <a:spLocks noChangeArrowheads="1"/>
          </p:cNvSpPr>
          <p:nvPr/>
        </p:nvSpPr>
        <p:spPr bwMode="auto">
          <a:xfrm>
            <a:off x="629527" y="4738751"/>
            <a:ext cx="1233328" cy="27918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defTabSz="457200"/>
            <a:r>
              <a:rPr lang="es-ES_tradnl" sz="1200" b="1" dirty="0" smtClean="0">
                <a:solidFill>
                  <a:srgbClr val="006699"/>
                </a:solidFill>
                <a:latin typeface="Gill Sans" pitchFamily="-65" charset="0"/>
              </a:rPr>
              <a:t>Administrador</a:t>
            </a:r>
            <a:endParaRPr lang="es-ES_tradnl" sz="1200" b="1" dirty="0">
              <a:solidFill>
                <a:srgbClr val="006699"/>
              </a:solidFill>
              <a:latin typeface="Gill Sans" pitchFamily="-65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3040184" y="1746518"/>
            <a:ext cx="1094359" cy="30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6237" tIns="43119" rIns="86237" bIns="43119">
            <a:spAutoFit/>
          </a:bodyPr>
          <a:lstStyle/>
          <a:p>
            <a:pPr algn="ctr" defTabSz="862013" eaLnBrk="0" hangingPunct="0"/>
            <a:r>
              <a:rPr lang="en-GB" sz="1400" b="1" dirty="0">
                <a:solidFill>
                  <a:srgbClr val="006699"/>
                </a:solidFill>
              </a:rPr>
              <a:t>Search</a:t>
            </a:r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 flipH="1" flipV="1">
            <a:off x="3225286" y="4124389"/>
            <a:ext cx="4524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3215760" y="3534347"/>
            <a:ext cx="4381" cy="58654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3215761" y="3230563"/>
            <a:ext cx="0" cy="3095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Text Box 30">
            <a:hlinkClick r:id="rId6"/>
          </p:cNvPr>
          <p:cNvSpPr txBox="1">
            <a:spLocks noChangeArrowheads="1"/>
          </p:cNvSpPr>
          <p:nvPr/>
        </p:nvSpPr>
        <p:spPr bwMode="auto">
          <a:xfrm>
            <a:off x="387350" y="3579424"/>
            <a:ext cx="1735138" cy="46384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002C50"/>
                </a:solidFill>
                <a:latin typeface="Gill Sans" pitchFamily="-65" charset="0"/>
              </a:defRPr>
            </a:lvl1pPr>
          </a:lstStyle>
          <a:p>
            <a:pPr defTabSz="457200"/>
            <a:r>
              <a:rPr lang="es-ES_tradnl" b="1" dirty="0" smtClean="0">
                <a:solidFill>
                  <a:srgbClr val="006699"/>
                </a:solidFill>
              </a:rPr>
              <a:t>Creación de contenido</a:t>
            </a:r>
            <a:endParaRPr lang="es-ES_tradnl" b="1" dirty="0">
              <a:solidFill>
                <a:srgbClr val="006699"/>
              </a:solidFill>
            </a:endParaRP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3709473" y="3808476"/>
            <a:ext cx="1685925" cy="1123950"/>
            <a:chOff x="1724" y="2568"/>
            <a:chExt cx="1062" cy="7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4" name="Picture 3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724" y="2569"/>
              <a:ext cx="1062" cy="707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35" name="Picture 3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750" y="2568"/>
              <a:ext cx="257" cy="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68896" y="2144028"/>
            <a:ext cx="16446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7" name="AutoShape 36"/>
          <p:cNvSpPr>
            <a:spLocks noChangeArrowheads="1"/>
          </p:cNvSpPr>
          <p:nvPr/>
        </p:nvSpPr>
        <p:spPr bwMode="auto">
          <a:xfrm>
            <a:off x="2459986" y="1041400"/>
            <a:ext cx="4171950" cy="504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 w="19050" algn="ctr">
            <a:solidFill>
              <a:schemeClr val="accent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/>
            <a:r>
              <a:rPr lang="es-ES_tradnl" dirty="0" smtClean="0">
                <a:solidFill>
                  <a:srgbClr val="006699"/>
                </a:solidFill>
                <a:latin typeface="Gill Sans" pitchFamily="-65" charset="0"/>
              </a:rPr>
              <a:t>Creación de contenido</a:t>
            </a:r>
            <a:endParaRPr lang="es-ES_tradnl" dirty="0">
              <a:solidFill>
                <a:srgbClr val="006699"/>
              </a:solidFill>
              <a:latin typeface="Gill Sans" pitchFamily="-65" charset="0"/>
            </a:endParaRPr>
          </a:p>
        </p:txBody>
      </p:sp>
      <p:pic>
        <p:nvPicPr>
          <p:cNvPr id="38" name="Picture 17" descr="SAP_shoppingcart_full_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-86400000">
            <a:off x="2070100" y="2438400"/>
            <a:ext cx="3587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4673"/>
          <a:stretch>
            <a:fillRect/>
          </a:stretch>
        </p:blipFill>
        <p:spPr bwMode="auto">
          <a:xfrm>
            <a:off x="881063" y="2301875"/>
            <a:ext cx="738187" cy="781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40" name="Text Box 25">
            <a:hlinkClick r:id="rId6"/>
          </p:cNvPr>
          <p:cNvSpPr txBox="1">
            <a:spLocks noChangeArrowheads="1"/>
          </p:cNvSpPr>
          <p:nvPr/>
        </p:nvSpPr>
        <p:spPr bwMode="auto">
          <a:xfrm>
            <a:off x="774513" y="3054350"/>
            <a:ext cx="960817" cy="27918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defTabSz="457200"/>
            <a:r>
              <a:rPr lang="es-ES_tradnl" sz="1200" b="1" dirty="0" smtClean="0">
                <a:solidFill>
                  <a:srgbClr val="006699"/>
                </a:solidFill>
                <a:latin typeface="Arial" pitchFamily="34" charset="0"/>
              </a:rPr>
              <a:t>Solicitante</a:t>
            </a:r>
            <a:endParaRPr lang="es-ES_tradnl" sz="1200" b="1" dirty="0">
              <a:solidFill>
                <a:srgbClr val="006699"/>
              </a:solidFill>
              <a:latin typeface="Arial" pitchFamily="34" charset="0"/>
            </a:endParaRPr>
          </a:p>
        </p:txBody>
      </p:sp>
      <p:sp>
        <p:nvSpPr>
          <p:cNvPr id="41" name="Line 27"/>
          <p:cNvSpPr>
            <a:spLocks noChangeShapeType="1"/>
          </p:cNvSpPr>
          <p:nvPr/>
        </p:nvSpPr>
        <p:spPr bwMode="auto">
          <a:xfrm flipH="1" flipV="1">
            <a:off x="1847850" y="2697163"/>
            <a:ext cx="8429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43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124201"/>
            <a:ext cx="8775700" cy="320709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Reporte de las diferencias</a:t>
            </a:r>
            <a:endParaRPr lang="es-ES_trad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11200" y="911700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Al hacer clic en el icono                "Reporte de las Diferencias" vera aparecer el informe de las diferencias existentes en su catálogo. Muestra todos los artículos que han sido cambiados; para cada línea podrá ver: Id del artículo, Campo, finalmente los valores anteriores y nuevos. 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597" y="916169"/>
            <a:ext cx="944203" cy="38231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24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381000" y="925512"/>
            <a:ext cx="8077200" cy="25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buClr>
                <a:srgbClr val="002C50"/>
              </a:buClr>
              <a:buSzPct val="100000"/>
              <a:buFont typeface="Arial" pitchFamily="34" charset="0"/>
              <a:buNone/>
            </a:pPr>
            <a:endParaRPr lang="en-US" sz="20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Reporte de errores</a:t>
            </a:r>
            <a:endParaRPr lang="es-ES_trad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23900" y="899000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Si su catálogo tiene algún error, haga clic en el icono                   para revisar los errores. Usted tendrá que:</a:t>
            </a:r>
          </a:p>
          <a:p>
            <a:pPr marL="457200" lvl="1" indent="0">
              <a:buNone/>
            </a:pPr>
            <a:r>
              <a:rPr lang="es-ES" sz="2200" dirty="0" smtClean="0"/>
              <a:t>Corregir los errores,  </a:t>
            </a:r>
          </a:p>
          <a:p>
            <a:pPr marL="457200" lvl="1" indent="0">
              <a:buNone/>
            </a:pPr>
            <a:r>
              <a:rPr lang="es-ES" sz="2200" dirty="0" smtClean="0"/>
              <a:t>Volver a cargarlo y </a:t>
            </a:r>
          </a:p>
          <a:p>
            <a:pPr marL="457200" lvl="1" indent="0">
              <a:buNone/>
            </a:pPr>
            <a:r>
              <a:rPr lang="es-ES" sz="2200" dirty="0" smtClean="0"/>
              <a:t>Volver a procesar el archivo de catálogo. </a:t>
            </a:r>
          </a:p>
          <a:p>
            <a:pPr marL="0" indent="0">
              <a:buNone/>
            </a:pPr>
            <a:r>
              <a:rPr lang="es-ES" sz="2200" dirty="0" smtClean="0"/>
              <a:t>Tenga en cuenta que a menos que haga algún cambio en el archivo usted no necesitara de recargado. 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75" y="991116"/>
            <a:ext cx="1206029" cy="4673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25" y="3657600"/>
            <a:ext cx="8844845" cy="268542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AutoShape 5"/>
          <p:cNvSpPr>
            <a:spLocks noChangeArrowheads="1"/>
          </p:cNvSpPr>
          <p:nvPr/>
        </p:nvSpPr>
        <p:spPr bwMode="auto">
          <a:xfrm>
            <a:off x="6505200" y="4056252"/>
            <a:ext cx="2406554" cy="838200"/>
          </a:xfrm>
          <a:prstGeom prst="wedgeRoundRectCallout">
            <a:avLst>
              <a:gd name="adj1" fmla="val 20069"/>
              <a:gd name="adj2" fmla="val 111366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FontTx/>
              <a:buNone/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hacer clic en el icono  "Mostrar informe de error" le permitirá visualizar el informe de errores.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1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44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30238" y="992188"/>
            <a:ext cx="7999412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2C50"/>
              </a:buClr>
              <a:buSzPct val="100000"/>
              <a:buFont typeface="Arial" pitchFamily="34" charset="0"/>
              <a:buNone/>
            </a:pPr>
            <a:endParaRPr lang="en-US" sz="20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335975"/>
            <a:ext cx="8839200" cy="305689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Ver reporte de errores</a:t>
            </a:r>
            <a:endParaRPr lang="es-ES_trad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74700" y="924400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Si tiene algún error en la plantilla, le aparecerá en el informe de errores, como se muestra a continuación. Usted verá en qué artículo y la columna de su catálogo tiene errores y también podrá ver el tipo de error y el valor de error. En el siguiente ejemplo, hay algunos valores en minúsculas que se debe dar en mayúsculas y un campo obligatorio está vacía.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6483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2743201"/>
            <a:ext cx="7918752" cy="6096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/>
              <a:t>Publicar o liberar el catálogo.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3802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3098800"/>
            <a:ext cx="8928100" cy="319923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AutoShape 5"/>
          <p:cNvSpPr>
            <a:spLocks noChangeArrowheads="1"/>
          </p:cNvSpPr>
          <p:nvPr/>
        </p:nvSpPr>
        <p:spPr bwMode="auto">
          <a:xfrm>
            <a:off x="6248400" y="4698418"/>
            <a:ext cx="2356982" cy="914400"/>
          </a:xfrm>
          <a:prstGeom prst="wedgeRoundRectCallout">
            <a:avLst>
              <a:gd name="adj1" fmla="val 37711"/>
              <a:gd name="adj2" fmla="val 103679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Haga clic en el botón de publicación para publicar y enviar el catálogo </a:t>
            </a:r>
            <a:r>
              <a:rPr lang="es-E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aprobación.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Publicación del catálogo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2200" dirty="0" smtClean="0"/>
              <a:t>Cuando todos los errores han sido corregidos, deberá de publicar el catalogo para permitir a  aprobarlo. Haga clic en el botón de Publicación; para iniciar el proceso.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1416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1" y="3124200"/>
            <a:ext cx="8394699" cy="326044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Monitorear el proceso</a:t>
            </a:r>
            <a:endParaRPr lang="es-ES_trad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5300" y="899000"/>
            <a:ext cx="8191500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Una vez iniciado el proceso de Publicación; el sistema cambiara automáticamente a la pagina «Historial de Procesos» y procesara el archivo. </a:t>
            </a:r>
          </a:p>
          <a:p>
            <a:r>
              <a:rPr lang="es-ES" sz="2200" dirty="0" smtClean="0"/>
              <a:t>Finalmente cuando el archivo esta publicado, usted vera un mensaje informándole como que el proceso ha sido exitoso y recibirá un correo electrónico informándole de su finalización.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9477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Encuesta</a:t>
            </a:r>
            <a:r>
              <a:rPr lang="en-US" dirty="0"/>
              <a:t> de </a:t>
            </a:r>
            <a:r>
              <a:rPr lang="en-US" dirty="0" err="1"/>
              <a:t>Satisfacci</a:t>
            </a:r>
            <a:r>
              <a:rPr lang="es-ES" dirty="0" err="1"/>
              <a:t>ón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838199"/>
            <a:ext cx="4572000" cy="563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97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Soporte Técnico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371600" lvl="3" indent="0">
              <a:buNone/>
            </a:pPr>
            <a:endParaRPr lang="es-ES" sz="2200" dirty="0" smtClean="0"/>
          </a:p>
          <a:p>
            <a:pPr marL="457200" lvl="1" indent="0">
              <a:buNone/>
            </a:pPr>
            <a:r>
              <a:rPr lang="es-ES" sz="2200" dirty="0" smtClean="0"/>
              <a:t>Soporte Técnico después de la publicación y aprobación del catalogo</a:t>
            </a:r>
          </a:p>
          <a:p>
            <a:pPr marL="914400" lvl="2" indent="0">
              <a:buNone/>
            </a:pPr>
            <a:endParaRPr lang="es-ES" sz="2200" dirty="0" smtClean="0">
              <a:hlinkClick r:id=""/>
            </a:endParaRPr>
          </a:p>
          <a:p>
            <a:pPr marL="914400" lvl="2" indent="0">
              <a:buNone/>
            </a:pPr>
            <a:r>
              <a:rPr lang="es-ES" sz="2200" dirty="0" smtClean="0">
                <a:hlinkClick r:id=""/>
              </a:rPr>
              <a:t>customercare@hubwoo.com</a:t>
            </a:r>
            <a:endParaRPr lang="es-ES" sz="2200" dirty="0" smtClean="0"/>
          </a:p>
          <a:p>
            <a:pPr marL="1828800" lvl="4" indent="0">
              <a:buNone/>
            </a:pPr>
            <a:r>
              <a:rPr lang="es-ES" sz="2200" dirty="0" smtClean="0"/>
              <a:t>+1 866 446 8203 – Llamada a los EE UU Gratuitamente</a:t>
            </a:r>
          </a:p>
          <a:p>
            <a:pPr marL="457200" lvl="1" indent="0">
              <a:buNone/>
            </a:pPr>
            <a:endParaRPr lang="es-ES" sz="2200" dirty="0" smtClean="0"/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1405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Conectar al portal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2200" dirty="0" smtClean="0"/>
              <a:t>Van a recibir un correo electrónico por parte de CustomerCare@hubwoo.com el cual va a contener su nombre de usuario (</a:t>
            </a:r>
            <a:r>
              <a:rPr lang="es-ES" sz="2200" dirty="0" err="1" smtClean="0"/>
              <a:t>User</a:t>
            </a:r>
            <a:r>
              <a:rPr lang="es-ES" sz="2200" dirty="0" smtClean="0"/>
              <a:t> </a:t>
            </a:r>
            <a:r>
              <a:rPr lang="es-ES" sz="2200" dirty="0" err="1" smtClean="0"/>
              <a:t>name</a:t>
            </a:r>
            <a:r>
              <a:rPr lang="es-ES" sz="2200" dirty="0" smtClean="0"/>
              <a:t>) y una contraseña temporaria (</a:t>
            </a:r>
            <a:r>
              <a:rPr lang="es-ES" sz="2200" dirty="0" err="1" smtClean="0"/>
              <a:t>Password</a:t>
            </a:r>
            <a:r>
              <a:rPr lang="es-ES" sz="2200" dirty="0" smtClean="0"/>
              <a:t>).  </a:t>
            </a:r>
          </a:p>
          <a:p>
            <a:r>
              <a:rPr lang="es-ES" sz="2200" dirty="0" smtClean="0"/>
              <a:t>Asegúrese </a:t>
            </a:r>
            <a:r>
              <a:rPr lang="es-ES" sz="2200" dirty="0" smtClean="0"/>
              <a:t>de que esté conectado al internet, haga clic en el lazo que se le ha proporcionado en el correo electrónico, o conéctese en </a:t>
            </a:r>
            <a:r>
              <a:rPr lang="es-ES" sz="2200" dirty="0" smtClean="0">
                <a:hlinkClick r:id="rId2"/>
              </a:rPr>
              <a:t>https://portal.hubwoo.com</a:t>
            </a:r>
            <a:endParaRPr lang="fil-PH" sz="2200" dirty="0" smtClean="0"/>
          </a:p>
          <a:p>
            <a:endParaRPr lang="en-US" sz="2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743" y="3638550"/>
            <a:ext cx="4024052" cy="2819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81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695575"/>
            <a:ext cx="8859259" cy="37576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895825"/>
            <a:ext cx="7918752" cy="4651815"/>
          </a:xfrm>
        </p:spPr>
        <p:txBody>
          <a:bodyPr>
            <a:normAutofit/>
          </a:bodyPr>
          <a:lstStyle/>
          <a:p>
            <a:r>
              <a:rPr lang="es-ES" sz="2200" dirty="0" smtClean="0"/>
              <a:t>Cuando uno se conecta por primera vez, automáticamente el sistema le va a pedir de cambiar la contraseña temporaria. </a:t>
            </a:r>
          </a:p>
          <a:p>
            <a:r>
              <a:rPr lang="es-ES" sz="2200" dirty="0" smtClean="0"/>
              <a:t>Después de su primera conexión, cada vez que se conecte usted vera la página de bienvenida.</a:t>
            </a:r>
            <a:endParaRPr lang="fil-PH" sz="2200" dirty="0" smtClean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5270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6934200" cy="674688"/>
          </a:xfrm>
        </p:spPr>
        <p:txBody>
          <a:bodyPr/>
          <a:lstStyle/>
          <a:p>
            <a:r>
              <a:rPr lang="es-ES" dirty="0" smtClean="0"/>
              <a:t>Descargar </a:t>
            </a:r>
            <a:r>
              <a:rPr lang="es-ES" dirty="0"/>
              <a:t>la </a:t>
            </a:r>
            <a:r>
              <a:rPr lang="es-ES" dirty="0" smtClean="0"/>
              <a:t>plantilla SCF </a:t>
            </a:r>
            <a:r>
              <a:rPr lang="es-ES" dirty="0"/>
              <a:t>del </a:t>
            </a:r>
            <a:r>
              <a:rPr lang="es-ES" dirty="0" smtClean="0"/>
              <a:t>catálogo</a:t>
            </a:r>
            <a:endParaRPr lang="en-US" dirty="0"/>
          </a:p>
        </p:txBody>
      </p:sp>
      <p:sp>
        <p:nvSpPr>
          <p:cNvPr id="29698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s-ES" sz="2200" dirty="0" smtClean="0"/>
          </a:p>
          <a:p>
            <a:pPr marL="457200" lvl="1" indent="0">
              <a:buNone/>
            </a:pPr>
            <a:r>
              <a:rPr lang="es-ES" sz="2200" dirty="0" smtClean="0"/>
              <a:t>Usted debe de descargar la plantilla desde el portal, con el fin de obtener automáticamente el “Número de Identificación del proveedor”; este aparecerá en la hoja de cabecera de la plantilla.</a:t>
            </a:r>
          </a:p>
        </p:txBody>
      </p:sp>
    </p:spTree>
    <p:extLst>
      <p:ext uri="{BB962C8B-B14F-4D97-AF65-F5344CB8AC3E}">
        <p14:creationId xmlns:p14="http://schemas.microsoft.com/office/powerpoint/2010/main" val="103175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228724"/>
            <a:ext cx="8915400" cy="498705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ular Callout 5"/>
          <p:cNvSpPr/>
          <p:nvPr/>
        </p:nvSpPr>
        <p:spPr bwMode="auto">
          <a:xfrm>
            <a:off x="3219450" y="2228850"/>
            <a:ext cx="1676400" cy="533400"/>
          </a:xfrm>
          <a:prstGeom prst="wedgeRoundRectCallout">
            <a:avLst>
              <a:gd name="adj1" fmla="val -75392"/>
              <a:gd name="adj2" fmla="val -163322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Haga clic en la pestaña Catálogos.</a:t>
            </a: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1238250" y="3786187"/>
            <a:ext cx="2160588" cy="647700"/>
          </a:xfrm>
          <a:prstGeom prst="wedgeRoundRectCallout">
            <a:avLst>
              <a:gd name="adj1" fmla="val -70900"/>
              <a:gd name="adj2" fmla="val 35196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vez en la pagina de bienvenida haga clic en «Área de Descarga»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Área de descargar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5010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75" y="943158"/>
            <a:ext cx="3889375" cy="148841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ular Callout 4"/>
          <p:cNvSpPr/>
          <p:nvPr/>
        </p:nvSpPr>
        <p:spPr bwMode="auto">
          <a:xfrm>
            <a:off x="5112188" y="1057850"/>
            <a:ext cx="3468687" cy="694750"/>
          </a:xfrm>
          <a:prstGeom prst="wedgeRoundRectCallout">
            <a:avLst>
              <a:gd name="adj1" fmla="val -67408"/>
              <a:gd name="adj2" fmla="val 20074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En la ventana proveedor seleccione su cuenta, para el tipo de plantilla precise SCF; finalmente, haga clic en Siguiente.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188" y="2095325"/>
            <a:ext cx="3448050" cy="154358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ular Callout 6"/>
          <p:cNvSpPr/>
          <p:nvPr/>
        </p:nvSpPr>
        <p:spPr bwMode="auto">
          <a:xfrm>
            <a:off x="609599" y="2590800"/>
            <a:ext cx="3867350" cy="685800"/>
          </a:xfrm>
          <a:prstGeom prst="wedgeRoundRectCallout">
            <a:avLst>
              <a:gd name="adj1" fmla="val 65811"/>
              <a:gd name="adj2" fmla="val 20282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Seleccione </a:t>
            </a:r>
            <a:r>
              <a:rPr lang="es-E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cliente, español como idioma, escoja el tipo de formato de la plantilla; finalmente; haga clic en Siguiente.</a:t>
            </a:r>
            <a:endParaRPr lang="fil-PH" sz="12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33" y="3620224"/>
            <a:ext cx="3598663" cy="14001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ular Callout 8"/>
          <p:cNvSpPr/>
          <p:nvPr/>
        </p:nvSpPr>
        <p:spPr bwMode="auto">
          <a:xfrm>
            <a:off x="5112188" y="3847298"/>
            <a:ext cx="3422212" cy="533400"/>
          </a:xfrm>
          <a:prstGeom prst="wedgeRoundRectCallout">
            <a:avLst>
              <a:gd name="adj1" fmla="val -73172"/>
              <a:gd name="adj2" fmla="val 23180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Seleccione la última versión disponible y a continuación haga clic en Siguiente.</a:t>
            </a:r>
            <a:endParaRPr lang="fil-PH" sz="12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187" y="4628247"/>
            <a:ext cx="3468687" cy="11811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ular Callout 10"/>
          <p:cNvSpPr/>
          <p:nvPr/>
        </p:nvSpPr>
        <p:spPr bwMode="auto">
          <a:xfrm>
            <a:off x="668537" y="5362575"/>
            <a:ext cx="3424238" cy="885825"/>
          </a:xfrm>
          <a:prstGeom prst="wedgeRoundRectCallout">
            <a:avLst>
              <a:gd name="adj1" fmla="val 78892"/>
              <a:gd name="adj2" fmla="val -32347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Cuando vea este mensaje de estado, esto significa que la solicitud ha sido enviada y está siendo procesada, esto tomará alrededor de 2 a 3 minutos.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31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8153400" cy="499395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/>
          <p:nvPr/>
        </p:nvSpPr>
        <p:spPr bwMode="auto">
          <a:xfrm>
            <a:off x="2189999" y="2209801"/>
            <a:ext cx="2305801" cy="685799"/>
          </a:xfrm>
          <a:prstGeom prst="wedgeRoundRectCallout">
            <a:avLst>
              <a:gd name="adj1" fmla="val -54012"/>
              <a:gd name="adj2" fmla="val -81259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FontTx/>
              <a:buNone/>
              <a:defRPr/>
            </a:pP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Vuelva a la página Catálogo y haga clic en "Área de descarga".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3581400" y="3429000"/>
            <a:ext cx="4773832" cy="1295400"/>
          </a:xfrm>
          <a:prstGeom prst="wedgeRoundRectCallout">
            <a:avLst>
              <a:gd name="adj1" fmla="val 36410"/>
              <a:gd name="adj2" fmla="val 100636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  <a:defRPr/>
            </a:pPr>
            <a:r>
              <a:rPr lang="es-E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página de descarga de software, bajo los resultados de la búsqueda, la primera entrada que tenga el nombre con SCF de exportación será el archivo correcto para descargar</a:t>
            </a:r>
            <a:r>
              <a:rPr lang="es-E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descargar, haga clic en el botón de descarga a la derecha. </a:t>
            </a:r>
            <a:r>
              <a:rPr lang="es-E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Después </a:t>
            </a:r>
            <a:r>
              <a:rPr lang="es-E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hacer clic en Descargar, se le pedirá que guarde el archivo.</a:t>
            </a:r>
          </a:p>
          <a:p>
            <a:pPr algn="ctr">
              <a:defRPr/>
            </a:pPr>
            <a:endParaRPr lang="es-ES" sz="11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68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ustom 11">
      <a:dk1>
        <a:srgbClr val="000000"/>
      </a:dk1>
      <a:lt1>
        <a:srgbClr val="FFFFFF"/>
      </a:lt1>
      <a:dk2>
        <a:srgbClr val="76B749"/>
      </a:dk2>
      <a:lt2>
        <a:srgbClr val="333333"/>
      </a:lt2>
      <a:accent1>
        <a:srgbClr val="0070C0"/>
      </a:accent1>
      <a:accent2>
        <a:srgbClr val="0070C0"/>
      </a:accent2>
      <a:accent3>
        <a:srgbClr val="FFFFFF"/>
      </a:accent3>
      <a:accent4>
        <a:srgbClr val="000000"/>
      </a:accent4>
      <a:accent5>
        <a:srgbClr val="7F7F7F"/>
      </a:accent5>
      <a:accent6>
        <a:srgbClr val="6565FF"/>
      </a:accent6>
      <a:hlink>
        <a:srgbClr val="7F7F7F"/>
      </a:hlink>
      <a:folHlink>
        <a:srgbClr val="76B749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ubwoo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9857</TotalTime>
  <Words>1579</Words>
  <Application>Microsoft Office PowerPoint</Application>
  <PresentationFormat>On-screen Show (4:3)</PresentationFormat>
  <Paragraphs>122</Paragraphs>
  <Slides>37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Adjacency</vt:lpstr>
      <vt:lpstr>Hubwoo PPT Template</vt:lpstr>
      <vt:lpstr>Catalog Manager Supplier </vt:lpstr>
      <vt:lpstr>Agenda</vt:lpstr>
      <vt:lpstr>Flujo del trabajo de Catalog Manager</vt:lpstr>
      <vt:lpstr>Conectar al portal</vt:lpstr>
      <vt:lpstr>PowerPoint Presentation</vt:lpstr>
      <vt:lpstr>Descargar la plantilla SCF del catálogo</vt:lpstr>
      <vt:lpstr>Área de descargar</vt:lpstr>
      <vt:lpstr>PowerPoint Presentation</vt:lpstr>
      <vt:lpstr>PowerPoint Presentation</vt:lpstr>
      <vt:lpstr>PowerPoint Presentation</vt:lpstr>
      <vt:lpstr>Header tab (Encabezado)</vt:lpstr>
      <vt:lpstr>Data 1</vt:lpstr>
      <vt:lpstr>All Fields (Todos los campos)</vt:lpstr>
      <vt:lpstr>Instructions (Instrucciones)</vt:lpstr>
      <vt:lpstr>UOM(Unidad de Medida)</vt:lpstr>
      <vt:lpstr>UNSPC</vt:lpstr>
      <vt:lpstr>Campos Verde y Amarillo</vt:lpstr>
      <vt:lpstr>PowerPoint Presentation</vt:lpstr>
      <vt:lpstr>Crear archivos adjuntos y contenidos</vt:lpstr>
      <vt:lpstr>Archivo Zip (archivo de contenido)</vt:lpstr>
      <vt:lpstr>Archivo Zip (archivo adjunto)</vt:lpstr>
      <vt:lpstr>PowerPoint Presentation</vt:lpstr>
      <vt:lpstr>Cargar contenido y adjunto</vt:lpstr>
      <vt:lpstr>Archivos (.zip)</vt:lpstr>
      <vt:lpstr>Monitorear</vt:lpstr>
      <vt:lpstr>PowerPoint Presentation</vt:lpstr>
      <vt:lpstr>Administrar catálogos</vt:lpstr>
      <vt:lpstr>Los tres botones</vt:lpstr>
      <vt:lpstr>Navegador del catalogo</vt:lpstr>
      <vt:lpstr>Reporte de las diferencias</vt:lpstr>
      <vt:lpstr>Reporte de errores</vt:lpstr>
      <vt:lpstr>Ver reporte de errores</vt:lpstr>
      <vt:lpstr>PowerPoint Presentation</vt:lpstr>
      <vt:lpstr>Publicación del catálogo</vt:lpstr>
      <vt:lpstr>Monitorear el proceso</vt:lpstr>
      <vt:lpstr>Encuesta de Satisfacción</vt:lpstr>
      <vt:lpstr>Soporte Técnico</vt:lpstr>
    </vt:vector>
  </TitlesOfParts>
  <Company>Hubwoo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Staff Training</dc:title>
  <dc:creator>Jessica Warren</dc:creator>
  <cp:lastModifiedBy>Romel Jipos</cp:lastModifiedBy>
  <cp:revision>135</cp:revision>
  <dcterms:created xsi:type="dcterms:W3CDTF">2014-05-29T10:17:21Z</dcterms:created>
  <dcterms:modified xsi:type="dcterms:W3CDTF">2014-11-20T14:52:15Z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TC010130221033</vt:lpwstr>
  </property>
</Properties>
</file>