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7" r:id="rId2"/>
  </p:sldMasterIdLst>
  <p:notesMasterIdLst>
    <p:notesMasterId r:id="rId30"/>
  </p:notesMasterIdLst>
  <p:sldIdLst>
    <p:sldId id="389" r:id="rId3"/>
    <p:sldId id="257" r:id="rId4"/>
    <p:sldId id="363" r:id="rId5"/>
    <p:sldId id="378" r:id="rId6"/>
    <p:sldId id="390" r:id="rId7"/>
    <p:sldId id="393" r:id="rId8"/>
    <p:sldId id="261" r:id="rId9"/>
    <p:sldId id="39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395" r:id="rId28"/>
    <p:sldId id="279" r:id="rId29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0E1D37"/>
    <a:srgbClr val="0078C9"/>
    <a:srgbClr val="E7E6E6"/>
    <a:srgbClr val="B2CEFB"/>
    <a:srgbClr val="C6D4E0"/>
    <a:srgbClr val="FBE5D6"/>
    <a:srgbClr val="04294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20" autoAdjust="0"/>
    <p:restoredTop sz="89689" autoAdjust="0"/>
  </p:normalViewPr>
  <p:slideViewPr>
    <p:cSldViewPr>
      <p:cViewPr varScale="1">
        <p:scale>
          <a:sx n="63" d="100"/>
          <a:sy n="63" d="100"/>
        </p:scale>
        <p:origin x="1008" y="78"/>
      </p:cViewPr>
      <p:guideLst>
        <p:guide orient="horz" pos="302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notesViewPr>
    <p:cSldViewPr showGuides="1">
      <p:cViewPr varScale="1">
        <p:scale>
          <a:sx n="72" d="100"/>
          <a:sy n="72" d="100"/>
        </p:scale>
        <p:origin x="1896" y="60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E26D8-4F0A-4BCF-963E-D5C6EF9E21B3}" type="datetimeFigureOut">
              <a:rPr lang="en-SG" smtClean="0"/>
              <a:t>6/9/2024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AC19B-3C3E-4ECF-B416-9D8B1DDD8C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79087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BAC19B-3C3E-4ECF-B416-9D8B1DDD8C9A}" type="slidenum">
              <a:rPr lang="en-SG" smtClean="0"/>
              <a:t>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2099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514600" y="3300413"/>
            <a:ext cx="4114800" cy="2700337"/>
          </a:xfrm>
        </p:spPr>
        <p:txBody>
          <a:bodyPr/>
          <a:lstStyle/>
          <a:p>
            <a:r>
              <a:rPr lang="en-US" altLang="en-US" sz="1200" i="1" dirty="0">
                <a:latin typeface="Bookman Old Style" panose="02050604050505020204" pitchFamily="18" charset="0"/>
              </a:rPr>
              <a:t>[ When someone joins ] </a:t>
            </a:r>
            <a:r>
              <a:rPr lang="en-US" altLang="en-US" sz="1200" dirty="0">
                <a:latin typeface="Bookman Old Style" panose="02050604050505020204" pitchFamily="18" charset="0"/>
              </a:rPr>
              <a:t>Hi this is </a:t>
            </a:r>
            <a:r>
              <a:rPr lang="en-US" altLang="en-US" sz="1200" b="1" dirty="0">
                <a:solidFill>
                  <a:srgbClr val="F7942A"/>
                </a:solidFill>
                <a:latin typeface="Bookman Old Style" panose="02050604050505020204" pitchFamily="18" charset="0"/>
              </a:rPr>
              <a:t>&lt;Your Name&gt; </a:t>
            </a:r>
            <a:r>
              <a:rPr lang="en-US" altLang="en-US" sz="1200" dirty="0">
                <a:latin typeface="Bookman Old Style" panose="02050604050505020204" pitchFamily="18" charset="0"/>
              </a:rPr>
              <a:t>from </a:t>
            </a:r>
            <a:r>
              <a:rPr lang="en-US" altLang="en-US" sz="1200" dirty="0" err="1">
                <a:latin typeface="Bookman Old Style" panose="02050604050505020204" pitchFamily="18" charset="0"/>
              </a:rPr>
              <a:t>Proactis</a:t>
            </a:r>
            <a:r>
              <a:rPr lang="en-US" altLang="en-US" sz="1200" dirty="0">
                <a:latin typeface="Bookman Old Style" panose="02050604050505020204" pitchFamily="18" charset="0"/>
              </a:rPr>
              <a:t>, "for those of you just joining the call we're going to give a minute for the others to have a chance to join the call and then we'll start in 5 minutes.</a:t>
            </a:r>
          </a:p>
          <a:p>
            <a:endParaRPr lang="en-US" altLang="en-US" sz="1200" dirty="0">
              <a:latin typeface="Bookman Old Style" panose="02050604050505020204" pitchFamily="18" charset="0"/>
            </a:endParaRPr>
          </a:p>
          <a:p>
            <a:r>
              <a:rPr lang="en-US" altLang="en-US" sz="1200" dirty="0">
                <a:latin typeface="Bookman Old Style" panose="02050604050505020204" pitchFamily="18" charset="0"/>
              </a:rPr>
              <a:t>I would like to welcome you to the Standard Quick Quote Training for Suppliers. </a:t>
            </a: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BAC19B-3C3E-4ECF-B416-9D8B1DDD8C9A}" type="slidenum">
              <a:rPr lang="en-SG" smtClean="0"/>
              <a:t>2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21546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02998C5C-30C8-4B20-9691-2B54BB43CB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63675758-FF58-43A8-BC66-381EE51F14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i="1" dirty="0">
                <a:latin typeface="Bookman Old Style" panose="02050604050505020204" pitchFamily="18" charset="0"/>
              </a:rPr>
              <a:t>[ When someone joins ] </a:t>
            </a:r>
            <a:r>
              <a:rPr lang="en-US" altLang="en-US" dirty="0">
                <a:latin typeface="Juli Sans" panose="00000500000000000000" pitchFamily="50" charset="0"/>
                <a:cs typeface="Segoe UI" panose="020B0502040204020203" pitchFamily="34" charset="0"/>
              </a:rPr>
              <a:t>Welcome to today’s training. </a:t>
            </a:r>
            <a:r>
              <a:rPr lang="en-US" altLang="en-US" dirty="0">
                <a:latin typeface="Bookman Old Style" panose="02050604050505020204" pitchFamily="18" charset="0"/>
              </a:rPr>
              <a:t>Hi this is </a:t>
            </a:r>
            <a:r>
              <a:rPr lang="en-US" altLang="en-US" b="1" dirty="0">
                <a:solidFill>
                  <a:srgbClr val="F7942A"/>
                </a:solidFill>
                <a:latin typeface="Bookman Old Style" panose="02050604050505020204" pitchFamily="18" charset="0"/>
              </a:rPr>
              <a:t>&lt;Your Name&gt; </a:t>
            </a:r>
            <a:r>
              <a:rPr lang="en-US" altLang="en-US" dirty="0">
                <a:latin typeface="Bookman Old Style" panose="02050604050505020204" pitchFamily="18" charset="0"/>
              </a:rPr>
              <a:t>from </a:t>
            </a:r>
            <a:r>
              <a:rPr lang="en-US" altLang="en-US" dirty="0" err="1">
                <a:latin typeface="Bookman Old Style" panose="02050604050505020204" pitchFamily="18" charset="0"/>
              </a:rPr>
              <a:t>Proactis</a:t>
            </a:r>
            <a:r>
              <a:rPr lang="en-US" altLang="en-US" dirty="0">
                <a:latin typeface="Bookman Old Style" panose="02050604050505020204" pitchFamily="18" charset="0"/>
              </a:rPr>
              <a:t>, I will be your instructor for this training. For those of you just joining the call we're going to give a minute for the others to have a chance to join the call and then we'll start in 5 minutes.</a:t>
            </a:r>
          </a:p>
          <a:p>
            <a:endParaRPr lang="en-US" altLang="en-US" dirty="0">
              <a:latin typeface="Bookman Old Style" panose="02050604050505020204" pitchFamily="18" charset="0"/>
            </a:endParaRPr>
          </a:p>
          <a:p>
            <a:r>
              <a:rPr lang="en-US" altLang="en-US" dirty="0">
                <a:latin typeface="Bookman Old Style" panose="02050604050505020204" pitchFamily="18" charset="0"/>
              </a:rPr>
              <a:t>I would like to welcome you to the Catalog Manager Standard Training. </a:t>
            </a:r>
          </a:p>
        </p:txBody>
      </p:sp>
      <p:sp>
        <p:nvSpPr>
          <p:cNvPr id="43012" name="Slide Number Placeholder 3">
            <a:extLst>
              <a:ext uri="{FF2B5EF4-FFF2-40B4-BE49-F238E27FC236}">
                <a16:creationId xmlns:a16="http://schemas.microsoft.com/office/drawing/2014/main" id="{2A3A0736-051F-4086-ACCB-54222446CD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383A1A-0F8A-49D6-B37B-21ECACE93449}" type="slidenum">
              <a:rPr lang="en-US" altLang="en-US" smtClean="0">
                <a:latin typeface="Juli Sans" panose="00000500000000000000" pitchFamily="50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dirty="0">
              <a:latin typeface="Juli Sans" panose="00000500000000000000" pitchFamily="50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E65F375D-0182-45DD-9223-14F73ABD63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D046FD46-F66E-497C-B60E-FB7D8A9AE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4343400"/>
            <a:ext cx="60960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>
                <a:latin typeface="Juli Sans" panose="00000500000000000000" pitchFamily="50" charset="0"/>
              </a:rPr>
              <a:t>In this training, we will not be covering client-specific catalog setup or if you have any questions after this training. Please feel free to reach out to our support team in these ways. </a:t>
            </a:r>
            <a:r>
              <a:rPr lang="en-US" altLang="en-US" sz="1800" dirty="0">
                <a:latin typeface="Cambria" panose="02040503050406030204" pitchFamily="18" charset="0"/>
                <a:cs typeface="Times New Roman" panose="02020603050405020304" pitchFamily="18" charset="0"/>
              </a:rPr>
              <a:t>We will be happy to help you.</a:t>
            </a:r>
          </a:p>
          <a:p>
            <a:endParaRPr lang="en-US" altLang="en-US" sz="1800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altLang="en-US" sz="1800" dirty="0">
                <a:latin typeface="Cambria" panose="02040503050406030204" pitchFamily="18" charset="0"/>
                <a:cs typeface="Times New Roman" panose="02020603050405020304" pitchFamily="18" charset="0"/>
              </a:rPr>
              <a:t>Let’s get started.</a:t>
            </a:r>
            <a:endParaRPr lang="en-US" altLang="en-US" dirty="0">
              <a:latin typeface="Juli Sans" panose="00000500000000000000" pitchFamily="50" charset="0"/>
            </a:endParaRPr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E113A998-6B63-4B2C-889D-21C354875E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C05EA65-3D9D-471E-AA10-93097A1F27F2}" type="slidenum">
              <a:rPr lang="en-US" altLang="en-US" smtClean="0">
                <a:latin typeface="Juli Sans" panose="00000500000000000000" pitchFamily="50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dirty="0">
              <a:latin typeface="Juli Sans" panose="00000500000000000000" pitchFamily="50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>
            <a:extLst>
              <a:ext uri="{FF2B5EF4-FFF2-40B4-BE49-F238E27FC236}">
                <a16:creationId xmlns:a16="http://schemas.microsoft.com/office/drawing/2014/main" id="{C65DF55C-F9C5-460B-A96C-BB851D57E2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>
            <a:extLst>
              <a:ext uri="{FF2B5EF4-FFF2-40B4-BE49-F238E27FC236}">
                <a16:creationId xmlns:a16="http://schemas.microsoft.com/office/drawing/2014/main" id="{7072BBC2-3CF7-47F0-90B7-0E08798AF1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>
                <a:latin typeface="Bookman Old Style" panose="02050604050505020204" pitchFamily="18" charset="0"/>
              </a:rPr>
              <a:t>Once you have registered with The Business Network, you will receive an email from </a:t>
            </a:r>
            <a:r>
              <a:rPr lang="en-US" altLang="en-US" dirty="0" err="1">
                <a:latin typeface="Bookman Old Style" panose="02050604050505020204" pitchFamily="18" charset="0"/>
              </a:rPr>
              <a:t>Proactis</a:t>
            </a:r>
            <a:r>
              <a:rPr lang="en-US" altLang="en-US" dirty="0">
                <a:latin typeface="Bookman Old Style" panose="02050604050505020204" pitchFamily="18" charset="0"/>
              </a:rPr>
              <a:t> International Customer Support team with the link to the Catalog Supplier application, your username and password. You will receive the catalog template sent to your email.</a:t>
            </a:r>
          </a:p>
          <a:p>
            <a:r>
              <a:rPr lang="en-US" altLang="en-US" dirty="0">
                <a:latin typeface="Bookman Old Style" panose="02050604050505020204" pitchFamily="18" charset="0"/>
              </a:rPr>
              <a:t> </a:t>
            </a:r>
          </a:p>
          <a:p>
            <a:r>
              <a:rPr lang="en-US" altLang="en-US" dirty="0">
                <a:latin typeface="Bookman Old Style" panose="02050604050505020204" pitchFamily="18" charset="0"/>
              </a:rPr>
              <a:t>If you cannot find this email in your Inbox, please check your SPAM folder or contact the </a:t>
            </a:r>
            <a:r>
              <a:rPr lang="en-US" altLang="en-US" b="1" dirty="0" err="1">
                <a:latin typeface="Bookman Old Style" panose="02050604050505020204" pitchFamily="18" charset="0"/>
              </a:rPr>
              <a:t>Proactis</a:t>
            </a:r>
            <a:r>
              <a:rPr lang="en-US" altLang="en-US" b="1" dirty="0">
                <a:latin typeface="Bookman Old Style" panose="02050604050505020204" pitchFamily="18" charset="0"/>
              </a:rPr>
              <a:t> International Customer Support </a:t>
            </a:r>
            <a:r>
              <a:rPr lang="en-US" altLang="en-US" dirty="0">
                <a:latin typeface="Bookman Old Style" panose="02050604050505020204" pitchFamily="18" charset="0"/>
              </a:rPr>
              <a:t>Team and we will be happy to resend you this information.</a:t>
            </a:r>
          </a:p>
          <a:p>
            <a:endParaRPr lang="en-US" altLang="en-US" dirty="0">
              <a:latin typeface="Bookman Old Style" panose="02050604050505020204" pitchFamily="18" charset="0"/>
            </a:endParaRPr>
          </a:p>
          <a:p>
            <a:r>
              <a:rPr lang="en-US" altLang="en-US" dirty="0">
                <a:latin typeface="Bookman Old Style" panose="02050604050505020204" pitchFamily="18" charset="0"/>
              </a:rPr>
              <a:t>I will switch now to The Business Network Portal.</a:t>
            </a:r>
          </a:p>
          <a:p>
            <a:endParaRPr lang="en-SG" altLang="en-US" dirty="0">
              <a:latin typeface="Juli Sans" panose="00000500000000000000" pitchFamily="50" charset="0"/>
            </a:endParaRPr>
          </a:p>
        </p:txBody>
      </p:sp>
      <p:sp>
        <p:nvSpPr>
          <p:cNvPr id="51204" name="Slide Number Placeholder 3">
            <a:extLst>
              <a:ext uri="{FF2B5EF4-FFF2-40B4-BE49-F238E27FC236}">
                <a16:creationId xmlns:a16="http://schemas.microsoft.com/office/drawing/2014/main" id="{064AF6F6-9673-4B6F-87A8-E79794F6C7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GillSans"/>
                <a:cs typeface="Arial" panose="020B0604020202020204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GillSans"/>
                <a:cs typeface="Arial" panose="020B0604020202020204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GillSans"/>
                <a:cs typeface="Arial" panose="020B0604020202020204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GillSans"/>
                <a:cs typeface="Arial" panose="020B0604020202020204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GillSans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GillSans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GillSans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GillSans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GillSans"/>
                <a:cs typeface="Arial" panose="020B0604020202020204" pitchFamily="34" charset="0"/>
              </a:defRPr>
            </a:lvl9pPr>
          </a:lstStyle>
          <a:p>
            <a:fld id="{410A8BB8-1236-4789-B5AF-F23E750B1072}" type="slidenum">
              <a:rPr lang="en-US" altLang="en-US" sz="1200" smtClean="0">
                <a:latin typeface="Juli Sans" panose="00000500000000000000" pitchFamily="50" charset="0"/>
              </a:rPr>
              <a:pPr/>
              <a:t>6</a:t>
            </a:fld>
            <a:endParaRPr lang="en-US" altLang="en-US" sz="1200" dirty="0">
              <a:latin typeface="Juli Sans" panose="00000500000000000000" pitchFamily="50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SG" b="1" i="0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Expiration Date</a:t>
            </a:r>
            <a:endParaRPr lang="en-SG" dirty="0"/>
          </a:p>
          <a:p>
            <a:pPr algn="l">
              <a:spcBef>
                <a:spcPts val="450"/>
              </a:spcBef>
              <a:spcAft>
                <a:spcPts val="450"/>
              </a:spcAft>
            </a:pPr>
            <a:r>
              <a:rPr lang="en-US" b="0" i="0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This field shows the expiration date of this request. Suppliers cannot send offers for expired request.</a:t>
            </a:r>
          </a:p>
          <a:p>
            <a:pPr marL="171450" indent="-171450" algn="l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The second line shows the date when the request was created ('date created').</a:t>
            </a:r>
          </a:p>
          <a:p>
            <a:pPr marL="171450" indent="-171450" algn="l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When activated, the supplier will receive an e-mail message when the request is near its expiration date, and when the request has expired. To activate or deactivate this notification, contact your Account Manager.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BAC19B-3C3E-4ECF-B416-9D8B1DDD8C9A}" type="slidenum">
              <a:rPr lang="en-SG" smtClean="0"/>
              <a:t>17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66229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000000"/>
                </a:solidFill>
                <a:effectLst/>
              </a:rPr>
              <a:t>Click </a:t>
            </a:r>
            <a:r>
              <a:rPr lang="en-US" b="1" i="0" dirty="0">
                <a:solidFill>
                  <a:schemeClr val="accent2"/>
                </a:solidFill>
                <a:effectLst/>
              </a:rPr>
              <a:t>Save</a:t>
            </a:r>
            <a:r>
              <a:rPr lang="en-US" b="0" i="0" dirty="0">
                <a:solidFill>
                  <a:srgbClr val="000000"/>
                </a:solidFill>
                <a:effectLst/>
              </a:rPr>
              <a:t> to save the offer in the database. </a:t>
            </a: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BAC19B-3C3E-4ECF-B416-9D8B1DDD8C9A}" type="slidenum">
              <a:rPr lang="en-SG" smtClean="0"/>
              <a:t>19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09213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PH" sz="1200" spc="-5" dirty="0">
                <a:cs typeface="Arial"/>
              </a:rPr>
              <a:t>If </a:t>
            </a:r>
            <a:r>
              <a:rPr lang="en-PH" sz="1200" dirty="0">
                <a:cs typeface="Arial"/>
              </a:rPr>
              <a:t>you agree with the </a:t>
            </a:r>
            <a:r>
              <a:rPr lang="en-PH" sz="1200" spc="-5" dirty="0">
                <a:cs typeface="Arial"/>
              </a:rPr>
              <a:t>changes, </a:t>
            </a:r>
            <a:r>
              <a:rPr lang="en-PH" sz="1200" dirty="0">
                <a:cs typeface="Arial"/>
              </a:rPr>
              <a:t>modify the </a:t>
            </a:r>
            <a:r>
              <a:rPr lang="en-PH" sz="1200" spc="-5" dirty="0">
                <a:cs typeface="Arial"/>
              </a:rPr>
              <a:t>order </a:t>
            </a:r>
            <a:r>
              <a:rPr lang="en-PH" sz="1200" dirty="0">
                <a:cs typeface="Arial"/>
              </a:rPr>
              <a:t>accordingly </a:t>
            </a:r>
            <a:r>
              <a:rPr lang="en-PH" sz="1200" spc="-5" dirty="0">
                <a:cs typeface="Arial"/>
              </a:rPr>
              <a:t>(for </a:t>
            </a:r>
            <a:r>
              <a:rPr lang="en-PH" sz="1200" dirty="0">
                <a:cs typeface="Arial"/>
              </a:rPr>
              <a:t>this  example we are changing the delivery days </a:t>
            </a:r>
            <a:r>
              <a:rPr lang="en-PH" sz="1200" spc="-5" dirty="0">
                <a:cs typeface="Arial"/>
              </a:rPr>
              <a:t>to </a:t>
            </a:r>
            <a:r>
              <a:rPr lang="en-PH" sz="1200" dirty="0">
                <a:cs typeface="Arial"/>
              </a:rPr>
              <a:t>2) </a:t>
            </a:r>
            <a:r>
              <a:rPr lang="en-PH" sz="1200" spc="-5" dirty="0">
                <a:cs typeface="Arial"/>
              </a:rPr>
              <a:t>and save </a:t>
            </a:r>
            <a:r>
              <a:rPr lang="en-PH" sz="1200" dirty="0">
                <a:cs typeface="Arial"/>
              </a:rPr>
              <a:t>the line  item, </a:t>
            </a:r>
            <a:r>
              <a:rPr lang="en-PH" sz="1200" spc="-5" dirty="0">
                <a:cs typeface="Arial"/>
              </a:rPr>
              <a:t>then save </a:t>
            </a:r>
            <a:r>
              <a:rPr lang="en-PH" sz="1200" dirty="0">
                <a:cs typeface="Arial"/>
              </a:rPr>
              <a:t>the </a:t>
            </a:r>
            <a:r>
              <a:rPr lang="en-PH" sz="1200" spc="-15" dirty="0">
                <a:cs typeface="Arial"/>
              </a:rPr>
              <a:t>offer </a:t>
            </a:r>
            <a:r>
              <a:rPr lang="en-PH" sz="1200" dirty="0">
                <a:cs typeface="Arial"/>
              </a:rPr>
              <a:t>and send </a:t>
            </a:r>
            <a:r>
              <a:rPr lang="en-PH" sz="1200" spc="-5" dirty="0">
                <a:cs typeface="Arial"/>
              </a:rPr>
              <a:t>it </a:t>
            </a:r>
            <a:r>
              <a:rPr lang="en-PH" sz="1200" dirty="0">
                <a:cs typeface="Arial"/>
              </a:rPr>
              <a:t>back </a:t>
            </a:r>
            <a:r>
              <a:rPr lang="en-PH" sz="1200" spc="-10" dirty="0">
                <a:cs typeface="Arial"/>
              </a:rPr>
              <a:t>to </a:t>
            </a:r>
            <a:r>
              <a:rPr lang="en-PH" sz="1200" spc="-5" dirty="0">
                <a:cs typeface="Arial"/>
              </a:rPr>
              <a:t>the </a:t>
            </a:r>
            <a:r>
              <a:rPr lang="en-PH" sz="1200" spc="-20" dirty="0">
                <a:cs typeface="Arial"/>
              </a:rPr>
              <a:t>Buyer. </a:t>
            </a:r>
            <a:r>
              <a:rPr lang="en-PH" sz="1200" spc="-5" dirty="0">
                <a:cs typeface="Arial"/>
              </a:rPr>
              <a:t>Once </a:t>
            </a:r>
            <a:r>
              <a:rPr lang="en-PH" sz="1200" dirty="0">
                <a:cs typeface="Arial"/>
              </a:rPr>
              <a:t>the  </a:t>
            </a:r>
            <a:r>
              <a:rPr lang="en-PH" sz="1200" spc="-5" dirty="0">
                <a:cs typeface="Arial"/>
              </a:rPr>
              <a:t>Buyer </a:t>
            </a:r>
            <a:r>
              <a:rPr lang="en-PH" sz="1200" dirty="0">
                <a:cs typeface="Arial"/>
              </a:rPr>
              <a:t>accepts the </a:t>
            </a:r>
            <a:r>
              <a:rPr lang="en-PH" sz="1200" spc="-25" dirty="0">
                <a:cs typeface="Arial"/>
              </a:rPr>
              <a:t>offer, </a:t>
            </a:r>
            <a:r>
              <a:rPr lang="en-PH" sz="1200" spc="-5" dirty="0">
                <a:cs typeface="Arial"/>
              </a:rPr>
              <a:t>you </a:t>
            </a:r>
            <a:r>
              <a:rPr lang="en-PH" sz="1200" dirty="0">
                <a:cs typeface="Arial"/>
              </a:rPr>
              <a:t>will receive a Purchase</a:t>
            </a:r>
            <a:r>
              <a:rPr lang="en-PH" sz="1200" spc="-100" dirty="0">
                <a:cs typeface="Arial"/>
              </a:rPr>
              <a:t> </a:t>
            </a:r>
            <a:r>
              <a:rPr lang="en-PH" sz="1200" spc="-20" dirty="0">
                <a:cs typeface="Arial"/>
              </a:rPr>
              <a:t>Order.</a:t>
            </a:r>
            <a:endParaRPr lang="en-PH" sz="1200" dirty="0">
              <a:cs typeface="Arial"/>
            </a:endParaRP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BAC19B-3C3E-4ECF-B416-9D8B1DDD8C9A}" type="slidenum">
              <a:rPr lang="en-SG" smtClean="0"/>
              <a:t>25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69436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chemeClr val="tx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659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chemeClr val="tx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58139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4" y="4531860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baseline="0">
                <a:solidFill>
                  <a:schemeClr val="tx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2" y="488042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2" y="522173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1192544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530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Juli Sans" panose="00000500000000000000" pitchFamily="50" charset="0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>
                <a:latin typeface="Juli Sans" panose="00000500000000000000" pitchFamily="50" charset="0"/>
              </a:rPr>
              <a:t>© 2014 </a:t>
            </a:r>
            <a:r>
              <a:rPr lang="en-PH" spc="-10">
                <a:latin typeface="Juli Sans" panose="00000500000000000000" pitchFamily="50" charset="0"/>
              </a:rPr>
              <a:t>Hubwoo. </a:t>
            </a:r>
            <a:r>
              <a:rPr lang="en-PH" spc="-5">
                <a:latin typeface="Juli Sans" panose="00000500000000000000" pitchFamily="50" charset="0"/>
              </a:rPr>
              <a:t>All rights reserved. </a:t>
            </a:r>
            <a:r>
              <a:rPr lang="en-PH" spc="-5">
                <a:solidFill>
                  <a:srgbClr val="D9D9D9"/>
                </a:solidFill>
                <a:latin typeface="Juli Sans" panose="00000500000000000000" pitchFamily="50" charset="0"/>
              </a:rPr>
              <a:t>|</a:t>
            </a:r>
            <a:r>
              <a:rPr lang="en-PH" spc="40">
                <a:solidFill>
                  <a:srgbClr val="D9D9D9"/>
                </a:solidFill>
                <a:latin typeface="Juli Sans" panose="00000500000000000000" pitchFamily="50" charset="0"/>
              </a:rPr>
              <a:t> </a:t>
            </a:r>
            <a:r>
              <a:rPr lang="en-PH" spc="-10">
                <a:latin typeface="Juli Sans" panose="00000500000000000000" pitchFamily="50" charset="0"/>
              </a:rPr>
              <a:t>www.hubwoo.com</a:t>
            </a:r>
            <a:endParaRPr lang="en-PH" spc="-10" dirty="0">
              <a:latin typeface="Juli Sans" panose="00000500000000000000" pitchFamily="50" charset="0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Juli Sans" panose="00000500000000000000" pitchFamily="50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Juli Sans" panose="00000500000000000000" pitchFamily="50" charset="0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73920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Juli Sans" panose="00000500000000000000" pitchFamily="50" charset="0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>
                <a:latin typeface="Juli Sans" panose="00000500000000000000" pitchFamily="50" charset="0"/>
              </a:rPr>
              <a:t>© 2014 </a:t>
            </a:r>
            <a:r>
              <a:rPr lang="en-PH" spc="-10">
                <a:latin typeface="Juli Sans" panose="00000500000000000000" pitchFamily="50" charset="0"/>
              </a:rPr>
              <a:t>Hubwoo. </a:t>
            </a:r>
            <a:r>
              <a:rPr lang="en-PH" spc="-5">
                <a:latin typeface="Juli Sans" panose="00000500000000000000" pitchFamily="50" charset="0"/>
              </a:rPr>
              <a:t>All rights reserved. </a:t>
            </a:r>
            <a:r>
              <a:rPr lang="en-PH" spc="-5">
                <a:solidFill>
                  <a:srgbClr val="D9D9D9"/>
                </a:solidFill>
                <a:latin typeface="Juli Sans" panose="00000500000000000000" pitchFamily="50" charset="0"/>
              </a:rPr>
              <a:t>|</a:t>
            </a:r>
            <a:r>
              <a:rPr lang="en-PH" spc="40">
                <a:solidFill>
                  <a:srgbClr val="D9D9D9"/>
                </a:solidFill>
                <a:latin typeface="Juli Sans" panose="00000500000000000000" pitchFamily="50" charset="0"/>
              </a:rPr>
              <a:t> </a:t>
            </a:r>
            <a:r>
              <a:rPr lang="en-PH" spc="-10">
                <a:latin typeface="Juli Sans" panose="00000500000000000000" pitchFamily="50" charset="0"/>
              </a:rPr>
              <a:t>www.hubwoo.com</a:t>
            </a:r>
            <a:endParaRPr lang="en-PH" spc="-10" dirty="0">
              <a:latin typeface="Juli Sans" panose="00000500000000000000" pitchFamily="50" charset="0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Juli Sans" panose="00000500000000000000" pitchFamily="50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Juli Sans" panose="00000500000000000000" pitchFamily="50" charset="0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1771220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F7A27B4F-8561-483A-8075-941EB5F24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chemeClr val="tx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473196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9907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AFE882D3-D808-4023-A737-DCD4F35D0A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rgbClr val="F7942A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473196" y="4159986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473195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123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0F74D6-0180-41C7-ACCA-B37F62FE6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13303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C456861A-6385-47C0-8AE5-D767F6AFE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17493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B7390F0F-1002-48DA-ABF3-131E52133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553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rgbClr val="F7942A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6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976242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C18C2A-564D-4041-9694-26AF82A11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11754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3CA1C1BB-E6FF-4805-86C5-6AB256DA7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48339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D1126C0F-1DBC-4B0D-82D1-CDB93E879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30478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8322814-6B57-44F2-B5FB-D4F268276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rgbClr val="F7942A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3103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0FA2B8-AEA3-4A96-8C4F-A94DC1C3E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chemeClr val="tx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473195" y="2148114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8166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23BDCB3B-5DDF-4AE7-B9D8-7764B668E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108144" y="4531860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baseline="0">
                <a:solidFill>
                  <a:schemeClr val="tx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7111192" y="488042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7111192" y="522173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66467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6928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  <a:latin typeface="Juli Sans" panose="000005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  <a:latin typeface="Juli Sans" panose="00000500000000000000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48DF80C-50D0-4C2B-807B-36CA6FA2F1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Juli Sans" panose="00000500000000000000" pitchFamily="50" charset="0"/>
              </a:defRPr>
            </a:lvl1pPr>
          </a:lstStyle>
          <a:p>
            <a:pPr>
              <a:defRPr/>
            </a:pPr>
            <a:fld id="{4D523CD8-BF93-4469-AF2F-320D8C2CCDC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0DC22-A564-4E96-9190-3BF28256B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>
                <a:latin typeface="Juli Sans" panose="00000500000000000000" pitchFamily="50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08FBA79-3A20-4749-84D6-0274B7F6192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>
                <a:latin typeface="Juli Sans" panose="00000500000000000000" pitchFamily="50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60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724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8801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18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6318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  <a:latin typeface="Juli Sans" panose="00000500000000000000" pitchFamily="50" charset="0"/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  <a:latin typeface="Juli Sans" panose="00000500000000000000" pitchFamily="50" charset="0"/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  <a:latin typeface="Juli Sans" panose="00000500000000000000" pitchFamily="50" charset="0"/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  <a:latin typeface="Juli Sans" panose="00000500000000000000" pitchFamily="50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8056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Juli Sans" panose="00000500000000000000" pitchFamily="50" charset="0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0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rgbClr val="F7942A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Juli Sans" panose="00000500000000000000" pitchFamily="50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7187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dirty="0">
                <a:latin typeface="Juli Sans" panose="00000500000000000000" pitchFamily="50" charset="0"/>
              </a:rPr>
              <a:t>Click to edit Master title style</a:t>
            </a:r>
            <a:endParaRPr lang="en-GB" dirty="0">
              <a:latin typeface="Juli Sans" panose="00000500000000000000" pitchFamily="50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Juli Sans" panose="00000500000000000000" pitchFamily="50" charset="0"/>
              </a:rPr>
              <a:t>Click to edit Master subtitle style</a:t>
            </a:r>
            <a:endParaRPr lang="en-GB" dirty="0">
              <a:latin typeface="Juli Sa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93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500A5-733E-46B6-8D81-5602064B98D9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Juli Sans" panose="00000500000000000000" pitchFamily="50" charset="0"/>
              </a:rPr>
              <a:t>Click to edit Master title style</a:t>
            </a:r>
            <a:endParaRPr lang="en-GB" dirty="0">
              <a:latin typeface="Juli Sans" panose="00000500000000000000" pitchFamily="50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284091-87B8-4FA1-9430-6CC0E0877FD9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latin typeface="Juli Sans" panose="00000500000000000000" pitchFamily="50" charset="0"/>
              </a:rPr>
              <a:t>Click to edit Master subtitle style</a:t>
            </a:r>
            <a:endParaRPr lang="en-GB" dirty="0">
              <a:latin typeface="Juli Sa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16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8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6.wmf"/><Relationship Id="rId3" Type="http://schemas.openxmlformats.org/officeDocument/2006/relationships/image" Target="../media/image32.png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wmf"/><Relationship Id="rId11" Type="http://schemas.openxmlformats.org/officeDocument/2006/relationships/image" Target="../media/image35.w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4.png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png"/><Relationship Id="rId4" Type="http://schemas.openxmlformats.org/officeDocument/2006/relationships/image" Target="../media/image4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jp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6.png"/><Relationship Id="rId7" Type="http://schemas.openxmlformats.org/officeDocument/2006/relationships/image" Target="../media/image5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61B0C82-E3A7-4093-A365-41BA29DEB53E}"/>
              </a:ext>
            </a:extLst>
          </p:cNvPr>
          <p:cNvSpPr/>
          <p:nvPr/>
        </p:nvSpPr>
        <p:spPr>
          <a:xfrm>
            <a:off x="647700" y="685800"/>
            <a:ext cx="10896600" cy="5791200"/>
          </a:xfrm>
          <a:prstGeom prst="rect">
            <a:avLst/>
          </a:prstGeom>
          <a:solidFill>
            <a:schemeClr val="bg1">
              <a:lumMod val="8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SG" sz="1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li Sans" panose="00000500000000000000" pitchFamily="50" charset="0"/>
              <a:ea typeface="+mn-ea"/>
              <a:cs typeface="+mn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7EF5997-AD46-4593-9A0C-488835B977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43000" y="975807"/>
            <a:ext cx="8911771" cy="762001"/>
          </a:xfrm>
        </p:spPr>
        <p:txBody>
          <a:bodyPr/>
          <a:lstStyle/>
          <a:p>
            <a:r>
              <a:rPr lang="en-SG" dirty="0"/>
              <a:t>Version Management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061C1-3B3E-4B51-A3F9-619376265C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73193" y="5505259"/>
            <a:ext cx="8911771" cy="440297"/>
          </a:xfrm>
        </p:spPr>
        <p:txBody>
          <a:bodyPr/>
          <a:lstStyle/>
          <a:p>
            <a:endParaRPr lang="en-SG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07A4E61-877C-44B0-B831-56CB926100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277728"/>
              </p:ext>
            </p:extLst>
          </p:nvPr>
        </p:nvGraphicFramePr>
        <p:xfrm>
          <a:off x="1172309" y="1905000"/>
          <a:ext cx="9905999" cy="23283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835136806"/>
                    </a:ext>
                  </a:extLst>
                </a:gridCol>
                <a:gridCol w="1799491">
                  <a:extLst>
                    <a:ext uri="{9D8B030D-6E8A-4147-A177-3AD203B41FA5}">
                      <a16:colId xmlns:a16="http://schemas.microsoft.com/office/drawing/2014/main" val="239944591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000726625"/>
                    </a:ext>
                  </a:extLst>
                </a:gridCol>
                <a:gridCol w="5820508">
                  <a:extLst>
                    <a:ext uri="{9D8B030D-6E8A-4147-A177-3AD203B41FA5}">
                      <a16:colId xmlns:a16="http://schemas.microsoft.com/office/drawing/2014/main" val="908279058"/>
                    </a:ext>
                  </a:extLst>
                </a:gridCol>
              </a:tblGrid>
              <a:tr h="447914">
                <a:tc>
                  <a:txBody>
                    <a:bodyPr/>
                    <a:lstStyle/>
                    <a:p>
                      <a:pPr algn="ctr"/>
                      <a:r>
                        <a:rPr lang="en-SG" sz="1400" dirty="0">
                          <a:latin typeface="Juli Sans" panose="00000500000000000000" pitchFamily="50" charset="0"/>
                        </a:rPr>
                        <a:t>Version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400" dirty="0">
                          <a:latin typeface="Juli Sans" panose="00000500000000000000" pitchFamily="50" charset="0"/>
                        </a:rPr>
                        <a:t>Version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400" dirty="0">
                          <a:latin typeface="Juli Sans" panose="00000500000000000000" pitchFamily="50" charset="0"/>
                        </a:rPr>
                        <a:t>Changed 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400" dirty="0">
                          <a:latin typeface="Juli Sans" panose="00000500000000000000" pitchFamily="50" charset="0"/>
                        </a:rPr>
                        <a:t>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395518"/>
                  </a:ext>
                </a:extLst>
              </a:tr>
              <a:tr h="447914">
                <a:tc>
                  <a:txBody>
                    <a:bodyPr/>
                    <a:lstStyle/>
                    <a:p>
                      <a:pPr algn="ctr"/>
                      <a:r>
                        <a:rPr lang="en-SG" sz="1800" dirty="0">
                          <a:latin typeface="Juli Sans" panose="00000500000000000000" pitchFamily="50" charset="0"/>
                        </a:rPr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SG" sz="1800" dirty="0">
                        <a:latin typeface="Juli Sans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SG" sz="1800" dirty="0">
                        <a:latin typeface="Juli Sans" panose="000005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800" dirty="0">
                          <a:latin typeface="Juli Sans" panose="00000500000000000000" pitchFamily="50" charset="0"/>
                        </a:rPr>
                        <a:t>Initial Release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976343"/>
                  </a:ext>
                </a:extLst>
              </a:tr>
              <a:tr h="447914">
                <a:tc>
                  <a:txBody>
                    <a:bodyPr/>
                    <a:lstStyle/>
                    <a:p>
                      <a:pPr algn="ctr"/>
                      <a:r>
                        <a:rPr lang="en-SG" sz="1800" dirty="0">
                          <a:latin typeface="Juli Sans" panose="00000500000000000000" pitchFamily="50" charset="0"/>
                        </a:rPr>
                        <a:t>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800" dirty="0">
                          <a:latin typeface="Juli Sans" panose="00000500000000000000" pitchFamily="50" charset="0"/>
                        </a:rPr>
                        <a:t>01-Feb-2022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800" dirty="0">
                          <a:latin typeface="Juli Sans" panose="00000500000000000000" pitchFamily="50" charset="0"/>
                        </a:rPr>
                        <a:t>KMS001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SG" sz="1800" dirty="0">
                          <a:latin typeface="Juli Sans" panose="00000500000000000000" pitchFamily="50" charset="0"/>
                        </a:rPr>
                        <a:t>Updated the screen prints, </a:t>
                      </a:r>
                      <a:r>
                        <a:rPr lang="en-SG" sz="1800" dirty="0" err="1"/>
                        <a:t>color</a:t>
                      </a:r>
                      <a:r>
                        <a:rPr lang="en-SG" sz="1800" dirty="0"/>
                        <a:t> scheme with </a:t>
                      </a:r>
                      <a:r>
                        <a:rPr lang="en-SG" sz="1800" dirty="0" err="1"/>
                        <a:t>Proactis</a:t>
                      </a:r>
                      <a:r>
                        <a:rPr lang="en-SG" sz="1800" dirty="0"/>
                        <a:t> branding guide, and adjusted the tone of the caption texts to third person point of view.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569718"/>
                  </a:ext>
                </a:extLst>
              </a:tr>
              <a:tr h="447914">
                <a:tc>
                  <a:txBody>
                    <a:bodyPr/>
                    <a:lstStyle/>
                    <a:p>
                      <a:pPr algn="ctr"/>
                      <a:r>
                        <a:rPr lang="en-SG" sz="1800" dirty="0">
                          <a:latin typeface="Juli Sans" panose="00000500000000000000" pitchFamily="50" charset="0"/>
                        </a:rPr>
                        <a:t>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800" dirty="0">
                          <a:latin typeface="Juli Sans" panose="00000500000000000000" pitchFamily="50" charset="0"/>
                        </a:rPr>
                        <a:t>16-Feb-2023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800" dirty="0">
                          <a:latin typeface="Juli Sans" panose="00000500000000000000" pitchFamily="50" charset="0"/>
                        </a:rPr>
                        <a:t>KMS001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SG" sz="1800" dirty="0">
                        <a:latin typeface="Juli Sans" panose="000005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568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0442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7C9B256-6437-4865-B443-E67D14AA85D3}"/>
              </a:ext>
            </a:extLst>
          </p:cNvPr>
          <p:cNvSpPr/>
          <p:nvPr/>
        </p:nvSpPr>
        <p:spPr>
          <a:xfrm>
            <a:off x="2554451" y="5520163"/>
            <a:ext cx="6954200" cy="11092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Juli Sans" panose="00000500000000000000" pitchFamily="50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D691684-AE6B-400C-BFB7-B2C7511EB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081513"/>
            <a:ext cx="8191500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A3A843A-89AB-44CF-BF30-FBFE9BB8FF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29000" y="5648325"/>
            <a:ext cx="6304865" cy="981075"/>
          </a:xfrm>
        </p:spPr>
        <p:txBody>
          <a:bodyPr/>
          <a:lstStyle/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en-PH" sz="15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Additional criteria are available in the </a:t>
            </a:r>
            <a:r>
              <a:rPr lang="en-PH" sz="1500" b="1" spc="-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Advanced </a:t>
            </a:r>
            <a:r>
              <a:rPr lang="en-PH" sz="15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filter </a:t>
            </a:r>
            <a:r>
              <a:rPr lang="en-PH" sz="1500" spc="-1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search option including: </a:t>
            </a:r>
            <a:r>
              <a:rPr lang="en-PH" sz="1500" i="1" spc="-1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Request ID, Transaction number</a:t>
            </a:r>
            <a:r>
              <a:rPr lang="en-PH" sz="1500" spc="-1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, </a:t>
            </a:r>
            <a:r>
              <a:rPr lang="en-PH" sz="1500" i="1" spc="-1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Status</a:t>
            </a:r>
            <a:r>
              <a:rPr lang="en-PH" sz="1500" spc="-1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, </a:t>
            </a:r>
            <a:r>
              <a:rPr lang="en-PH" sz="1500" i="1" spc="-1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Expiration Date</a:t>
            </a:r>
            <a:r>
              <a:rPr lang="en-PH" sz="1500" spc="-1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, </a:t>
            </a:r>
            <a:r>
              <a:rPr lang="en-PH" sz="1500" i="1" spc="-1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Reference</a:t>
            </a:r>
            <a:r>
              <a:rPr lang="en-PH" sz="1500" spc="-1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, and </a:t>
            </a:r>
            <a:r>
              <a:rPr lang="en-PH" sz="1500" i="1" spc="-1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Created By </a:t>
            </a:r>
            <a:r>
              <a:rPr lang="en-PH" sz="1500" spc="-15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(Or, the name of the Requestor)</a:t>
            </a:r>
            <a:endParaRPr lang="en-PH" sz="1500" dirty="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PH" sz="1500" dirty="0">
              <a:cs typeface="Arial"/>
            </a:endParaRP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PH" sz="15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0B323C2-D4ED-420E-9AFD-1B05608AC459}"/>
              </a:ext>
            </a:extLst>
          </p:cNvPr>
          <p:cNvGrpSpPr/>
          <p:nvPr/>
        </p:nvGrpSpPr>
        <p:grpSpPr>
          <a:xfrm>
            <a:off x="624337" y="3356713"/>
            <a:ext cx="2286000" cy="540926"/>
            <a:chOff x="1792357" y="3300838"/>
            <a:chExt cx="2286000" cy="540926"/>
          </a:xfrm>
        </p:grpSpPr>
        <p:sp>
          <p:nvSpPr>
            <p:cNvPr id="4" name="Speech Bubble: Rectangle with Corners Rounded 3">
              <a:extLst>
                <a:ext uri="{FF2B5EF4-FFF2-40B4-BE49-F238E27FC236}">
                  <a16:creationId xmlns:a16="http://schemas.microsoft.com/office/drawing/2014/main" id="{DBF0917C-5422-4875-AE4A-89B1948AC123}"/>
                </a:ext>
              </a:extLst>
            </p:cNvPr>
            <p:cNvSpPr/>
            <p:nvPr/>
          </p:nvSpPr>
          <p:spPr>
            <a:xfrm>
              <a:off x="1792357" y="3300838"/>
              <a:ext cx="2286000" cy="540926"/>
            </a:xfrm>
            <a:prstGeom prst="wedgeRoundRectCallout">
              <a:avLst>
                <a:gd name="adj1" fmla="val 28123"/>
                <a:gd name="adj2" fmla="val 88046"/>
                <a:gd name="adj3" fmla="val 16667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2060808" y="3407500"/>
              <a:ext cx="2017549" cy="30777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/>
            <a:p>
              <a:pPr marL="273050" marR="5080" indent="-261938"/>
              <a:r>
                <a:rPr sz="2000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2. Click </a:t>
              </a:r>
              <a:r>
                <a:rPr sz="2000" b="1" spc="-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Search</a:t>
              </a:r>
              <a:r>
                <a:rPr lang="en-SG" sz="2000" spc="-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.</a:t>
              </a:r>
              <a:endParaRPr sz="200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endParaRPr>
            </a:p>
          </p:txBody>
        </p:sp>
      </p:grp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A8608E1-A085-46E7-ADEC-F76768CBDA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8592" y="396141"/>
            <a:ext cx="10551663" cy="675141"/>
          </a:xfrm>
        </p:spPr>
        <p:txBody>
          <a:bodyPr/>
          <a:lstStyle/>
          <a:p>
            <a:r>
              <a:rPr lang="en-PH" spc="-5" dirty="0">
                <a:latin typeface="Juli Sans Black" panose="00000A00000000000000" pitchFamily="50" charset="0"/>
              </a:rPr>
              <a:t>Advanced</a:t>
            </a:r>
            <a:r>
              <a:rPr lang="en-PH" spc="-229" dirty="0">
                <a:latin typeface="Juli Sans Black" panose="00000A00000000000000" pitchFamily="50" charset="0"/>
              </a:rPr>
              <a:t> </a:t>
            </a:r>
            <a:r>
              <a:rPr lang="en-PH" dirty="0">
                <a:latin typeface="Juli Sans Black" panose="00000A00000000000000" pitchFamily="50" charset="0"/>
              </a:rPr>
              <a:t>Filter</a:t>
            </a:r>
          </a:p>
        </p:txBody>
      </p:sp>
      <p:pic>
        <p:nvPicPr>
          <p:cNvPr id="15" name="Graphic 14" descr="Information with solid fill">
            <a:extLst>
              <a:ext uri="{FF2B5EF4-FFF2-40B4-BE49-F238E27FC236}">
                <a16:creationId xmlns:a16="http://schemas.microsoft.com/office/drawing/2014/main" id="{D446D8F5-B9AA-410B-A7F4-054BF0EA6D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79666" y="5769559"/>
            <a:ext cx="553019" cy="55301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AE8FF4D-0D8A-47B6-95B5-42ECCCBE7220}"/>
              </a:ext>
            </a:extLst>
          </p:cNvPr>
          <p:cNvGrpSpPr/>
          <p:nvPr/>
        </p:nvGrpSpPr>
        <p:grpSpPr>
          <a:xfrm>
            <a:off x="7027033" y="1460978"/>
            <a:ext cx="2385301" cy="814136"/>
            <a:chOff x="7027033" y="1460978"/>
            <a:chExt cx="2385301" cy="814136"/>
          </a:xfrm>
        </p:grpSpPr>
        <p:sp>
          <p:nvSpPr>
            <p:cNvPr id="20" name="Speech Bubble: Rectangle with Corners Rounded 19">
              <a:extLst>
                <a:ext uri="{FF2B5EF4-FFF2-40B4-BE49-F238E27FC236}">
                  <a16:creationId xmlns:a16="http://schemas.microsoft.com/office/drawing/2014/main" id="{011E4E6B-19E9-48BF-BBB8-320BA07104F4}"/>
                </a:ext>
              </a:extLst>
            </p:cNvPr>
            <p:cNvSpPr/>
            <p:nvPr/>
          </p:nvSpPr>
          <p:spPr>
            <a:xfrm>
              <a:off x="7027033" y="1460978"/>
              <a:ext cx="2286000" cy="814136"/>
            </a:xfrm>
            <a:prstGeom prst="wedgeRoundRectCallout">
              <a:avLst>
                <a:gd name="adj1" fmla="val -38743"/>
                <a:gd name="adj2" fmla="val 103184"/>
                <a:gd name="adj3" fmla="val 16667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7177701" y="1591047"/>
              <a:ext cx="2234633" cy="55399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/>
            <a:p>
              <a:pPr marL="273050" marR="5080" indent="-261938"/>
              <a:r>
                <a:rPr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1. </a:t>
              </a:r>
              <a:r>
                <a:rPr lang="en-SG" spc="-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Fill-out a filter criteria</a:t>
              </a:r>
              <a:r>
                <a:rPr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.</a:t>
              </a:r>
            </a:p>
          </p:txBody>
        </p:sp>
      </p:grp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37EA0DD0-3A4E-4A27-9CA2-260A03869C92}"/>
              </a:ext>
            </a:extLst>
          </p:cNvPr>
          <p:cNvSpPr/>
          <p:nvPr/>
        </p:nvSpPr>
        <p:spPr>
          <a:xfrm rot="16200000" flipV="1">
            <a:off x="4786111" y="589363"/>
            <a:ext cx="638576" cy="304799"/>
          </a:xfrm>
          <a:prstGeom prst="triangle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Juli Sans" panose="00000500000000000000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602635" y="1448968"/>
            <a:ext cx="8234869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SG" sz="2400" dirty="0">
                <a:latin typeface="Juli Sans" panose="00000500000000000000" pitchFamily="50" charset="0"/>
                <a:cs typeface="Arial"/>
              </a:rPr>
              <a:t>Here are t</a:t>
            </a:r>
            <a:r>
              <a:rPr sz="2400" dirty="0">
                <a:latin typeface="Juli Sans" panose="00000500000000000000" pitchFamily="50" charset="0"/>
                <a:cs typeface="Arial"/>
              </a:rPr>
              <a:t>he column headers </a:t>
            </a:r>
            <a:r>
              <a:rPr lang="en-SG" sz="2400" dirty="0">
                <a:latin typeface="Juli Sans" panose="00000500000000000000" pitchFamily="50" charset="0"/>
                <a:cs typeface="Arial"/>
              </a:rPr>
              <a:t>in the</a:t>
            </a:r>
            <a:r>
              <a:rPr sz="2400" dirty="0">
                <a:latin typeface="Juli Sans" panose="00000500000000000000" pitchFamily="50" charset="0"/>
                <a:cs typeface="Arial"/>
              </a:rPr>
              <a:t> </a:t>
            </a:r>
            <a:r>
              <a:rPr sz="2400" b="1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Search </a:t>
            </a:r>
            <a:r>
              <a:rPr lang="en-SG" sz="2400" b="1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R</a:t>
            </a:r>
            <a:r>
              <a:rPr sz="2400" b="1" dirty="0" err="1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esult</a:t>
            </a:r>
            <a:r>
              <a:rPr lang="en-SG" sz="2400" b="1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s </a:t>
            </a:r>
            <a:r>
              <a:rPr lang="en-SG" sz="2400" dirty="0">
                <a:latin typeface="Juli Sans" panose="00000500000000000000" pitchFamily="50" charset="0"/>
                <a:cs typeface="Arial"/>
              </a:rPr>
              <a:t>section</a:t>
            </a:r>
            <a:r>
              <a:rPr sz="2400" dirty="0">
                <a:latin typeface="Juli Sans" panose="00000500000000000000" pitchFamily="50" charset="0"/>
                <a:cs typeface="Arial"/>
              </a:rPr>
              <a:t>:</a:t>
            </a:r>
          </a:p>
        </p:txBody>
      </p:sp>
      <p:sp>
        <p:nvSpPr>
          <p:cNvPr id="2" name="object 2"/>
          <p:cNvSpPr/>
          <p:nvPr/>
        </p:nvSpPr>
        <p:spPr>
          <a:xfrm>
            <a:off x="574356" y="3665854"/>
            <a:ext cx="9093708" cy="7924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 dirty="0">
              <a:solidFill>
                <a:srgbClr val="04294C"/>
              </a:solidFill>
              <a:latin typeface="Juli Sans" panose="00000500000000000000" pitchFamily="50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00264" y="3692269"/>
            <a:ext cx="8990076" cy="685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38100">
            <a:solidFill>
              <a:schemeClr val="accent2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srgbClr val="04294C"/>
              </a:solidFill>
              <a:latin typeface="Juli Sans" panose="00000500000000000000" pitchFamily="50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9962321-874C-43D6-97F5-F1E997CC19CB}"/>
              </a:ext>
            </a:extLst>
          </p:cNvPr>
          <p:cNvGrpSpPr/>
          <p:nvPr/>
        </p:nvGrpSpPr>
        <p:grpSpPr>
          <a:xfrm>
            <a:off x="437068" y="2568541"/>
            <a:ext cx="1237615" cy="1078279"/>
            <a:chOff x="437068" y="2568541"/>
            <a:chExt cx="1237615" cy="1078279"/>
          </a:xfrm>
        </p:grpSpPr>
        <p:sp>
          <p:nvSpPr>
            <p:cNvPr id="5" name="object 5"/>
            <p:cNvSpPr txBox="1"/>
            <p:nvPr/>
          </p:nvSpPr>
          <p:spPr>
            <a:xfrm>
              <a:off x="437068" y="2568541"/>
              <a:ext cx="1237615" cy="73866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indent="12700" algn="ctr"/>
              <a:r>
                <a:rPr sz="16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ID </a:t>
              </a:r>
              <a:r>
                <a:rPr lang="en-SG" sz="16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or </a:t>
              </a:r>
              <a:r>
                <a:rPr sz="16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number of</a:t>
              </a:r>
              <a:r>
                <a:rPr sz="1600" b="1" spc="-6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16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the </a:t>
              </a:r>
              <a:r>
                <a:rPr sz="16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request</a:t>
              </a:r>
              <a:endParaRPr sz="160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997347" y="3342020"/>
              <a:ext cx="76200" cy="304800"/>
            </a:xfrm>
            <a:custGeom>
              <a:avLst/>
              <a:gdLst/>
              <a:ahLst/>
              <a:cxnLst/>
              <a:rect l="l" t="t" r="r" b="b"/>
              <a:pathLst>
                <a:path w="76200" h="304800">
                  <a:moveTo>
                    <a:pt x="28575" y="228600"/>
                  </a:moveTo>
                  <a:lnTo>
                    <a:pt x="0" y="228600"/>
                  </a:lnTo>
                  <a:lnTo>
                    <a:pt x="38100" y="304800"/>
                  </a:lnTo>
                  <a:lnTo>
                    <a:pt x="69850" y="241300"/>
                  </a:lnTo>
                  <a:lnTo>
                    <a:pt x="28575" y="241300"/>
                  </a:lnTo>
                  <a:lnTo>
                    <a:pt x="28575" y="228600"/>
                  </a:lnTo>
                  <a:close/>
                </a:path>
                <a:path w="76200" h="304800">
                  <a:moveTo>
                    <a:pt x="47625" y="0"/>
                  </a:moveTo>
                  <a:lnTo>
                    <a:pt x="28575" y="0"/>
                  </a:lnTo>
                  <a:lnTo>
                    <a:pt x="28575" y="241300"/>
                  </a:lnTo>
                  <a:lnTo>
                    <a:pt x="47625" y="241300"/>
                  </a:lnTo>
                  <a:lnTo>
                    <a:pt x="47625" y="0"/>
                  </a:lnTo>
                  <a:close/>
                </a:path>
                <a:path w="76200" h="304800">
                  <a:moveTo>
                    <a:pt x="76200" y="228600"/>
                  </a:moveTo>
                  <a:lnTo>
                    <a:pt x="47625" y="228600"/>
                  </a:lnTo>
                  <a:lnTo>
                    <a:pt x="47625" y="241300"/>
                  </a:lnTo>
                  <a:lnTo>
                    <a:pt x="69850" y="241300"/>
                  </a:lnTo>
                  <a:lnTo>
                    <a:pt x="76200" y="2286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ED7D31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6111ECD-21C6-4C43-AAB5-FCD6C94169F0}"/>
              </a:ext>
            </a:extLst>
          </p:cNvPr>
          <p:cNvGrpSpPr/>
          <p:nvPr/>
        </p:nvGrpSpPr>
        <p:grpSpPr>
          <a:xfrm>
            <a:off x="6807228" y="2753913"/>
            <a:ext cx="1535183" cy="873695"/>
            <a:chOff x="6807228" y="2753913"/>
            <a:chExt cx="1535183" cy="873695"/>
          </a:xfrm>
        </p:grpSpPr>
        <p:sp>
          <p:nvSpPr>
            <p:cNvPr id="18" name="object 18"/>
            <p:cNvSpPr txBox="1"/>
            <p:nvPr/>
          </p:nvSpPr>
          <p:spPr>
            <a:xfrm>
              <a:off x="6807228" y="2753913"/>
              <a:ext cx="1535183" cy="49244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 indent="-12700" algn="ctr"/>
              <a:r>
                <a:rPr sz="16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Request  </a:t>
              </a:r>
              <a:r>
                <a:rPr sz="16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expiration</a:t>
              </a:r>
              <a:r>
                <a:rPr sz="1600" b="1" spc="-114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16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date</a:t>
              </a:r>
              <a:endParaRPr sz="160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7375860" y="3322808"/>
              <a:ext cx="76200" cy="304800"/>
            </a:xfrm>
            <a:custGeom>
              <a:avLst/>
              <a:gdLst/>
              <a:ahLst/>
              <a:cxnLst/>
              <a:rect l="l" t="t" r="r" b="b"/>
              <a:pathLst>
                <a:path w="76200" h="304800">
                  <a:moveTo>
                    <a:pt x="28575" y="228600"/>
                  </a:moveTo>
                  <a:lnTo>
                    <a:pt x="0" y="228600"/>
                  </a:lnTo>
                  <a:lnTo>
                    <a:pt x="38100" y="304800"/>
                  </a:lnTo>
                  <a:lnTo>
                    <a:pt x="69850" y="241300"/>
                  </a:lnTo>
                  <a:lnTo>
                    <a:pt x="28575" y="241300"/>
                  </a:lnTo>
                  <a:lnTo>
                    <a:pt x="28575" y="228600"/>
                  </a:lnTo>
                  <a:close/>
                </a:path>
                <a:path w="76200" h="304800">
                  <a:moveTo>
                    <a:pt x="47625" y="0"/>
                  </a:moveTo>
                  <a:lnTo>
                    <a:pt x="28575" y="0"/>
                  </a:lnTo>
                  <a:lnTo>
                    <a:pt x="28575" y="241300"/>
                  </a:lnTo>
                  <a:lnTo>
                    <a:pt x="47625" y="241300"/>
                  </a:lnTo>
                  <a:lnTo>
                    <a:pt x="47625" y="0"/>
                  </a:lnTo>
                  <a:close/>
                </a:path>
                <a:path w="76200" h="304800">
                  <a:moveTo>
                    <a:pt x="76200" y="228600"/>
                  </a:moveTo>
                  <a:lnTo>
                    <a:pt x="47625" y="228600"/>
                  </a:lnTo>
                  <a:lnTo>
                    <a:pt x="47625" y="241300"/>
                  </a:lnTo>
                  <a:lnTo>
                    <a:pt x="69850" y="241300"/>
                  </a:lnTo>
                  <a:lnTo>
                    <a:pt x="76200" y="2286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ED7D31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3FA4412-927C-42D1-ABBB-8D6317F175A0}"/>
              </a:ext>
            </a:extLst>
          </p:cNvPr>
          <p:cNvGrpSpPr/>
          <p:nvPr/>
        </p:nvGrpSpPr>
        <p:grpSpPr>
          <a:xfrm>
            <a:off x="4853242" y="2346369"/>
            <a:ext cx="1930395" cy="1269700"/>
            <a:chOff x="4853242" y="2346369"/>
            <a:chExt cx="1930395" cy="1269700"/>
          </a:xfrm>
        </p:grpSpPr>
        <p:sp>
          <p:nvSpPr>
            <p:cNvPr id="16" name="object 16"/>
            <p:cNvSpPr txBox="1"/>
            <p:nvPr/>
          </p:nvSpPr>
          <p:spPr>
            <a:xfrm>
              <a:off x="4853242" y="2346369"/>
              <a:ext cx="1930395" cy="64633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 indent="1905" algn="ctr"/>
              <a:r>
                <a:rPr lang="en-SG"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Hover over the </a:t>
              </a:r>
              <a:r>
                <a:rPr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icon</a:t>
              </a:r>
              <a:r>
                <a:rPr lang="en-SG"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s</a:t>
              </a:r>
              <a:r>
                <a:rPr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endParaRPr lang="en-SG" sz="1400" b="1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endParaRPr>
            </a:p>
            <a:p>
              <a:pPr marL="12700" marR="5080" indent="1905" algn="ctr"/>
              <a:r>
                <a:rPr lang="en-SG"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to quickly get details about the request.</a:t>
              </a:r>
              <a:endParaRPr sz="140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5742240" y="3030946"/>
              <a:ext cx="76200" cy="585123"/>
            </a:xfrm>
            <a:custGeom>
              <a:avLst/>
              <a:gdLst/>
              <a:ahLst/>
              <a:cxnLst/>
              <a:rect l="l" t="t" r="r" b="b"/>
              <a:pathLst>
                <a:path w="76200" h="304800">
                  <a:moveTo>
                    <a:pt x="28448" y="228600"/>
                  </a:moveTo>
                  <a:lnTo>
                    <a:pt x="0" y="228600"/>
                  </a:lnTo>
                  <a:lnTo>
                    <a:pt x="37973" y="304800"/>
                  </a:lnTo>
                  <a:lnTo>
                    <a:pt x="69723" y="241300"/>
                  </a:lnTo>
                  <a:lnTo>
                    <a:pt x="28448" y="241300"/>
                  </a:lnTo>
                  <a:lnTo>
                    <a:pt x="28448" y="228600"/>
                  </a:lnTo>
                  <a:close/>
                </a:path>
                <a:path w="76200" h="304800">
                  <a:moveTo>
                    <a:pt x="47498" y="0"/>
                  </a:moveTo>
                  <a:lnTo>
                    <a:pt x="28448" y="0"/>
                  </a:lnTo>
                  <a:lnTo>
                    <a:pt x="28448" y="241300"/>
                  </a:lnTo>
                  <a:lnTo>
                    <a:pt x="47498" y="241300"/>
                  </a:lnTo>
                  <a:lnTo>
                    <a:pt x="47498" y="0"/>
                  </a:lnTo>
                  <a:close/>
                </a:path>
                <a:path w="76200" h="304800">
                  <a:moveTo>
                    <a:pt x="76073" y="228600"/>
                  </a:moveTo>
                  <a:lnTo>
                    <a:pt x="47498" y="228600"/>
                  </a:lnTo>
                  <a:lnTo>
                    <a:pt x="47498" y="241300"/>
                  </a:lnTo>
                  <a:lnTo>
                    <a:pt x="69723" y="241300"/>
                  </a:lnTo>
                  <a:lnTo>
                    <a:pt x="76073" y="2286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ED7D31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0CAB7EF-3063-425A-A92E-4122445F233A}"/>
              </a:ext>
            </a:extLst>
          </p:cNvPr>
          <p:cNvGrpSpPr/>
          <p:nvPr/>
        </p:nvGrpSpPr>
        <p:grpSpPr>
          <a:xfrm>
            <a:off x="2257808" y="2552760"/>
            <a:ext cx="1844199" cy="1081104"/>
            <a:chOff x="2257808" y="2552760"/>
            <a:chExt cx="1844199" cy="1081104"/>
          </a:xfrm>
        </p:grpSpPr>
        <p:sp>
          <p:nvSpPr>
            <p:cNvPr id="14" name="object 14"/>
            <p:cNvSpPr txBox="1"/>
            <p:nvPr/>
          </p:nvSpPr>
          <p:spPr>
            <a:xfrm>
              <a:off x="2257808" y="2552760"/>
              <a:ext cx="1844199" cy="73866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indent="12700" algn="ctr"/>
              <a:r>
                <a:rPr lang="en-SG" sz="16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Reference </a:t>
              </a:r>
              <a:r>
                <a:rPr sz="16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number</a:t>
              </a:r>
              <a:r>
                <a:rPr sz="1600" b="1" spc="-80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16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assigned by</a:t>
              </a:r>
              <a:r>
                <a:rPr lang="en-SG" sz="16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the</a:t>
              </a:r>
              <a:r>
                <a:rPr sz="1600" b="1" spc="-9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16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supplier</a:t>
              </a:r>
              <a:endParaRPr sz="160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3162231" y="3329064"/>
              <a:ext cx="76200" cy="304800"/>
            </a:xfrm>
            <a:custGeom>
              <a:avLst/>
              <a:gdLst/>
              <a:ahLst/>
              <a:cxnLst/>
              <a:rect l="l" t="t" r="r" b="b"/>
              <a:pathLst>
                <a:path w="76200" h="304800">
                  <a:moveTo>
                    <a:pt x="28568" y="228600"/>
                  </a:moveTo>
                  <a:lnTo>
                    <a:pt x="0" y="228600"/>
                  </a:lnTo>
                  <a:lnTo>
                    <a:pt x="38100" y="304800"/>
                  </a:lnTo>
                  <a:lnTo>
                    <a:pt x="69850" y="241300"/>
                  </a:lnTo>
                  <a:lnTo>
                    <a:pt x="28575" y="241300"/>
                  </a:lnTo>
                  <a:lnTo>
                    <a:pt x="28568" y="228600"/>
                  </a:lnTo>
                  <a:close/>
                </a:path>
                <a:path w="76200" h="304800">
                  <a:moveTo>
                    <a:pt x="47498" y="0"/>
                  </a:moveTo>
                  <a:lnTo>
                    <a:pt x="28448" y="0"/>
                  </a:lnTo>
                  <a:lnTo>
                    <a:pt x="28575" y="241300"/>
                  </a:lnTo>
                  <a:lnTo>
                    <a:pt x="47625" y="241300"/>
                  </a:lnTo>
                  <a:lnTo>
                    <a:pt x="47498" y="0"/>
                  </a:lnTo>
                  <a:close/>
                </a:path>
                <a:path w="76200" h="304800">
                  <a:moveTo>
                    <a:pt x="76200" y="228600"/>
                  </a:moveTo>
                  <a:lnTo>
                    <a:pt x="47618" y="228600"/>
                  </a:lnTo>
                  <a:lnTo>
                    <a:pt x="47625" y="241300"/>
                  </a:lnTo>
                  <a:lnTo>
                    <a:pt x="69850" y="241300"/>
                  </a:lnTo>
                  <a:lnTo>
                    <a:pt x="76200" y="2286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ED7D31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9D3E1CB-3053-429B-9015-221645976E1A}"/>
              </a:ext>
            </a:extLst>
          </p:cNvPr>
          <p:cNvGrpSpPr/>
          <p:nvPr/>
        </p:nvGrpSpPr>
        <p:grpSpPr>
          <a:xfrm>
            <a:off x="5571297" y="4435160"/>
            <a:ext cx="2018030" cy="797713"/>
            <a:chOff x="5571297" y="4435160"/>
            <a:chExt cx="2018030" cy="797713"/>
          </a:xfrm>
        </p:grpSpPr>
        <p:sp>
          <p:nvSpPr>
            <p:cNvPr id="17" name="object 17"/>
            <p:cNvSpPr txBox="1"/>
            <p:nvPr/>
          </p:nvSpPr>
          <p:spPr>
            <a:xfrm>
              <a:off x="5571297" y="4832763"/>
              <a:ext cx="2018030" cy="40011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Status of </a:t>
              </a:r>
              <a:r>
                <a:rPr sz="14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the</a:t>
              </a:r>
              <a:r>
                <a:rPr sz="1400" b="1" spc="-90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request</a:t>
              </a:r>
              <a:r>
                <a:rPr sz="1200" b="1" dirty="0">
                  <a:solidFill>
                    <a:srgbClr val="04294C"/>
                  </a:solidFill>
                  <a:latin typeface="Juli Sans" panose="00000500000000000000" pitchFamily="50" charset="0"/>
                  <a:cs typeface="Arial"/>
                </a:rPr>
                <a:t>.</a:t>
              </a:r>
              <a:endParaRPr sz="1200" dirty="0">
                <a:solidFill>
                  <a:srgbClr val="04294C"/>
                </a:solidFill>
                <a:latin typeface="Juli Sans" panose="00000500000000000000" pitchFamily="50" charset="0"/>
                <a:cs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sz="1200" b="1" dirty="0">
                  <a:solidFill>
                    <a:srgbClr val="04294C"/>
                  </a:solidFill>
                  <a:latin typeface="Juli Sans" panose="00000500000000000000" pitchFamily="50" charset="0"/>
                  <a:cs typeface="Arial"/>
                </a:rPr>
                <a:t>Requested, Sent or</a:t>
              </a:r>
              <a:r>
                <a:rPr sz="1200" b="1" spc="-114" dirty="0">
                  <a:solidFill>
                    <a:srgbClr val="04294C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1200" b="1" dirty="0">
                  <a:solidFill>
                    <a:srgbClr val="04294C"/>
                  </a:solidFill>
                  <a:latin typeface="Juli Sans" panose="00000500000000000000" pitchFamily="50" charset="0"/>
                  <a:cs typeface="Arial"/>
                </a:rPr>
                <a:t>Expired</a:t>
              </a:r>
              <a:endParaRPr sz="1200" dirty="0">
                <a:solidFill>
                  <a:srgbClr val="04294C"/>
                </a:solidFill>
                <a:latin typeface="Juli Sans" panose="00000500000000000000" pitchFamily="50" charset="0"/>
                <a:cs typeface="Arial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6493124" y="4435160"/>
              <a:ext cx="76200" cy="400110"/>
            </a:xfrm>
            <a:custGeom>
              <a:avLst/>
              <a:gdLst/>
              <a:ahLst/>
              <a:cxnLst/>
              <a:rect l="l" t="t" r="r" b="b"/>
              <a:pathLst>
                <a:path w="76200" h="457200">
                  <a:moveTo>
                    <a:pt x="47625" y="63500"/>
                  </a:moveTo>
                  <a:lnTo>
                    <a:pt x="28575" y="63500"/>
                  </a:lnTo>
                  <a:lnTo>
                    <a:pt x="28575" y="457200"/>
                  </a:lnTo>
                  <a:lnTo>
                    <a:pt x="47625" y="457200"/>
                  </a:lnTo>
                  <a:lnTo>
                    <a:pt x="47625" y="63500"/>
                  </a:lnTo>
                  <a:close/>
                </a:path>
                <a:path w="76200" h="457200">
                  <a:moveTo>
                    <a:pt x="38100" y="0"/>
                  </a:moveTo>
                  <a:lnTo>
                    <a:pt x="0" y="76200"/>
                  </a:lnTo>
                  <a:lnTo>
                    <a:pt x="28575" y="76200"/>
                  </a:lnTo>
                  <a:lnTo>
                    <a:pt x="28575" y="63500"/>
                  </a:lnTo>
                  <a:lnTo>
                    <a:pt x="69850" y="63500"/>
                  </a:lnTo>
                  <a:lnTo>
                    <a:pt x="38100" y="0"/>
                  </a:lnTo>
                  <a:close/>
                </a:path>
                <a:path w="76200" h="457200">
                  <a:moveTo>
                    <a:pt x="69850" y="63500"/>
                  </a:moveTo>
                  <a:lnTo>
                    <a:pt x="47625" y="63500"/>
                  </a:lnTo>
                  <a:lnTo>
                    <a:pt x="47625" y="76200"/>
                  </a:lnTo>
                  <a:lnTo>
                    <a:pt x="76200" y="76200"/>
                  </a:lnTo>
                  <a:lnTo>
                    <a:pt x="69850" y="635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ED7D31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7A74629-189B-40DC-8370-D78F311494FC}"/>
              </a:ext>
            </a:extLst>
          </p:cNvPr>
          <p:cNvGrpSpPr/>
          <p:nvPr/>
        </p:nvGrpSpPr>
        <p:grpSpPr>
          <a:xfrm>
            <a:off x="173449" y="4458333"/>
            <a:ext cx="3060254" cy="932200"/>
            <a:chOff x="173449" y="4458333"/>
            <a:chExt cx="3060254" cy="932200"/>
          </a:xfrm>
        </p:grpSpPr>
        <p:sp>
          <p:nvSpPr>
            <p:cNvPr id="6" name="object 6"/>
            <p:cNvSpPr txBox="1"/>
            <p:nvPr/>
          </p:nvSpPr>
          <p:spPr>
            <a:xfrm>
              <a:off x="173449" y="4959646"/>
              <a:ext cx="3060254" cy="43088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 indent="66675" algn="ctr"/>
              <a:r>
                <a:rPr sz="1400" b="1" spc="-10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Buyer </a:t>
              </a:r>
              <a:r>
                <a:rPr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generated </a:t>
              </a:r>
              <a:r>
                <a:rPr sz="14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number </a:t>
              </a:r>
              <a:r>
                <a:rPr sz="1400" b="1" spc="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with </a:t>
              </a:r>
              <a:r>
                <a:rPr sz="14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the number </a:t>
              </a:r>
              <a:r>
                <a:rPr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of positions in the</a:t>
              </a:r>
              <a:r>
                <a:rPr sz="1400" b="1" spc="-2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request.</a:t>
              </a:r>
              <a:endParaRPr sz="140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1665476" y="4458333"/>
              <a:ext cx="76200" cy="457200"/>
            </a:xfrm>
            <a:custGeom>
              <a:avLst/>
              <a:gdLst/>
              <a:ahLst/>
              <a:cxnLst/>
              <a:rect l="l" t="t" r="r" b="b"/>
              <a:pathLst>
                <a:path w="76200" h="457200">
                  <a:moveTo>
                    <a:pt x="47625" y="63500"/>
                  </a:moveTo>
                  <a:lnTo>
                    <a:pt x="28575" y="63500"/>
                  </a:lnTo>
                  <a:lnTo>
                    <a:pt x="28575" y="457200"/>
                  </a:lnTo>
                  <a:lnTo>
                    <a:pt x="47625" y="457200"/>
                  </a:lnTo>
                  <a:lnTo>
                    <a:pt x="47625" y="63500"/>
                  </a:lnTo>
                  <a:close/>
                </a:path>
                <a:path w="76200" h="457200">
                  <a:moveTo>
                    <a:pt x="38100" y="0"/>
                  </a:moveTo>
                  <a:lnTo>
                    <a:pt x="0" y="76200"/>
                  </a:lnTo>
                  <a:lnTo>
                    <a:pt x="28575" y="76200"/>
                  </a:lnTo>
                  <a:lnTo>
                    <a:pt x="28575" y="63500"/>
                  </a:lnTo>
                  <a:lnTo>
                    <a:pt x="69850" y="63500"/>
                  </a:lnTo>
                  <a:lnTo>
                    <a:pt x="38100" y="0"/>
                  </a:lnTo>
                  <a:close/>
                </a:path>
                <a:path w="76200" h="457200">
                  <a:moveTo>
                    <a:pt x="69850" y="63500"/>
                  </a:moveTo>
                  <a:lnTo>
                    <a:pt x="47625" y="63500"/>
                  </a:lnTo>
                  <a:lnTo>
                    <a:pt x="47625" y="76200"/>
                  </a:lnTo>
                  <a:lnTo>
                    <a:pt x="76200" y="76200"/>
                  </a:lnTo>
                  <a:lnTo>
                    <a:pt x="69850" y="635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ED7D31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C8E305E-0535-41BF-B826-04168EB1DBFD}"/>
              </a:ext>
            </a:extLst>
          </p:cNvPr>
          <p:cNvGrpSpPr/>
          <p:nvPr/>
        </p:nvGrpSpPr>
        <p:grpSpPr>
          <a:xfrm>
            <a:off x="3634372" y="4426105"/>
            <a:ext cx="1640268" cy="971318"/>
            <a:chOff x="3634372" y="4426105"/>
            <a:chExt cx="1640268" cy="971318"/>
          </a:xfrm>
        </p:grpSpPr>
        <p:sp>
          <p:nvSpPr>
            <p:cNvPr id="15" name="object 15"/>
            <p:cNvSpPr txBox="1"/>
            <p:nvPr/>
          </p:nvSpPr>
          <p:spPr>
            <a:xfrm>
              <a:off x="3634372" y="4966536"/>
              <a:ext cx="1640268" cy="43088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ctr">
                <a:tabLst>
                  <a:tab pos="0" algn="l"/>
                </a:tabLst>
              </a:pPr>
              <a:r>
                <a:rPr lang="en-SG"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User</a:t>
              </a:r>
              <a:r>
                <a:rPr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lang="en-SG" sz="14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who</a:t>
              </a:r>
              <a:r>
                <a:rPr sz="1400" b="1" spc="-70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lang="en-SG" sz="14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initiate</a:t>
              </a:r>
              <a:r>
                <a:rPr sz="14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d the</a:t>
              </a:r>
              <a:r>
                <a:rPr sz="1400" b="1" spc="-8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request.</a:t>
              </a:r>
              <a:endParaRPr sz="140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4326300" y="4426105"/>
              <a:ext cx="76200" cy="457200"/>
            </a:xfrm>
            <a:custGeom>
              <a:avLst/>
              <a:gdLst/>
              <a:ahLst/>
              <a:cxnLst/>
              <a:rect l="l" t="t" r="r" b="b"/>
              <a:pathLst>
                <a:path w="76200" h="457200">
                  <a:moveTo>
                    <a:pt x="47625" y="63500"/>
                  </a:moveTo>
                  <a:lnTo>
                    <a:pt x="28575" y="63500"/>
                  </a:lnTo>
                  <a:lnTo>
                    <a:pt x="28448" y="457200"/>
                  </a:lnTo>
                  <a:lnTo>
                    <a:pt x="47498" y="457200"/>
                  </a:lnTo>
                  <a:lnTo>
                    <a:pt x="47625" y="63500"/>
                  </a:lnTo>
                  <a:close/>
                </a:path>
                <a:path w="76200" h="457200">
                  <a:moveTo>
                    <a:pt x="38100" y="0"/>
                  </a:moveTo>
                  <a:lnTo>
                    <a:pt x="0" y="76200"/>
                  </a:lnTo>
                  <a:lnTo>
                    <a:pt x="28570" y="76200"/>
                  </a:lnTo>
                  <a:lnTo>
                    <a:pt x="28575" y="63500"/>
                  </a:lnTo>
                  <a:lnTo>
                    <a:pt x="69850" y="63500"/>
                  </a:lnTo>
                  <a:lnTo>
                    <a:pt x="38100" y="0"/>
                  </a:lnTo>
                  <a:close/>
                </a:path>
                <a:path w="76200" h="457200">
                  <a:moveTo>
                    <a:pt x="69850" y="63500"/>
                  </a:moveTo>
                  <a:lnTo>
                    <a:pt x="47625" y="63500"/>
                  </a:lnTo>
                  <a:lnTo>
                    <a:pt x="47620" y="76200"/>
                  </a:lnTo>
                  <a:lnTo>
                    <a:pt x="76200" y="76200"/>
                  </a:lnTo>
                  <a:lnTo>
                    <a:pt x="69850" y="635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ED7D31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9682156-8535-4330-B2ED-DFB1B69DDE9F}"/>
              </a:ext>
            </a:extLst>
          </p:cNvPr>
          <p:cNvGrpSpPr/>
          <p:nvPr/>
        </p:nvGrpSpPr>
        <p:grpSpPr>
          <a:xfrm>
            <a:off x="8335134" y="4435160"/>
            <a:ext cx="1367155" cy="714230"/>
            <a:chOff x="8335134" y="4435160"/>
            <a:chExt cx="1367155" cy="714230"/>
          </a:xfrm>
        </p:grpSpPr>
        <p:sp>
          <p:nvSpPr>
            <p:cNvPr id="19" name="object 19"/>
            <p:cNvSpPr txBox="1"/>
            <p:nvPr/>
          </p:nvSpPr>
          <p:spPr>
            <a:xfrm>
              <a:off x="8335134" y="4933946"/>
              <a:ext cx="1367155" cy="21544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464820" marR="5080" indent="-452755" algn="ctr"/>
              <a:r>
                <a:rPr sz="1400" b="1" spc="-10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Action </a:t>
              </a:r>
              <a:r>
                <a:rPr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Icon</a:t>
              </a:r>
              <a:r>
                <a:rPr lang="en-SG" sz="1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s</a:t>
              </a:r>
              <a:endParaRPr sz="140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8942511" y="4435160"/>
              <a:ext cx="76200" cy="457200"/>
            </a:xfrm>
            <a:custGeom>
              <a:avLst/>
              <a:gdLst/>
              <a:ahLst/>
              <a:cxnLst/>
              <a:rect l="l" t="t" r="r" b="b"/>
              <a:pathLst>
                <a:path w="76200" h="457200">
                  <a:moveTo>
                    <a:pt x="47625" y="63500"/>
                  </a:moveTo>
                  <a:lnTo>
                    <a:pt x="28575" y="63500"/>
                  </a:lnTo>
                  <a:lnTo>
                    <a:pt x="28575" y="457200"/>
                  </a:lnTo>
                  <a:lnTo>
                    <a:pt x="47625" y="457200"/>
                  </a:lnTo>
                  <a:lnTo>
                    <a:pt x="47625" y="63500"/>
                  </a:lnTo>
                  <a:close/>
                </a:path>
                <a:path w="76200" h="457200">
                  <a:moveTo>
                    <a:pt x="38100" y="0"/>
                  </a:moveTo>
                  <a:lnTo>
                    <a:pt x="0" y="76200"/>
                  </a:lnTo>
                  <a:lnTo>
                    <a:pt x="28575" y="76200"/>
                  </a:lnTo>
                  <a:lnTo>
                    <a:pt x="28575" y="63500"/>
                  </a:lnTo>
                  <a:lnTo>
                    <a:pt x="69850" y="63500"/>
                  </a:lnTo>
                  <a:lnTo>
                    <a:pt x="38100" y="0"/>
                  </a:lnTo>
                  <a:close/>
                </a:path>
                <a:path w="76200" h="457200">
                  <a:moveTo>
                    <a:pt x="69850" y="63500"/>
                  </a:moveTo>
                  <a:lnTo>
                    <a:pt x="47625" y="63500"/>
                  </a:lnTo>
                  <a:lnTo>
                    <a:pt x="47625" y="76200"/>
                  </a:lnTo>
                  <a:lnTo>
                    <a:pt x="76200" y="76200"/>
                  </a:lnTo>
                  <a:lnTo>
                    <a:pt x="69850" y="6350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ED7D31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</p:grp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C2536D1D-FF95-4951-8D45-0DF1F11FE5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9984" y="426740"/>
            <a:ext cx="5879775" cy="675141"/>
          </a:xfrm>
        </p:spPr>
        <p:txBody>
          <a:bodyPr/>
          <a:lstStyle/>
          <a:p>
            <a:r>
              <a:rPr lang="en-PH" b="0" dirty="0">
                <a:latin typeface="Juli Sans Black" panose="00000A00000000000000" pitchFamily="50" charset="0"/>
              </a:rPr>
              <a:t>List of Requests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703F550-8311-4865-9226-1C4547BF5771}"/>
              </a:ext>
            </a:extLst>
          </p:cNvPr>
          <p:cNvGrpSpPr/>
          <p:nvPr/>
        </p:nvGrpSpPr>
        <p:grpSpPr>
          <a:xfrm>
            <a:off x="4994402" y="5238000"/>
            <a:ext cx="3240000" cy="3240000"/>
            <a:chOff x="4994402" y="5238000"/>
            <a:chExt cx="3240000" cy="3240000"/>
          </a:xfrm>
        </p:grpSpPr>
        <p:sp>
          <p:nvSpPr>
            <p:cNvPr id="33" name="Flowchart: Connector 32">
              <a:extLst>
                <a:ext uri="{FF2B5EF4-FFF2-40B4-BE49-F238E27FC236}">
                  <a16:creationId xmlns:a16="http://schemas.microsoft.com/office/drawing/2014/main" id="{3B59D5D5-B443-4597-B9FB-93B9DF715BB9}"/>
                </a:ext>
              </a:extLst>
            </p:cNvPr>
            <p:cNvSpPr/>
            <p:nvPr/>
          </p:nvSpPr>
          <p:spPr>
            <a:xfrm>
              <a:off x="4994402" y="5238000"/>
              <a:ext cx="3240000" cy="3240000"/>
            </a:xfrm>
            <a:prstGeom prst="flowChartConnector">
              <a:avLst/>
            </a:prstGeom>
            <a:solidFill>
              <a:srgbClr val="0E1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6147233" y="5446811"/>
              <a:ext cx="934339" cy="1380237"/>
            </a:xfrm>
            <a:prstGeom prst="rect">
              <a:avLst/>
            </a:prstGeom>
            <a:blipFill>
              <a:blip r:embed="rId4" cstate="print"/>
              <a:stretch>
                <a:fillRect l="-5772" t="-6761" r="-4120" b="-1458"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</p:grpSp>
      <p:cxnSp>
        <p:nvCxnSpPr>
          <p:cNvPr id="39" name="Connector: Curved 38">
            <a:extLst>
              <a:ext uri="{FF2B5EF4-FFF2-40B4-BE49-F238E27FC236}">
                <a16:creationId xmlns:a16="http://schemas.microsoft.com/office/drawing/2014/main" id="{FB57FB23-5D72-4064-A85A-615D69AF5AFD}"/>
              </a:ext>
            </a:extLst>
          </p:cNvPr>
          <p:cNvCxnSpPr>
            <a:cxnSpLocks/>
            <a:stCxn id="19" idx="3"/>
            <a:endCxn id="35" idx="4"/>
          </p:cNvCxnSpPr>
          <p:nvPr/>
        </p:nvCxnSpPr>
        <p:spPr>
          <a:xfrm flipV="1">
            <a:off x="9702289" y="3547571"/>
            <a:ext cx="1447743" cy="1494097"/>
          </a:xfrm>
          <a:prstGeom prst="curvedConnector2">
            <a:avLst/>
          </a:prstGeom>
          <a:ln w="57150">
            <a:solidFill>
              <a:schemeClr val="accent2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5BAE523-B03E-4DE7-ACF8-F3E4ED06EAF3}"/>
              </a:ext>
            </a:extLst>
          </p:cNvPr>
          <p:cNvGrpSpPr/>
          <p:nvPr/>
        </p:nvGrpSpPr>
        <p:grpSpPr>
          <a:xfrm>
            <a:off x="9170032" y="-412429"/>
            <a:ext cx="3960000" cy="3960000"/>
            <a:chOff x="9170032" y="-412429"/>
            <a:chExt cx="3960000" cy="3960000"/>
          </a:xfrm>
        </p:grpSpPr>
        <p:sp>
          <p:nvSpPr>
            <p:cNvPr id="44" name="Flowchart: Connector 43">
              <a:extLst>
                <a:ext uri="{FF2B5EF4-FFF2-40B4-BE49-F238E27FC236}">
                  <a16:creationId xmlns:a16="http://schemas.microsoft.com/office/drawing/2014/main" id="{8697ABBA-0533-4DD7-BD2A-C11B58FA396A}"/>
                </a:ext>
              </a:extLst>
            </p:cNvPr>
            <p:cNvSpPr/>
            <p:nvPr/>
          </p:nvSpPr>
          <p:spPr>
            <a:xfrm>
              <a:off x="9284224" y="-322429"/>
              <a:ext cx="3780000" cy="3780000"/>
            </a:xfrm>
            <a:prstGeom prst="flowChartConnector">
              <a:avLst/>
            </a:prstGeom>
            <a:solidFill>
              <a:srgbClr val="ED7D31"/>
            </a:solidFill>
            <a:ln w="41275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sp>
          <p:nvSpPr>
            <p:cNvPr id="35" name="Flowchart: Connector 34">
              <a:extLst>
                <a:ext uri="{FF2B5EF4-FFF2-40B4-BE49-F238E27FC236}">
                  <a16:creationId xmlns:a16="http://schemas.microsoft.com/office/drawing/2014/main" id="{9EE6CD26-8457-491B-9C8E-2321F889A26C}"/>
                </a:ext>
              </a:extLst>
            </p:cNvPr>
            <p:cNvSpPr/>
            <p:nvPr/>
          </p:nvSpPr>
          <p:spPr>
            <a:xfrm>
              <a:off x="9170032" y="-412429"/>
              <a:ext cx="3960000" cy="3960000"/>
            </a:xfrm>
            <a:prstGeom prst="flowChartConnector">
              <a:avLst/>
            </a:prstGeom>
            <a:noFill/>
            <a:ln w="41275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11038514" y="1062973"/>
              <a:ext cx="1024187" cy="754945"/>
            </a:xfrm>
            <a:prstGeom prst="rect">
              <a:avLst/>
            </a:prstGeom>
            <a:blipFill>
              <a:blip r:embed="rId5" cstate="print"/>
              <a:stretch>
                <a:fillRect l="1" r="-19041" b="-7032"/>
              </a:stretch>
            </a:blipFill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  <p:sp>
          <p:nvSpPr>
            <p:cNvPr id="24" name="object 24"/>
            <p:cNvSpPr txBox="1"/>
            <p:nvPr/>
          </p:nvSpPr>
          <p:spPr>
            <a:xfrm>
              <a:off x="9513258" y="992273"/>
              <a:ext cx="1280160" cy="9848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 algn="ctr"/>
              <a:r>
                <a:rPr lang="en-SG" sz="1600" b="1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To view details of a request</a:t>
              </a:r>
              <a:r>
                <a:rPr sz="1600" b="1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 and edit</a:t>
              </a:r>
              <a:r>
                <a:rPr sz="1600" b="1" spc="-8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1600" b="1" spc="-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the </a:t>
              </a:r>
              <a:r>
                <a:rPr sz="1600" b="1" spc="-10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offer</a:t>
              </a:r>
              <a:endParaRPr sz="160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endParaRPr>
            </a:p>
          </p:txBody>
        </p:sp>
        <p:sp>
          <p:nvSpPr>
            <p:cNvPr id="26" name="object 26"/>
            <p:cNvSpPr txBox="1"/>
            <p:nvPr/>
          </p:nvSpPr>
          <p:spPr>
            <a:xfrm>
              <a:off x="10976163" y="147366"/>
              <a:ext cx="1024187" cy="49244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sz="1600" b="1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Download</a:t>
              </a:r>
              <a:r>
                <a:rPr sz="1600" b="1" spc="-7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1600" b="1" spc="-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options</a:t>
              </a:r>
              <a:endParaRPr sz="160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endParaRPr>
            </a:p>
          </p:txBody>
        </p:sp>
        <p:sp>
          <p:nvSpPr>
            <p:cNvPr id="28" name="object 28"/>
            <p:cNvSpPr txBox="1"/>
            <p:nvPr/>
          </p:nvSpPr>
          <p:spPr>
            <a:xfrm>
              <a:off x="10383936" y="2456179"/>
              <a:ext cx="1852667" cy="49244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sz="1600" b="1" spc="-10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Archives </a:t>
              </a:r>
              <a:r>
                <a:rPr sz="1600" b="1" spc="-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the </a:t>
              </a:r>
              <a:r>
                <a:rPr sz="1600" b="1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current</a:t>
              </a:r>
              <a:r>
                <a:rPr sz="1600" b="1" spc="-40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1600" b="1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request</a:t>
              </a:r>
              <a:endParaRPr sz="160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AF40670-2DB6-4C0C-9E44-48D88D35F2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67975" y="1856692"/>
              <a:ext cx="0" cy="542935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6A61F4F1-8868-411D-8D75-D14046996F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811000" y="738567"/>
              <a:ext cx="0" cy="581709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lowchart: Connector 36">
              <a:extLst>
                <a:ext uri="{FF2B5EF4-FFF2-40B4-BE49-F238E27FC236}">
                  <a16:creationId xmlns:a16="http://schemas.microsoft.com/office/drawing/2014/main" id="{777921CA-2854-47D9-9545-77D98F2ACB11}"/>
                </a:ext>
              </a:extLst>
            </p:cNvPr>
            <p:cNvSpPr/>
            <p:nvPr/>
          </p:nvSpPr>
          <p:spPr>
            <a:xfrm>
              <a:off x="11150032" y="1394105"/>
              <a:ext cx="279963" cy="307777"/>
            </a:xfrm>
            <a:prstGeom prst="flowChartConnector">
              <a:avLst/>
            </a:prstGeom>
            <a:solidFill>
              <a:srgbClr val="ED7D31">
                <a:alpha val="9020"/>
              </a:srgbClr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13C4E302-8747-44F4-9874-F5D48C16D86A}"/>
                </a:ext>
              </a:extLst>
            </p:cNvPr>
            <p:cNvCxnSpPr>
              <a:stCxn id="24" idx="3"/>
            </p:cNvCxnSpPr>
            <p:nvPr/>
          </p:nvCxnSpPr>
          <p:spPr>
            <a:xfrm flipV="1">
              <a:off x="10793418" y="1484715"/>
              <a:ext cx="229034" cy="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1613D8-5DCA-45AA-8E22-A2EF9A8E30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37678" y="1524000"/>
            <a:ext cx="8911771" cy="762001"/>
          </a:xfrm>
        </p:spPr>
        <p:txBody>
          <a:bodyPr/>
          <a:lstStyle/>
          <a:p>
            <a:r>
              <a:rPr lang="en-PH" dirty="0">
                <a:latin typeface="Juli Sans Black" panose="00000A00000000000000" pitchFamily="50" charset="0"/>
              </a:rPr>
              <a:t>Offers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605AA-6C07-4AC9-8AB2-61F3D61A05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29657" y="2286001"/>
            <a:ext cx="9332686" cy="585659"/>
          </a:xfrm>
        </p:spPr>
        <p:txBody>
          <a:bodyPr/>
          <a:lstStyle/>
          <a:p>
            <a:r>
              <a:rPr lang="en-SG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Juli Sans Medium" panose="00000600000000000000" pitchFamily="50" charset="0"/>
              </a:rPr>
              <a:t>How do suppliers respond to a Quick Quote Request?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548A5AD-5DA7-4434-849F-B45988439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40" y="2640551"/>
            <a:ext cx="11766120" cy="1668164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350107-9446-4FE0-92E5-7C522E5DB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400" y="353040"/>
            <a:ext cx="10551663" cy="675141"/>
          </a:xfrm>
        </p:spPr>
        <p:txBody>
          <a:bodyPr/>
          <a:lstStyle/>
          <a:p>
            <a:r>
              <a:rPr lang="en-PH" b="0" dirty="0">
                <a:latin typeface="Juli Sans Black" panose="00000A00000000000000" pitchFamily="50" charset="0"/>
              </a:rPr>
              <a:t>Edit</a:t>
            </a:r>
            <a:r>
              <a:rPr lang="en-PH" b="0" spc="-70" dirty="0">
                <a:latin typeface="Juli Sans Black" panose="00000A00000000000000" pitchFamily="50" charset="0"/>
              </a:rPr>
              <a:t> </a:t>
            </a:r>
            <a:r>
              <a:rPr lang="en-PH" b="0" spc="-5" dirty="0">
                <a:latin typeface="Juli Sans Black" panose="00000A00000000000000" pitchFamily="50" charset="0"/>
              </a:rPr>
              <a:t>Request</a:t>
            </a:r>
            <a:endParaRPr lang="en-PH" b="0" dirty="0">
              <a:latin typeface="Juli Sans Black" panose="00000A00000000000000" pitchFamily="50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6C5DAD5-5062-43A8-9BC8-36D1BD1D6A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6027" y="1516757"/>
            <a:ext cx="10551663" cy="762384"/>
          </a:xfrm>
        </p:spPr>
        <p:txBody>
          <a:bodyPr/>
          <a:lstStyle/>
          <a:p>
            <a:pPr marL="0" indent="0">
              <a:buNone/>
            </a:pPr>
            <a:r>
              <a:rPr lang="en-PH" sz="2800" dirty="0">
                <a:cs typeface="Arial"/>
              </a:rPr>
              <a:t>In</a:t>
            </a:r>
            <a:r>
              <a:rPr lang="en-PH" sz="2800" spc="-20" dirty="0">
                <a:cs typeface="Arial"/>
              </a:rPr>
              <a:t> </a:t>
            </a:r>
            <a:r>
              <a:rPr lang="en-PH" sz="2800" dirty="0">
                <a:cs typeface="Arial"/>
              </a:rPr>
              <a:t>order</a:t>
            </a:r>
            <a:r>
              <a:rPr lang="en-PH" sz="2800" spc="-25" dirty="0">
                <a:cs typeface="Arial"/>
              </a:rPr>
              <a:t> </a:t>
            </a:r>
            <a:r>
              <a:rPr lang="en-PH" sz="2800" dirty="0">
                <a:cs typeface="Arial"/>
              </a:rPr>
              <a:t>to</a:t>
            </a:r>
            <a:r>
              <a:rPr lang="en-PH" sz="2800" spc="-20" dirty="0">
                <a:cs typeface="Arial"/>
              </a:rPr>
              <a:t> </a:t>
            </a:r>
            <a:r>
              <a:rPr lang="en-PH" sz="2800" dirty="0">
                <a:cs typeface="Arial"/>
              </a:rPr>
              <a:t>c</a:t>
            </a:r>
            <a:r>
              <a:rPr lang="en-PH" sz="2800" spc="5" dirty="0">
                <a:cs typeface="Arial"/>
              </a:rPr>
              <a:t>r</a:t>
            </a:r>
            <a:r>
              <a:rPr lang="en-PH" sz="2800" dirty="0">
                <a:cs typeface="Arial"/>
              </a:rPr>
              <a:t>eate</a:t>
            </a:r>
            <a:r>
              <a:rPr lang="en-PH" sz="2800" spc="-40" dirty="0">
                <a:cs typeface="Arial"/>
              </a:rPr>
              <a:t> </a:t>
            </a:r>
            <a:r>
              <a:rPr lang="en-PH" sz="2800" dirty="0">
                <a:cs typeface="Arial"/>
              </a:rPr>
              <a:t>an o</a:t>
            </a:r>
            <a:r>
              <a:rPr lang="en-PH" sz="2800" spc="-40" dirty="0">
                <a:cs typeface="Arial"/>
              </a:rPr>
              <a:t>f</a:t>
            </a:r>
            <a:r>
              <a:rPr lang="en-PH" sz="2800" dirty="0">
                <a:cs typeface="Arial"/>
              </a:rPr>
              <a:t>fer</a:t>
            </a:r>
            <a:r>
              <a:rPr lang="en-PH" sz="2800" spc="-30" dirty="0">
                <a:cs typeface="Arial"/>
              </a:rPr>
              <a:t> </a:t>
            </a:r>
            <a:r>
              <a:rPr lang="en-PH" sz="2800" dirty="0">
                <a:cs typeface="Arial"/>
              </a:rPr>
              <a:t>you</a:t>
            </a:r>
            <a:r>
              <a:rPr lang="en-PH" sz="2800" spc="-20" dirty="0">
                <a:cs typeface="Arial"/>
              </a:rPr>
              <a:t> </a:t>
            </a:r>
            <a:r>
              <a:rPr lang="en-PH" sz="2800" dirty="0">
                <a:cs typeface="Arial"/>
              </a:rPr>
              <a:t>will</a:t>
            </a:r>
            <a:r>
              <a:rPr lang="en-PH" sz="2800" spc="20" dirty="0">
                <a:cs typeface="Arial"/>
              </a:rPr>
              <a:t> </a:t>
            </a:r>
            <a:r>
              <a:rPr lang="en-PH" sz="2800" dirty="0">
                <a:cs typeface="Arial"/>
              </a:rPr>
              <a:t>need</a:t>
            </a:r>
            <a:r>
              <a:rPr lang="en-PH" sz="2800" spc="-25" dirty="0">
                <a:cs typeface="Arial"/>
              </a:rPr>
              <a:t> </a:t>
            </a:r>
            <a:r>
              <a:rPr lang="en-PH" sz="2800" dirty="0">
                <a:cs typeface="Arial"/>
              </a:rPr>
              <a:t>to</a:t>
            </a:r>
            <a:r>
              <a:rPr lang="en-PH" sz="2800" spc="-10" dirty="0">
                <a:cs typeface="Arial"/>
              </a:rPr>
              <a:t> </a:t>
            </a:r>
            <a:r>
              <a:rPr lang="en-PH" sz="2800" dirty="0">
                <a:cs typeface="Arial"/>
              </a:rPr>
              <a:t>open</a:t>
            </a:r>
            <a:r>
              <a:rPr lang="en-PH" sz="2800" spc="-25" dirty="0">
                <a:cs typeface="Arial"/>
              </a:rPr>
              <a:t> </a:t>
            </a:r>
            <a:r>
              <a:rPr lang="en-PH" sz="2800" dirty="0">
                <a:cs typeface="Arial"/>
              </a:rPr>
              <a:t>the</a:t>
            </a:r>
            <a:r>
              <a:rPr lang="en-PH" sz="2800" spc="-20" dirty="0">
                <a:cs typeface="Arial"/>
              </a:rPr>
              <a:t> </a:t>
            </a:r>
            <a:r>
              <a:rPr lang="en-PH" sz="2800" dirty="0">
                <a:cs typeface="Arial"/>
              </a:rPr>
              <a:t>reque</a:t>
            </a:r>
            <a:r>
              <a:rPr lang="en-PH" sz="2800" spc="10" dirty="0">
                <a:cs typeface="Arial"/>
              </a:rPr>
              <a:t>s</a:t>
            </a:r>
            <a:r>
              <a:rPr lang="en-PH" sz="2800" dirty="0">
                <a:cs typeface="Arial"/>
              </a:rPr>
              <a:t>t. </a:t>
            </a:r>
            <a:r>
              <a:rPr lang="en-PH" sz="2800" spc="-220" dirty="0">
                <a:cs typeface="Arial"/>
              </a:rPr>
              <a:t>T</a:t>
            </a:r>
            <a:r>
              <a:rPr lang="en-PH" sz="2800" dirty="0">
                <a:cs typeface="Arial"/>
              </a:rPr>
              <a:t>o open the request click on the </a:t>
            </a:r>
            <a:r>
              <a:rPr lang="en-PH" sz="2800" b="1" dirty="0">
                <a:solidFill>
                  <a:schemeClr val="accent2"/>
                </a:solidFill>
                <a:cs typeface="Arial"/>
              </a:rPr>
              <a:t>Edit icon </a:t>
            </a:r>
            <a:r>
              <a:rPr lang="en-PH" sz="2800" dirty="0">
                <a:cs typeface="Arial"/>
              </a:rPr>
              <a:t>in </a:t>
            </a:r>
            <a:r>
              <a:rPr lang="en-PH" sz="2800" spc="-5" dirty="0">
                <a:cs typeface="Arial"/>
              </a:rPr>
              <a:t>the </a:t>
            </a:r>
            <a:r>
              <a:rPr lang="en-PH" sz="2800" dirty="0">
                <a:cs typeface="Arial"/>
              </a:rPr>
              <a:t>Action</a:t>
            </a:r>
            <a:r>
              <a:rPr lang="en-PH" sz="2800" spc="-275" dirty="0">
                <a:cs typeface="Arial"/>
              </a:rPr>
              <a:t> </a:t>
            </a:r>
            <a:r>
              <a:rPr lang="en-PH" sz="2800" dirty="0">
                <a:cs typeface="Arial"/>
              </a:rPr>
              <a:t>Column.</a:t>
            </a:r>
          </a:p>
          <a:p>
            <a:endParaRPr lang="en-PH" sz="28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2083463-A904-469B-95E8-D7073C0D6FA5}"/>
              </a:ext>
            </a:extLst>
          </p:cNvPr>
          <p:cNvGrpSpPr/>
          <p:nvPr/>
        </p:nvGrpSpPr>
        <p:grpSpPr>
          <a:xfrm>
            <a:off x="6629400" y="4156135"/>
            <a:ext cx="3657599" cy="2204510"/>
            <a:chOff x="6629400" y="4156135"/>
            <a:chExt cx="3657599" cy="2204510"/>
          </a:xfrm>
        </p:grpSpPr>
        <p:sp>
          <p:nvSpPr>
            <p:cNvPr id="7" name="object 7"/>
            <p:cNvSpPr/>
            <p:nvPr/>
          </p:nvSpPr>
          <p:spPr>
            <a:xfrm>
              <a:off x="6629400" y="4156135"/>
              <a:ext cx="3657599" cy="2204510"/>
            </a:xfrm>
            <a:custGeom>
              <a:avLst/>
              <a:gdLst/>
              <a:ahLst/>
              <a:cxnLst/>
              <a:rect l="l" t="t" r="r" b="b"/>
              <a:pathLst>
                <a:path w="2371090" h="1009650">
                  <a:moveTo>
                    <a:pt x="0" y="564896"/>
                  </a:moveTo>
                  <a:lnTo>
                    <a:pt x="6979" y="530270"/>
                  </a:lnTo>
                  <a:lnTo>
                    <a:pt x="26019" y="502015"/>
                  </a:lnTo>
                  <a:lnTo>
                    <a:pt x="54274" y="482975"/>
                  </a:lnTo>
                  <a:lnTo>
                    <a:pt x="88900" y="475996"/>
                  </a:lnTo>
                  <a:lnTo>
                    <a:pt x="1289050" y="475996"/>
                  </a:lnTo>
                  <a:lnTo>
                    <a:pt x="2370835" y="0"/>
                  </a:lnTo>
                  <a:lnTo>
                    <a:pt x="1841500" y="475996"/>
                  </a:lnTo>
                  <a:lnTo>
                    <a:pt x="2120900" y="475996"/>
                  </a:lnTo>
                  <a:lnTo>
                    <a:pt x="2155525" y="482975"/>
                  </a:lnTo>
                  <a:lnTo>
                    <a:pt x="2183780" y="502015"/>
                  </a:lnTo>
                  <a:lnTo>
                    <a:pt x="2202820" y="530270"/>
                  </a:lnTo>
                  <a:lnTo>
                    <a:pt x="2209800" y="564896"/>
                  </a:lnTo>
                  <a:lnTo>
                    <a:pt x="2209800" y="698246"/>
                  </a:lnTo>
                  <a:lnTo>
                    <a:pt x="2209800" y="920496"/>
                  </a:lnTo>
                  <a:lnTo>
                    <a:pt x="2202820" y="955121"/>
                  </a:lnTo>
                  <a:lnTo>
                    <a:pt x="2183780" y="983376"/>
                  </a:lnTo>
                  <a:lnTo>
                    <a:pt x="2155525" y="1002416"/>
                  </a:lnTo>
                  <a:lnTo>
                    <a:pt x="2120900" y="1009396"/>
                  </a:lnTo>
                  <a:lnTo>
                    <a:pt x="1841500" y="1009396"/>
                  </a:lnTo>
                  <a:lnTo>
                    <a:pt x="1289050" y="1009396"/>
                  </a:lnTo>
                  <a:lnTo>
                    <a:pt x="88900" y="1009396"/>
                  </a:lnTo>
                  <a:lnTo>
                    <a:pt x="54274" y="1002416"/>
                  </a:lnTo>
                  <a:lnTo>
                    <a:pt x="26019" y="983376"/>
                  </a:lnTo>
                  <a:lnTo>
                    <a:pt x="6979" y="955121"/>
                  </a:lnTo>
                  <a:lnTo>
                    <a:pt x="0" y="920496"/>
                  </a:lnTo>
                  <a:lnTo>
                    <a:pt x="0" y="698246"/>
                  </a:lnTo>
                  <a:lnTo>
                    <a:pt x="0" y="564896"/>
                  </a:ln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04294C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6971099" y="5381945"/>
              <a:ext cx="2974200" cy="73866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indent="11113"/>
              <a:r>
                <a:rPr sz="2400" b="1" dirty="0">
                  <a:solidFill>
                    <a:schemeClr val="tx2"/>
                  </a:solidFill>
                  <a:latin typeface="Juli Sans" panose="00000500000000000000" pitchFamily="50" charset="0"/>
                  <a:cs typeface="Arial"/>
                </a:rPr>
                <a:t>Click </a:t>
              </a:r>
              <a:r>
                <a:rPr sz="2400" b="1" spc="-5" dirty="0">
                  <a:solidFill>
                    <a:schemeClr val="tx2"/>
                  </a:solidFill>
                  <a:latin typeface="Juli Sans" panose="00000500000000000000" pitchFamily="50" charset="0"/>
                  <a:cs typeface="Arial"/>
                </a:rPr>
                <a:t>the </a:t>
              </a:r>
              <a:r>
                <a:rPr sz="2400" b="1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edit icon</a:t>
              </a:r>
              <a:r>
                <a:rPr sz="2400" b="1" spc="-70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2400" b="1" dirty="0">
                  <a:solidFill>
                    <a:schemeClr val="tx2"/>
                  </a:solidFill>
                  <a:latin typeface="Juli Sans" panose="00000500000000000000" pitchFamily="50" charset="0"/>
                  <a:cs typeface="Arial"/>
                </a:rPr>
                <a:t>to </a:t>
              </a:r>
              <a:r>
                <a:rPr lang="en-SG" sz="2400" b="1" dirty="0">
                  <a:solidFill>
                    <a:schemeClr val="tx2"/>
                  </a:solidFill>
                  <a:latin typeface="Juli Sans" panose="00000500000000000000" pitchFamily="50" charset="0"/>
                  <a:cs typeface="Arial"/>
                </a:rPr>
                <a:t>view</a:t>
              </a:r>
              <a:r>
                <a:rPr sz="2400" b="1" dirty="0">
                  <a:solidFill>
                    <a:schemeClr val="tx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2400" b="1" spc="-5" dirty="0">
                  <a:solidFill>
                    <a:schemeClr val="tx2"/>
                  </a:solidFill>
                  <a:latin typeface="Juli Sans" panose="00000500000000000000" pitchFamily="50" charset="0"/>
                  <a:cs typeface="Arial"/>
                </a:rPr>
                <a:t>the</a:t>
              </a:r>
              <a:r>
                <a:rPr sz="2400" b="1" spc="-65" dirty="0">
                  <a:solidFill>
                    <a:schemeClr val="tx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2400" b="1" spc="-15" dirty="0">
                  <a:solidFill>
                    <a:schemeClr val="tx2"/>
                  </a:solidFill>
                  <a:latin typeface="Juli Sans" panose="00000500000000000000" pitchFamily="50" charset="0"/>
                  <a:cs typeface="Arial"/>
                </a:rPr>
                <a:t>offer.</a:t>
              </a:r>
              <a:endParaRPr sz="2400" dirty="0">
                <a:solidFill>
                  <a:schemeClr val="tx2"/>
                </a:solidFill>
                <a:latin typeface="Juli Sans" panose="00000500000000000000" pitchFamily="50" charset="0"/>
                <a:cs typeface="Arial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F251FE2-B134-4E3E-955B-5FA8398C9021}"/>
              </a:ext>
            </a:extLst>
          </p:cNvPr>
          <p:cNvGrpSpPr/>
          <p:nvPr/>
        </p:nvGrpSpPr>
        <p:grpSpPr>
          <a:xfrm flipH="1">
            <a:off x="9603600" y="3110979"/>
            <a:ext cx="1340270" cy="1340270"/>
            <a:chOff x="9603600" y="3110979"/>
            <a:chExt cx="1340270" cy="1340270"/>
          </a:xfrm>
        </p:grpSpPr>
        <p:pic>
          <p:nvPicPr>
            <p:cNvPr id="13" name="Graphic 12" descr="Magnifying glass with solid fill">
              <a:extLst>
                <a:ext uri="{FF2B5EF4-FFF2-40B4-BE49-F238E27FC236}">
                  <a16:creationId xmlns:a16="http://schemas.microsoft.com/office/drawing/2014/main" id="{BA18E434-634A-488B-AC3D-DE0FB3C06A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5400000">
              <a:off x="9603600" y="3110979"/>
              <a:ext cx="1340270" cy="1340270"/>
            </a:xfrm>
            <a:prstGeom prst="rect">
              <a:avLst/>
            </a:prstGeom>
          </p:spPr>
        </p:pic>
        <p:sp>
          <p:nvSpPr>
            <p:cNvPr id="19" name="Flowchart: Connector 18">
              <a:extLst>
                <a:ext uri="{FF2B5EF4-FFF2-40B4-BE49-F238E27FC236}">
                  <a16:creationId xmlns:a16="http://schemas.microsoft.com/office/drawing/2014/main" id="{0575BAC8-55B2-4456-86CD-DADAB900DD2D}"/>
                </a:ext>
              </a:extLst>
            </p:cNvPr>
            <p:cNvSpPr/>
            <p:nvPr/>
          </p:nvSpPr>
          <p:spPr>
            <a:xfrm>
              <a:off x="10058400" y="3295344"/>
              <a:ext cx="720000" cy="72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31A72A9-9766-4149-8F01-4B0F195294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0164939" y="3436135"/>
              <a:ext cx="506921" cy="438418"/>
            </a:xfrm>
            <a:prstGeom prst="rect">
              <a:avLst/>
            </a:prstGeom>
          </p:spPr>
        </p:pic>
      </p:grp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FFA14183-D13A-4669-82A3-B301922DFF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800559"/>
              </p:ext>
            </p:extLst>
          </p:nvPr>
        </p:nvGraphicFramePr>
        <p:xfrm>
          <a:off x="4205287" y="309611"/>
          <a:ext cx="7334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733320" imgH="762120" progId="Paint.Picture">
                  <p:embed/>
                </p:oleObj>
              </mc:Choice>
              <mc:Fallback>
                <p:oleObj name="Bitmap Image" r:id="rId6" imgW="733320" imgH="76212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05287" y="309611"/>
                        <a:ext cx="733425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DCB86C4-26D1-4D75-B1F2-77284AB13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295400"/>
            <a:ext cx="8229600" cy="531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ject 4"/>
          <p:cNvSpPr/>
          <p:nvPr/>
        </p:nvSpPr>
        <p:spPr>
          <a:xfrm>
            <a:off x="5308892" y="2519741"/>
            <a:ext cx="3200400" cy="977031"/>
          </a:xfrm>
          <a:custGeom>
            <a:avLst/>
            <a:gdLst/>
            <a:ahLst/>
            <a:cxnLst/>
            <a:rect l="l" t="t" r="r" b="b"/>
            <a:pathLst>
              <a:path w="1828800" h="1064895">
                <a:moveTo>
                  <a:pt x="1739900" y="531113"/>
                </a:moveTo>
                <a:lnTo>
                  <a:pt x="88900" y="531113"/>
                </a:lnTo>
                <a:lnTo>
                  <a:pt x="54274" y="538093"/>
                </a:lnTo>
                <a:lnTo>
                  <a:pt x="26019" y="557133"/>
                </a:lnTo>
                <a:lnTo>
                  <a:pt x="6979" y="585388"/>
                </a:lnTo>
                <a:lnTo>
                  <a:pt x="0" y="620013"/>
                </a:lnTo>
                <a:lnTo>
                  <a:pt x="0" y="975613"/>
                </a:lnTo>
                <a:lnTo>
                  <a:pt x="6979" y="1010185"/>
                </a:lnTo>
                <a:lnTo>
                  <a:pt x="26019" y="1038447"/>
                </a:lnTo>
                <a:lnTo>
                  <a:pt x="54274" y="1057517"/>
                </a:lnTo>
                <a:lnTo>
                  <a:pt x="88900" y="1064514"/>
                </a:lnTo>
                <a:lnTo>
                  <a:pt x="1739900" y="1064514"/>
                </a:lnTo>
                <a:lnTo>
                  <a:pt x="1774525" y="1057517"/>
                </a:lnTo>
                <a:lnTo>
                  <a:pt x="1802780" y="1038447"/>
                </a:lnTo>
                <a:lnTo>
                  <a:pt x="1821820" y="1010185"/>
                </a:lnTo>
                <a:lnTo>
                  <a:pt x="1828800" y="975613"/>
                </a:lnTo>
                <a:lnTo>
                  <a:pt x="1828800" y="620013"/>
                </a:lnTo>
                <a:lnTo>
                  <a:pt x="1821820" y="585388"/>
                </a:lnTo>
                <a:lnTo>
                  <a:pt x="1802780" y="557133"/>
                </a:lnTo>
                <a:lnTo>
                  <a:pt x="1774525" y="538093"/>
                </a:lnTo>
                <a:lnTo>
                  <a:pt x="1739900" y="531113"/>
                </a:lnTo>
                <a:close/>
              </a:path>
              <a:path w="1828800" h="1064895">
                <a:moveTo>
                  <a:pt x="344424" y="0"/>
                </a:moveTo>
                <a:lnTo>
                  <a:pt x="304800" y="531113"/>
                </a:lnTo>
                <a:lnTo>
                  <a:pt x="762000" y="531113"/>
                </a:lnTo>
                <a:lnTo>
                  <a:pt x="3444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B26CD8-D70A-4022-B671-2AF0C5D631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4247" y="285573"/>
            <a:ext cx="10551663" cy="675141"/>
          </a:xfrm>
        </p:spPr>
        <p:txBody>
          <a:bodyPr/>
          <a:lstStyle/>
          <a:p>
            <a:r>
              <a:rPr lang="en-PH" spc="-15" dirty="0">
                <a:latin typeface="Juli Sans Black" panose="00000A00000000000000" pitchFamily="50" charset="0"/>
              </a:rPr>
              <a:t>Offer</a:t>
            </a:r>
            <a:r>
              <a:rPr lang="en-PH" spc="-70" dirty="0">
                <a:latin typeface="Juli Sans Black" panose="00000A00000000000000" pitchFamily="50" charset="0"/>
              </a:rPr>
              <a:t> </a:t>
            </a:r>
            <a:r>
              <a:rPr lang="en-PH" dirty="0">
                <a:latin typeface="Juli Sans Black" panose="00000A00000000000000" pitchFamily="50" charset="0"/>
              </a:rPr>
              <a:t>Details Page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6E3EA3C-02B6-403F-96BA-31F1440B60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1778" y="1508331"/>
            <a:ext cx="3033264" cy="957708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n-PH" spc="-5" dirty="0">
                <a:cs typeface="Arial"/>
              </a:rPr>
              <a:t>Open the offer and then </a:t>
            </a:r>
            <a:r>
              <a:rPr lang="en-PH" dirty="0">
                <a:cs typeface="Arial"/>
              </a:rPr>
              <a:t>e</a:t>
            </a:r>
            <a:r>
              <a:rPr lang="en-PH" spc="-5" dirty="0">
                <a:cs typeface="Arial"/>
              </a:rPr>
              <a:t>nter</a:t>
            </a:r>
            <a:r>
              <a:rPr lang="en-PH" spc="10" dirty="0">
                <a:cs typeface="Arial"/>
              </a:rPr>
              <a:t> a </a:t>
            </a:r>
            <a:r>
              <a:rPr lang="en-PH" spc="-5" dirty="0">
                <a:cs typeface="Arial"/>
              </a:rPr>
              <a:t>ref</a:t>
            </a:r>
            <a:r>
              <a:rPr lang="en-PH" dirty="0">
                <a:cs typeface="Arial"/>
              </a:rPr>
              <a:t>e</a:t>
            </a:r>
            <a:r>
              <a:rPr lang="en-PH" spc="-5" dirty="0">
                <a:cs typeface="Arial"/>
              </a:rPr>
              <a:t>rence</a:t>
            </a:r>
            <a:r>
              <a:rPr lang="en-PH" spc="15" dirty="0">
                <a:cs typeface="Arial"/>
              </a:rPr>
              <a:t> </a:t>
            </a:r>
            <a:r>
              <a:rPr lang="en-PH" spc="-5" dirty="0">
                <a:cs typeface="Arial"/>
              </a:rPr>
              <a:t>numbe</a:t>
            </a:r>
            <a:r>
              <a:rPr lang="en-PH" spc="-125" dirty="0">
                <a:cs typeface="Arial"/>
              </a:rPr>
              <a:t>r</a:t>
            </a:r>
            <a:r>
              <a:rPr lang="en-PH" spc="-5" dirty="0">
                <a:cs typeface="Arial"/>
              </a:rPr>
              <a:t>. This will be sent back to the</a:t>
            </a:r>
            <a:r>
              <a:rPr lang="en-PH" spc="140" dirty="0">
                <a:cs typeface="Arial"/>
              </a:rPr>
              <a:t> </a:t>
            </a:r>
            <a:r>
              <a:rPr lang="en-PH" spc="-25" dirty="0">
                <a:cs typeface="Arial"/>
              </a:rPr>
              <a:t>Buyer.</a:t>
            </a:r>
            <a:r>
              <a:rPr lang="en-PH" spc="-5" dirty="0">
                <a:cs typeface="Arial"/>
              </a:rPr>
              <a:t> 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n-PH" b="1" spc="-5" dirty="0">
                <a:solidFill>
                  <a:schemeClr val="accent2"/>
                </a:solidFill>
                <a:cs typeface="Arial"/>
              </a:rPr>
              <a:t>Supplier Reference Number: </a:t>
            </a:r>
            <a:r>
              <a:rPr lang="en-PH" spc="-5" dirty="0">
                <a:cs typeface="Arial"/>
              </a:rPr>
              <a:t>allows the suppliers to track the offer with a reference that they use in their internal system.</a:t>
            </a:r>
            <a:endParaRPr lang="en-PH" dirty="0">
              <a:cs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27FEF0-3900-417B-9C16-4E3AAC8813A8}"/>
              </a:ext>
            </a:extLst>
          </p:cNvPr>
          <p:cNvGrpSpPr/>
          <p:nvPr/>
        </p:nvGrpSpPr>
        <p:grpSpPr>
          <a:xfrm>
            <a:off x="5188216" y="2488206"/>
            <a:ext cx="3033264" cy="977031"/>
            <a:chOff x="4885941" y="2706922"/>
            <a:chExt cx="3033264" cy="977031"/>
          </a:xfrm>
        </p:grpSpPr>
        <p:sp>
          <p:nvSpPr>
            <p:cNvPr id="7" name="Speech Bubble: Rectangle with Corners Rounded 6">
              <a:extLst>
                <a:ext uri="{FF2B5EF4-FFF2-40B4-BE49-F238E27FC236}">
                  <a16:creationId xmlns:a16="http://schemas.microsoft.com/office/drawing/2014/main" id="{8A77AF8E-DA99-434A-9EC0-E8277088CD8E}"/>
                </a:ext>
              </a:extLst>
            </p:cNvPr>
            <p:cNvSpPr/>
            <p:nvPr/>
          </p:nvSpPr>
          <p:spPr>
            <a:xfrm>
              <a:off x="4885941" y="2706922"/>
              <a:ext cx="3033264" cy="977031"/>
            </a:xfrm>
            <a:prstGeom prst="wedgeRoundRectCallout">
              <a:avLst>
                <a:gd name="adj1" fmla="val -35709"/>
                <a:gd name="adj2" fmla="val 96502"/>
                <a:gd name="adj3" fmla="val 16667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sp>
          <p:nvSpPr>
            <p:cNvPr id="6" name="object 6"/>
            <p:cNvSpPr txBox="1"/>
            <p:nvPr/>
          </p:nvSpPr>
          <p:spPr>
            <a:xfrm>
              <a:off x="4984876" y="2826105"/>
              <a:ext cx="2835394" cy="73866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indent="12700" algn="ctr"/>
              <a:r>
                <a:rPr sz="2400" b="1" spc="-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Enter </a:t>
              </a:r>
              <a:r>
                <a:rPr sz="2400" b="1" spc="-10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your</a:t>
              </a:r>
              <a:r>
                <a:rPr sz="2400" b="1" spc="-40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sz="2400" b="1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reference </a:t>
              </a:r>
              <a:r>
                <a:rPr sz="2400" b="1" spc="-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number</a:t>
              </a:r>
              <a:endParaRPr sz="240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8E986EE-DF7C-4ED2-987F-6B7B03E9A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10" dirty="0"/>
              <a:t>Create New Offer Position</a:t>
            </a:r>
            <a:endParaRPr lang="en-PH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B8A7B0A-7C96-4FB7-B339-CC73699AE1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1001" y="1884056"/>
            <a:ext cx="3429000" cy="805308"/>
          </a:xfrm>
        </p:spPr>
        <p:txBody>
          <a:bodyPr/>
          <a:lstStyle/>
          <a:p>
            <a:pPr marL="0" indent="0">
              <a:lnSpc>
                <a:spcPct val="110000"/>
              </a:lnSpc>
              <a:spcAft>
                <a:spcPts val="1800"/>
              </a:spcAft>
              <a:buNone/>
            </a:pPr>
            <a:r>
              <a:rPr lang="en-PH" sz="2000" spc="-5" dirty="0">
                <a:cs typeface="Arial"/>
              </a:rPr>
              <a:t>Review the request from the </a:t>
            </a:r>
            <a:r>
              <a:rPr lang="en-PH" sz="2000" spc="-25" dirty="0">
                <a:cs typeface="Arial"/>
              </a:rPr>
              <a:t>buyer. </a:t>
            </a:r>
            <a:r>
              <a:rPr lang="en-PH" sz="2000" spc="-5" dirty="0">
                <a:cs typeface="Arial"/>
              </a:rPr>
              <a:t>In this example, the request has two positions</a:t>
            </a:r>
            <a:r>
              <a:rPr lang="en-PH" sz="2000" spc="10" dirty="0">
                <a:cs typeface="Arial"/>
              </a:rPr>
              <a:t> </a:t>
            </a:r>
            <a:r>
              <a:rPr lang="en-PH" sz="2000" spc="-5" dirty="0">
                <a:cs typeface="Arial"/>
              </a:rPr>
              <a:t>or</a:t>
            </a:r>
            <a:r>
              <a:rPr lang="en-PH" sz="2000" spc="25" dirty="0">
                <a:cs typeface="Arial"/>
              </a:rPr>
              <a:t> </a:t>
            </a:r>
            <a:r>
              <a:rPr lang="en-PH" sz="2000" spc="-5" dirty="0">
                <a:cs typeface="Arial"/>
              </a:rPr>
              <a:t>offers.</a:t>
            </a:r>
            <a:endParaRPr lang="en-PH" sz="2000" spc="-25" dirty="0">
              <a:cs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564DE6A-2EB4-48BB-BDAA-45D42D66CCDC}"/>
              </a:ext>
            </a:extLst>
          </p:cNvPr>
          <p:cNvGrpSpPr/>
          <p:nvPr/>
        </p:nvGrpSpPr>
        <p:grpSpPr>
          <a:xfrm>
            <a:off x="3962400" y="1368188"/>
            <a:ext cx="7970632" cy="5464857"/>
            <a:chOff x="3962400" y="1227813"/>
            <a:chExt cx="7970632" cy="5464857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731ADF6A-2023-4356-A9E7-DC018B9CC9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2400" y="1227813"/>
              <a:ext cx="7970632" cy="5464857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D7AEA5-B858-4A87-846A-9BB1B7AE4A57}"/>
                </a:ext>
              </a:extLst>
            </p:cNvPr>
            <p:cNvGrpSpPr/>
            <p:nvPr/>
          </p:nvGrpSpPr>
          <p:grpSpPr>
            <a:xfrm>
              <a:off x="7010400" y="3657601"/>
              <a:ext cx="2590800" cy="731614"/>
              <a:chOff x="7010400" y="3657601"/>
              <a:chExt cx="2590800" cy="731614"/>
            </a:xfrm>
          </p:grpSpPr>
          <p:sp>
            <p:nvSpPr>
              <p:cNvPr id="4" name="Speech Bubble: Rectangle with Corners Rounded 3">
                <a:extLst>
                  <a:ext uri="{FF2B5EF4-FFF2-40B4-BE49-F238E27FC236}">
                    <a16:creationId xmlns:a16="http://schemas.microsoft.com/office/drawing/2014/main" id="{B67E9FA2-6F9C-497C-BC7B-C59029D9226E}"/>
                  </a:ext>
                </a:extLst>
              </p:cNvPr>
              <p:cNvSpPr/>
              <p:nvPr/>
            </p:nvSpPr>
            <p:spPr>
              <a:xfrm>
                <a:off x="7010400" y="3657601"/>
                <a:ext cx="2590800" cy="731614"/>
              </a:xfrm>
              <a:prstGeom prst="wedgeRoundRectCallout">
                <a:avLst>
                  <a:gd name="adj1" fmla="val -86802"/>
                  <a:gd name="adj2" fmla="val 32361"/>
                  <a:gd name="adj3" fmla="val 16667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7" name="object 7"/>
              <p:cNvSpPr txBox="1"/>
              <p:nvPr/>
            </p:nvSpPr>
            <p:spPr>
              <a:xfrm>
                <a:off x="7102039" y="3746409"/>
                <a:ext cx="2430016" cy="55399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R="5080" indent="12700" algn="ctr"/>
                <a:r>
                  <a:rPr b="1" dirty="0">
                    <a:solidFill>
                      <a:schemeClr val="bg1"/>
                    </a:solidFill>
                    <a:latin typeface="Juli Sans" panose="00000500000000000000" pitchFamily="50" charset="0"/>
                    <a:cs typeface="Arial"/>
                  </a:rPr>
                  <a:t>Click </a:t>
                </a:r>
                <a:r>
                  <a:rPr lang="en-US" b="1" dirty="0">
                    <a:solidFill>
                      <a:schemeClr val="bg1"/>
                    </a:solidFill>
                    <a:latin typeface="Juli Sans" panose="00000500000000000000" pitchFamily="50" charset="0"/>
                    <a:cs typeface="Arial"/>
                  </a:rPr>
                  <a:t>the</a:t>
                </a:r>
                <a:r>
                  <a:rPr b="1" dirty="0">
                    <a:solidFill>
                      <a:schemeClr val="bg1"/>
                    </a:solidFill>
                    <a:latin typeface="Juli Sans" panose="00000500000000000000" pitchFamily="50" charset="0"/>
                    <a:cs typeface="Arial"/>
                  </a:rPr>
                  <a:t> link to edit</a:t>
                </a:r>
                <a:r>
                  <a:rPr b="1" spc="-75" dirty="0">
                    <a:solidFill>
                      <a:schemeClr val="bg1"/>
                    </a:solidFill>
                    <a:latin typeface="Juli Sans" panose="00000500000000000000" pitchFamily="50" charset="0"/>
                    <a:cs typeface="Arial"/>
                  </a:rPr>
                  <a:t> </a:t>
                </a:r>
                <a:r>
                  <a:rPr b="1" spc="-5" dirty="0">
                    <a:solidFill>
                      <a:schemeClr val="bg1"/>
                    </a:solidFill>
                    <a:latin typeface="Juli Sans" panose="00000500000000000000" pitchFamily="50" charset="0"/>
                    <a:cs typeface="Arial"/>
                  </a:rPr>
                  <a:t>the </a:t>
                </a:r>
                <a:r>
                  <a:rPr b="1" dirty="0">
                    <a:solidFill>
                      <a:schemeClr val="bg1"/>
                    </a:solidFill>
                    <a:latin typeface="Juli Sans" panose="00000500000000000000" pitchFamily="50" charset="0"/>
                    <a:cs typeface="Arial"/>
                  </a:rPr>
                  <a:t>request.</a:t>
                </a:r>
                <a:endParaRPr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endParaRPr>
              </a:p>
            </p:txBody>
          </p:sp>
        </p:grpSp>
      </p:grp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D139591B-F139-40DB-BE8D-4A41AC52107B}"/>
              </a:ext>
            </a:extLst>
          </p:cNvPr>
          <p:cNvSpPr txBox="1">
            <a:spLocks/>
          </p:cNvSpPr>
          <p:nvPr/>
        </p:nvSpPr>
        <p:spPr>
          <a:xfrm>
            <a:off x="381001" y="3599379"/>
            <a:ext cx="3429000" cy="8053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□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Aft>
                <a:spcPts val="1800"/>
              </a:spcAft>
              <a:buFontTx/>
              <a:buNone/>
            </a:pPr>
            <a:r>
              <a:rPr lang="en-PH" sz="2000" b="1" spc="-5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Create new </a:t>
            </a:r>
            <a:r>
              <a:rPr lang="en-PH" sz="2000" b="1" spc="-1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offer</a:t>
            </a:r>
            <a:r>
              <a:rPr lang="en-PH" sz="2000" b="1" spc="15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 </a:t>
            </a:r>
            <a:r>
              <a:rPr lang="en-PH" sz="2000" b="1" spc="-5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position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. Click the link to view details of a request and make an offer.</a:t>
            </a:r>
            <a:endParaRPr lang="en-PH" sz="2000" spc="-25" dirty="0">
              <a:latin typeface="Juli Sans" panose="00000500000000000000" pitchFamily="50" charset="0"/>
              <a:cs typeface="Arial"/>
            </a:endParaRPr>
          </a:p>
          <a:p>
            <a:pPr>
              <a:lnSpc>
                <a:spcPct val="110000"/>
              </a:lnSpc>
            </a:pPr>
            <a:endParaRPr lang="en-PH" sz="2000" dirty="0">
              <a:latin typeface="Juli Sans" panose="00000500000000000000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2C09975B-021D-48D0-A45D-0F8E96983D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570" y="1250972"/>
            <a:ext cx="8434830" cy="499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ject 7"/>
          <p:cNvSpPr/>
          <p:nvPr/>
        </p:nvSpPr>
        <p:spPr>
          <a:xfrm flipH="1">
            <a:off x="3868600" y="3048001"/>
            <a:ext cx="1846400" cy="1471610"/>
          </a:xfrm>
          <a:custGeom>
            <a:avLst/>
            <a:gdLst/>
            <a:ahLst/>
            <a:cxnLst/>
            <a:rect l="l" t="t" r="r" b="b"/>
            <a:pathLst>
              <a:path w="1289685" h="711200">
                <a:moveTo>
                  <a:pt x="70167" y="330200"/>
                </a:moveTo>
                <a:lnTo>
                  <a:pt x="76155" y="300559"/>
                </a:lnTo>
                <a:lnTo>
                  <a:pt x="92484" y="276336"/>
                </a:lnTo>
                <a:lnTo>
                  <a:pt x="116705" y="259994"/>
                </a:lnTo>
                <a:lnTo>
                  <a:pt x="146367" y="254000"/>
                </a:lnTo>
                <a:lnTo>
                  <a:pt x="273367" y="254000"/>
                </a:lnTo>
                <a:lnTo>
                  <a:pt x="0" y="0"/>
                </a:lnTo>
                <a:lnTo>
                  <a:pt x="578167" y="254000"/>
                </a:lnTo>
                <a:lnTo>
                  <a:pt x="1213167" y="254000"/>
                </a:lnTo>
                <a:lnTo>
                  <a:pt x="1242808" y="259994"/>
                </a:lnTo>
                <a:lnTo>
                  <a:pt x="1267031" y="276336"/>
                </a:lnTo>
                <a:lnTo>
                  <a:pt x="1283372" y="300559"/>
                </a:lnTo>
                <a:lnTo>
                  <a:pt x="1289367" y="330200"/>
                </a:lnTo>
                <a:lnTo>
                  <a:pt x="1289367" y="444500"/>
                </a:lnTo>
                <a:lnTo>
                  <a:pt x="1289367" y="635000"/>
                </a:lnTo>
                <a:lnTo>
                  <a:pt x="1283372" y="664640"/>
                </a:lnTo>
                <a:lnTo>
                  <a:pt x="1267031" y="688863"/>
                </a:lnTo>
                <a:lnTo>
                  <a:pt x="1242808" y="705205"/>
                </a:lnTo>
                <a:lnTo>
                  <a:pt x="1213167" y="711200"/>
                </a:lnTo>
                <a:lnTo>
                  <a:pt x="578167" y="711200"/>
                </a:lnTo>
                <a:lnTo>
                  <a:pt x="273367" y="711200"/>
                </a:lnTo>
                <a:lnTo>
                  <a:pt x="146367" y="711200"/>
                </a:lnTo>
                <a:lnTo>
                  <a:pt x="116705" y="705205"/>
                </a:lnTo>
                <a:lnTo>
                  <a:pt x="92484" y="688863"/>
                </a:lnTo>
                <a:lnTo>
                  <a:pt x="76155" y="664640"/>
                </a:lnTo>
                <a:lnTo>
                  <a:pt x="70167" y="635000"/>
                </a:lnTo>
                <a:lnTo>
                  <a:pt x="70167" y="444500"/>
                </a:lnTo>
                <a:lnTo>
                  <a:pt x="70167" y="330200"/>
                </a:lnTo>
                <a:close/>
              </a:path>
            </a:pathLst>
          </a:custGeom>
          <a:solidFill>
            <a:schemeClr val="accent2"/>
          </a:solidFill>
          <a:ln w="28575">
            <a:solidFill>
              <a:schemeClr val="accent2"/>
            </a:solidFill>
          </a:ln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34740" y="3775731"/>
            <a:ext cx="492252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2780665" algn="ctr"/>
            <a:r>
              <a:rPr sz="20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Short  </a:t>
            </a:r>
            <a:r>
              <a:rPr sz="2000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de</a:t>
            </a:r>
            <a:r>
              <a:rPr sz="20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s</a:t>
            </a:r>
            <a:r>
              <a:rPr sz="2000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c</a:t>
            </a:r>
            <a:r>
              <a:rPr sz="20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ription.</a:t>
            </a:r>
            <a:endParaRPr sz="2000"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6FE70-02B0-49D9-ABC4-8B7E3EDF4E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2388" y="439894"/>
            <a:ext cx="10551663" cy="675141"/>
          </a:xfrm>
        </p:spPr>
        <p:txBody>
          <a:bodyPr/>
          <a:lstStyle/>
          <a:p>
            <a:r>
              <a:rPr lang="en-PH" spc="-15" dirty="0"/>
              <a:t>New Offer Position</a:t>
            </a:r>
            <a:endParaRPr lang="en-PH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5788E8A-15DD-4A9F-A956-57E4BA4D87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9155" y="1806585"/>
            <a:ext cx="2819400" cy="3886200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PH" sz="1800" spc="-5" dirty="0">
                <a:cs typeface="Arial"/>
              </a:rPr>
              <a:t>In the Positions page, fill the form with information needed in the screen.</a:t>
            </a:r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PH" sz="1800" b="1" spc="-5" dirty="0">
                <a:solidFill>
                  <a:schemeClr val="accent2"/>
                </a:solidFill>
                <a:cs typeface="Arial"/>
              </a:rPr>
              <a:t>Short description:</a:t>
            </a:r>
            <a:r>
              <a:rPr lang="en-PH" sz="1800" spc="-5" dirty="0">
                <a:cs typeface="Arial"/>
              </a:rPr>
              <a:t> This is reserved to include only brief and descriptive note about the offer. </a:t>
            </a:r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PH" sz="1800" b="1" spc="-5" dirty="0">
                <a:solidFill>
                  <a:schemeClr val="accent2"/>
                </a:solidFill>
                <a:cs typeface="Arial"/>
              </a:rPr>
              <a:t>Long description: </a:t>
            </a:r>
            <a:r>
              <a:rPr lang="en-PH" sz="1800" spc="-5" dirty="0">
                <a:cs typeface="Arial"/>
              </a:rPr>
              <a:t>Use this space to include detailed information about the offer.</a:t>
            </a:r>
            <a:endParaRPr lang="en-PH" sz="1800" dirty="0"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24AEC48A-F4A5-4F58-BE8F-E055F803D94F}"/>
              </a:ext>
            </a:extLst>
          </p:cNvPr>
          <p:cNvSpPr/>
          <p:nvPr/>
        </p:nvSpPr>
        <p:spPr>
          <a:xfrm>
            <a:off x="7431458" y="3375496"/>
            <a:ext cx="2150184" cy="1280051"/>
          </a:xfrm>
          <a:custGeom>
            <a:avLst/>
            <a:gdLst/>
            <a:ahLst/>
            <a:cxnLst/>
            <a:rect l="l" t="t" r="r" b="b"/>
            <a:pathLst>
              <a:path w="1289685" h="711200">
                <a:moveTo>
                  <a:pt x="70167" y="330200"/>
                </a:moveTo>
                <a:lnTo>
                  <a:pt x="76155" y="300559"/>
                </a:lnTo>
                <a:lnTo>
                  <a:pt x="92484" y="276336"/>
                </a:lnTo>
                <a:lnTo>
                  <a:pt x="116705" y="259994"/>
                </a:lnTo>
                <a:lnTo>
                  <a:pt x="146367" y="254000"/>
                </a:lnTo>
                <a:lnTo>
                  <a:pt x="273367" y="254000"/>
                </a:lnTo>
                <a:lnTo>
                  <a:pt x="0" y="0"/>
                </a:lnTo>
                <a:lnTo>
                  <a:pt x="578167" y="254000"/>
                </a:lnTo>
                <a:lnTo>
                  <a:pt x="1213167" y="254000"/>
                </a:lnTo>
                <a:lnTo>
                  <a:pt x="1242808" y="259994"/>
                </a:lnTo>
                <a:lnTo>
                  <a:pt x="1267031" y="276336"/>
                </a:lnTo>
                <a:lnTo>
                  <a:pt x="1283372" y="300559"/>
                </a:lnTo>
                <a:lnTo>
                  <a:pt x="1289367" y="330200"/>
                </a:lnTo>
                <a:lnTo>
                  <a:pt x="1289367" y="444500"/>
                </a:lnTo>
                <a:lnTo>
                  <a:pt x="1289367" y="635000"/>
                </a:lnTo>
                <a:lnTo>
                  <a:pt x="1283372" y="664640"/>
                </a:lnTo>
                <a:lnTo>
                  <a:pt x="1267031" y="688863"/>
                </a:lnTo>
                <a:lnTo>
                  <a:pt x="1242808" y="705205"/>
                </a:lnTo>
                <a:lnTo>
                  <a:pt x="1213167" y="711200"/>
                </a:lnTo>
                <a:lnTo>
                  <a:pt x="578167" y="711200"/>
                </a:lnTo>
                <a:lnTo>
                  <a:pt x="273367" y="711200"/>
                </a:lnTo>
                <a:lnTo>
                  <a:pt x="146367" y="711200"/>
                </a:lnTo>
                <a:lnTo>
                  <a:pt x="116705" y="705205"/>
                </a:lnTo>
                <a:lnTo>
                  <a:pt x="92484" y="688863"/>
                </a:lnTo>
                <a:lnTo>
                  <a:pt x="76155" y="664640"/>
                </a:lnTo>
                <a:lnTo>
                  <a:pt x="70167" y="635000"/>
                </a:lnTo>
                <a:lnTo>
                  <a:pt x="70167" y="444500"/>
                </a:lnTo>
                <a:lnTo>
                  <a:pt x="70167" y="330200"/>
                </a:lnTo>
                <a:close/>
              </a:path>
            </a:pathLst>
          </a:custGeom>
          <a:solidFill>
            <a:schemeClr val="accent2"/>
          </a:solidFill>
          <a:ln w="28575">
            <a:solidFill>
              <a:schemeClr val="accent2"/>
            </a:solidFill>
          </a:ln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40386E27-1933-4C86-BB39-52D9427BFE4B}"/>
              </a:ext>
            </a:extLst>
          </p:cNvPr>
          <p:cNvSpPr txBox="1"/>
          <p:nvPr/>
        </p:nvSpPr>
        <p:spPr>
          <a:xfrm>
            <a:off x="7820299" y="3931878"/>
            <a:ext cx="4459389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2780665" algn="ctr"/>
            <a:r>
              <a:rPr lang="en-US" sz="2000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Long </a:t>
            </a:r>
            <a:r>
              <a:rPr sz="2000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de</a:t>
            </a:r>
            <a:r>
              <a:rPr sz="20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s</a:t>
            </a:r>
            <a:r>
              <a:rPr sz="2000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c</a:t>
            </a:r>
            <a:r>
              <a:rPr sz="20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ription.</a:t>
            </a:r>
            <a:endParaRPr sz="2000"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C456A8-7B51-46A6-85F9-4C31E8017D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7835" y="5235875"/>
            <a:ext cx="2651157" cy="555342"/>
          </a:xfrm>
        </p:spPr>
        <p:txBody>
          <a:bodyPr/>
          <a:lstStyle/>
          <a:p>
            <a:pPr marL="0" indent="0">
              <a:buNone/>
            </a:pPr>
            <a:r>
              <a:rPr lang="en-PH" sz="1800" dirty="0"/>
              <a:t>The last date for sending a response.</a:t>
            </a:r>
          </a:p>
        </p:txBody>
      </p:sp>
      <p:sp>
        <p:nvSpPr>
          <p:cNvPr id="5" name="object 5"/>
          <p:cNvSpPr/>
          <p:nvPr/>
        </p:nvSpPr>
        <p:spPr>
          <a:xfrm>
            <a:off x="2368297" y="992124"/>
            <a:ext cx="341375" cy="4831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56D6699-6C49-475A-B194-7829D7A7EE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7097" y="298972"/>
            <a:ext cx="3962400" cy="675141"/>
          </a:xfrm>
        </p:spPr>
        <p:txBody>
          <a:bodyPr/>
          <a:lstStyle/>
          <a:p>
            <a:r>
              <a:rPr lang="en-PH" spc="-15" dirty="0">
                <a:latin typeface="Juli Sans Black" panose="00000A00000000000000" pitchFamily="50" charset="0"/>
              </a:rPr>
              <a:t>Offer</a:t>
            </a:r>
            <a:r>
              <a:rPr lang="en-PH" spc="-70" dirty="0">
                <a:latin typeface="Juli Sans Black" panose="00000A00000000000000" pitchFamily="50" charset="0"/>
              </a:rPr>
              <a:t> </a:t>
            </a:r>
            <a:r>
              <a:rPr lang="en-PH" dirty="0">
                <a:latin typeface="Juli Sans Black" panose="00000A00000000000000" pitchFamily="50" charset="0"/>
              </a:rPr>
              <a:t>Position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092CE7A8-E4D2-438E-A3EC-3D8037650E92}"/>
              </a:ext>
            </a:extLst>
          </p:cNvPr>
          <p:cNvSpPr txBox="1">
            <a:spLocks/>
          </p:cNvSpPr>
          <p:nvPr/>
        </p:nvSpPr>
        <p:spPr>
          <a:xfrm>
            <a:off x="9392339" y="4748658"/>
            <a:ext cx="2551826" cy="6429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□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PH" sz="1800" b="1" spc="-1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Tax</a:t>
            </a:r>
            <a:r>
              <a:rPr lang="en-PH" sz="1800" b="1" dirty="0">
                <a:latin typeface="Juli Sans" panose="00000500000000000000" pitchFamily="50" charset="0"/>
                <a:cs typeface="Arial"/>
              </a:rPr>
              <a:t>: </a:t>
            </a:r>
            <a:r>
              <a:rPr lang="en-PH" sz="1800" dirty="0">
                <a:latin typeface="Juli Sans" panose="00000500000000000000" pitchFamily="50" charset="0"/>
                <a:cs typeface="Arial"/>
              </a:rPr>
              <a:t>Rate of tax that will be added.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A2BC6D8-FEA8-4653-A7B4-43B6356AA024}"/>
              </a:ext>
            </a:extLst>
          </p:cNvPr>
          <p:cNvGrpSpPr/>
          <p:nvPr/>
        </p:nvGrpSpPr>
        <p:grpSpPr>
          <a:xfrm>
            <a:off x="2912141" y="2121407"/>
            <a:ext cx="6366357" cy="3593591"/>
            <a:chOff x="2439870" y="2281202"/>
            <a:chExt cx="6366357" cy="3593591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88BC3CF-5066-45F0-8B5C-B61F378D3F3B}"/>
                </a:ext>
              </a:extLst>
            </p:cNvPr>
            <p:cNvSpPr/>
            <p:nvPr/>
          </p:nvSpPr>
          <p:spPr>
            <a:xfrm>
              <a:off x="2439870" y="2281202"/>
              <a:ext cx="6019800" cy="3593591"/>
            </a:xfrm>
            <a:prstGeom prst="rect">
              <a:avLst/>
            </a:prstGeom>
            <a:solidFill>
              <a:srgbClr val="E7E6E6">
                <a:alpha val="27059"/>
              </a:srgb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819A842-C585-4EAC-8C39-B7B17FC19532}"/>
                </a:ext>
              </a:extLst>
            </p:cNvPr>
            <p:cNvGrpSpPr/>
            <p:nvPr/>
          </p:nvGrpSpPr>
          <p:grpSpPr>
            <a:xfrm>
              <a:off x="2971801" y="2609850"/>
              <a:ext cx="5834426" cy="3097929"/>
              <a:chOff x="2971801" y="2609850"/>
              <a:chExt cx="5834426" cy="3097929"/>
            </a:xfrm>
          </p:grpSpPr>
          <p:sp>
            <p:nvSpPr>
              <p:cNvPr id="11" name="object 11"/>
              <p:cNvSpPr txBox="1"/>
              <p:nvPr/>
            </p:nvSpPr>
            <p:spPr>
              <a:xfrm>
                <a:off x="6735033" y="4438253"/>
                <a:ext cx="884967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065" marR="307975" indent="-1270"/>
                <a:r>
                  <a:rPr lang="en-US" b="1" dirty="0">
                    <a:solidFill>
                      <a:srgbClr val="04294C"/>
                    </a:solidFill>
                    <a:latin typeface="Arial Narrow" panose="020B0606020202030204" pitchFamily="34" charset="0"/>
                    <a:cs typeface="Arial"/>
                  </a:rPr>
                  <a:t>Dollar</a:t>
                </a:r>
                <a:endParaRPr dirty="0">
                  <a:solidFill>
                    <a:srgbClr val="04294C"/>
                  </a:solidFill>
                  <a:latin typeface="Arial Narrow" panose="020B0606020202030204" pitchFamily="34" charset="0"/>
                  <a:cs typeface="Arial"/>
                </a:endParaRPr>
              </a:p>
            </p:txBody>
          </p:sp>
          <p:sp>
            <p:nvSpPr>
              <p:cNvPr id="14" name="object 14"/>
              <p:cNvSpPr txBox="1"/>
              <p:nvPr/>
            </p:nvSpPr>
            <p:spPr>
              <a:xfrm>
                <a:off x="2971801" y="2640273"/>
                <a:ext cx="2209800" cy="3067506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marR="5080" indent="3175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b="1" spc="-5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Juli Sans" panose="00000500000000000000" pitchFamily="50" charset="0"/>
                    <a:cs typeface="Arial"/>
                  </a:rPr>
                  <a:t>Article No</a:t>
                </a:r>
                <a:r>
                  <a:rPr lang="en-US" b="1" spc="-5" dirty="0">
                    <a:solidFill>
                      <a:srgbClr val="FF0000"/>
                    </a:solidFill>
                    <a:latin typeface="Juli Sans" panose="00000500000000000000" pitchFamily="50" charset="0"/>
                    <a:cs typeface="Arial"/>
                  </a:rPr>
                  <a:t>*</a:t>
                </a:r>
              </a:p>
              <a:p>
                <a:pPr marL="12700" marR="5080" indent="3175"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b="1" spc="-5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Juli Sans" panose="00000500000000000000" pitchFamily="50" charset="0"/>
                    <a:cs typeface="Arial"/>
                  </a:rPr>
                  <a:t>Eclass</a:t>
                </a:r>
                <a:r>
                  <a:rPr lang="en-US" b="1" spc="-5" dirty="0">
                    <a:solidFill>
                      <a:srgbClr val="FF0000"/>
                    </a:solidFill>
                    <a:latin typeface="Juli Sans" panose="00000500000000000000" pitchFamily="50" charset="0"/>
                    <a:cs typeface="Arial"/>
                  </a:rPr>
                  <a:t>*</a:t>
                </a:r>
              </a:p>
              <a:p>
                <a:pPr marL="12700" marR="5080" indent="3175"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b="1" spc="-5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Juli Sans" panose="00000500000000000000" pitchFamily="50" charset="0"/>
                    <a:cs typeface="Arial"/>
                  </a:rPr>
                  <a:t>Delivery Day(s):</a:t>
                </a:r>
                <a:r>
                  <a:rPr lang="en-US" b="1" spc="-5" dirty="0">
                    <a:solidFill>
                      <a:srgbClr val="FF0000"/>
                    </a:solidFill>
                    <a:latin typeface="Juli Sans" panose="00000500000000000000" pitchFamily="50" charset="0"/>
                    <a:cs typeface="Arial"/>
                  </a:rPr>
                  <a:t>*</a:t>
                </a:r>
              </a:p>
              <a:p>
                <a:pPr marL="12700" marR="5080" indent="3175"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b="1" spc="-5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Juli Sans" panose="00000500000000000000" pitchFamily="50" charset="0"/>
                    <a:cs typeface="Arial"/>
                  </a:rPr>
                  <a:t>Amount:</a:t>
                </a:r>
                <a:r>
                  <a:rPr lang="en-US" b="1" spc="-5" dirty="0">
                    <a:solidFill>
                      <a:srgbClr val="FF0000"/>
                    </a:solidFill>
                    <a:latin typeface="Juli Sans" panose="00000500000000000000" pitchFamily="50" charset="0"/>
                    <a:cs typeface="Arial"/>
                  </a:rPr>
                  <a:t>*</a:t>
                </a:r>
                <a:r>
                  <a:rPr lang="en-US" b="1" spc="-5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Juli Sans" panose="00000500000000000000" pitchFamily="50" charset="0"/>
                    <a:cs typeface="Arial"/>
                  </a:rPr>
                  <a:t> / Unit: </a:t>
                </a:r>
                <a:r>
                  <a:rPr lang="en-US" b="1" spc="-5" dirty="0">
                    <a:solidFill>
                      <a:srgbClr val="FF0000"/>
                    </a:solidFill>
                    <a:latin typeface="Juli Sans" panose="00000500000000000000" pitchFamily="50" charset="0"/>
                    <a:cs typeface="Arial"/>
                  </a:rPr>
                  <a:t>*</a:t>
                </a:r>
              </a:p>
              <a:p>
                <a:pPr marL="12700" marR="5080" indent="3175"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sz="1800" b="1" spc="-5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Juli Sans" panose="00000500000000000000" pitchFamily="50" charset="0"/>
                    <a:cs typeface="Arial"/>
                  </a:rPr>
                  <a:t>Price per unit</a:t>
                </a:r>
                <a:r>
                  <a:rPr lang="en-US" sz="1800" b="1" spc="-5" dirty="0">
                    <a:solidFill>
                      <a:srgbClr val="FF0000"/>
                    </a:solidFill>
                    <a:latin typeface="Juli Sans" panose="00000500000000000000" pitchFamily="50" charset="0"/>
                    <a:cs typeface="Arial"/>
                  </a:rPr>
                  <a:t>*</a:t>
                </a:r>
              </a:p>
              <a:p>
                <a:pPr marL="12700" marR="5080" indent="3175"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sz="1800" b="1" spc="-5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Juli Sans" panose="00000500000000000000" pitchFamily="50" charset="0"/>
                    <a:cs typeface="Arial"/>
                  </a:rPr>
                  <a:t>Tax</a:t>
                </a:r>
              </a:p>
              <a:p>
                <a:pPr marL="12700" marR="5080" indent="3175"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sz="1800" b="1" spc="-5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Juli Sans" panose="00000500000000000000" pitchFamily="50" charset="0"/>
                    <a:cs typeface="Arial"/>
                  </a:rPr>
                  <a:t>Expiration date</a:t>
                </a:r>
              </a:p>
            </p:txBody>
          </p:sp>
          <p:sp>
            <p:nvSpPr>
              <p:cNvPr id="20" name="object 11">
                <a:extLst>
                  <a:ext uri="{FF2B5EF4-FFF2-40B4-BE49-F238E27FC236}">
                    <a16:creationId xmlns:a16="http://schemas.microsoft.com/office/drawing/2014/main" id="{50810601-F29C-4E59-B76D-194093892E39}"/>
                  </a:ext>
                </a:extLst>
              </p:cNvPr>
              <p:cNvSpPr txBox="1"/>
              <p:nvPr/>
            </p:nvSpPr>
            <p:spPr>
              <a:xfrm>
                <a:off x="6969554" y="4135453"/>
                <a:ext cx="1836673" cy="18466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R="5080" algn="ctr">
                  <a:spcBef>
                    <a:spcPts val="885"/>
                  </a:spcBef>
                </a:pPr>
                <a:r>
                  <a:rPr lang="en-US" sz="1200" b="1" spc="-5" dirty="0">
                    <a:solidFill>
                      <a:srgbClr val="04294C"/>
                    </a:solidFill>
                    <a:latin typeface="Juli Sans" panose="00000500000000000000" pitchFamily="50" charset="0"/>
                    <a:cs typeface="Arial"/>
                  </a:rPr>
                  <a:t>.</a:t>
                </a:r>
                <a:endParaRPr sz="1200" dirty="0">
                  <a:solidFill>
                    <a:srgbClr val="04294C"/>
                  </a:solidFill>
                  <a:latin typeface="Juli Sans" panose="00000500000000000000" pitchFamily="50" charset="0"/>
                  <a:cs typeface="Arial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BB587E2-040E-4095-956D-127D59C5E599}"/>
                  </a:ext>
                </a:extLst>
              </p:cNvPr>
              <p:cNvSpPr/>
              <p:nvPr/>
            </p:nvSpPr>
            <p:spPr>
              <a:xfrm>
                <a:off x="5206839" y="2609850"/>
                <a:ext cx="1836673" cy="369332"/>
              </a:xfrm>
              <a:prstGeom prst="rect">
                <a:avLst/>
              </a:prstGeom>
              <a:noFill/>
              <a:ln w="28575">
                <a:solidFill>
                  <a:srgbClr val="C6D4E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6660E5D-6E0D-4386-8B56-2F6423C91C0B}"/>
                  </a:ext>
                </a:extLst>
              </p:cNvPr>
              <p:cNvSpPr/>
              <p:nvPr/>
            </p:nvSpPr>
            <p:spPr>
              <a:xfrm>
                <a:off x="5209114" y="3059668"/>
                <a:ext cx="1377197" cy="369332"/>
              </a:xfrm>
              <a:prstGeom prst="rect">
                <a:avLst/>
              </a:prstGeom>
              <a:noFill/>
              <a:ln w="28575">
                <a:solidFill>
                  <a:srgbClr val="C6D4E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D6D38FC-34AC-4C8B-AFEC-453D5AF3F833}"/>
                  </a:ext>
                </a:extLst>
              </p:cNvPr>
              <p:cNvSpPr/>
              <p:nvPr/>
            </p:nvSpPr>
            <p:spPr>
              <a:xfrm>
                <a:off x="5206839" y="3509487"/>
                <a:ext cx="1379473" cy="369332"/>
              </a:xfrm>
              <a:prstGeom prst="rect">
                <a:avLst/>
              </a:prstGeom>
              <a:noFill/>
              <a:ln w="28575">
                <a:solidFill>
                  <a:srgbClr val="C6D4E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FB9FFFD-997A-47BA-A3CD-DF1E66A96206}"/>
                  </a:ext>
                </a:extLst>
              </p:cNvPr>
              <p:cNvSpPr/>
              <p:nvPr/>
            </p:nvSpPr>
            <p:spPr>
              <a:xfrm>
                <a:off x="5210431" y="3950787"/>
                <a:ext cx="1379473" cy="369332"/>
              </a:xfrm>
              <a:prstGeom prst="rect">
                <a:avLst/>
              </a:prstGeom>
              <a:noFill/>
              <a:ln w="28575">
                <a:solidFill>
                  <a:srgbClr val="C6D4E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23835E5-D26F-40BB-B082-43FDFCB675F0}"/>
                  </a:ext>
                </a:extLst>
              </p:cNvPr>
              <p:cNvSpPr/>
              <p:nvPr/>
            </p:nvSpPr>
            <p:spPr>
              <a:xfrm>
                <a:off x="5206839" y="4392087"/>
                <a:ext cx="736761" cy="369332"/>
              </a:xfrm>
              <a:prstGeom prst="rect">
                <a:avLst/>
              </a:prstGeom>
              <a:noFill/>
              <a:ln w="28575">
                <a:solidFill>
                  <a:srgbClr val="C6D4E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4B3D3D3-6335-4731-9419-73F193FF46E6}"/>
                  </a:ext>
                </a:extLst>
              </p:cNvPr>
              <p:cNvSpPr/>
              <p:nvPr/>
            </p:nvSpPr>
            <p:spPr>
              <a:xfrm>
                <a:off x="6121238" y="4392087"/>
                <a:ext cx="469384" cy="369332"/>
              </a:xfrm>
              <a:prstGeom prst="rect">
                <a:avLst/>
              </a:prstGeom>
              <a:noFill/>
              <a:ln w="28575">
                <a:solidFill>
                  <a:srgbClr val="C6D4E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F323B272-F18C-4FAB-8B93-6B1C7A7EE500}"/>
                  </a:ext>
                </a:extLst>
              </p:cNvPr>
              <p:cNvSpPr/>
              <p:nvPr/>
            </p:nvSpPr>
            <p:spPr>
              <a:xfrm>
                <a:off x="6681626" y="4393337"/>
                <a:ext cx="1164048" cy="368707"/>
              </a:xfrm>
              <a:prstGeom prst="rect">
                <a:avLst/>
              </a:prstGeom>
              <a:noFill/>
              <a:ln w="28575">
                <a:solidFill>
                  <a:srgbClr val="C6D4E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899EA9D-DF18-4974-B37D-A8EC963F78C6}"/>
                  </a:ext>
                </a:extLst>
              </p:cNvPr>
              <p:cNvSpPr txBox="1"/>
              <p:nvPr/>
            </p:nvSpPr>
            <p:spPr>
              <a:xfrm>
                <a:off x="6070764" y="4392088"/>
                <a:ext cx="222770" cy="43088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065" marR="307975" indent="-1270" algn="ctr"/>
                <a:r>
                  <a:rPr lang="en-US" sz="2800" b="1" dirty="0">
                    <a:solidFill>
                      <a:srgbClr val="04294C"/>
                    </a:solidFill>
                    <a:latin typeface="Arial Rounded MT Bold" panose="020F0704030504030204" pitchFamily="34" charset="0"/>
                    <a:cs typeface="Arial"/>
                  </a:rPr>
                  <a:t>.</a:t>
                </a:r>
                <a:endParaRPr sz="2800" dirty="0">
                  <a:solidFill>
                    <a:srgbClr val="04294C"/>
                  </a:solidFill>
                  <a:latin typeface="Arial Rounded MT Bold" panose="020F0704030504030204" pitchFamily="34" charset="0"/>
                  <a:cs typeface="Arial"/>
                </a:endParaRPr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146FE70F-5C84-4C20-AAD0-A900A9530D2B}"/>
                  </a:ext>
                </a:extLst>
              </p:cNvPr>
              <p:cNvSpPr/>
              <p:nvPr/>
            </p:nvSpPr>
            <p:spPr>
              <a:xfrm>
                <a:off x="7480752" y="4438253"/>
                <a:ext cx="324000" cy="288000"/>
              </a:xfrm>
              <a:prstGeom prst="roundRect">
                <a:avLst>
                  <a:gd name="adj" fmla="val 4877"/>
                </a:avLst>
              </a:prstGeom>
              <a:solidFill>
                <a:srgbClr val="B2CEFB"/>
              </a:solidFill>
              <a:ln w="28575">
                <a:solidFill>
                  <a:srgbClr val="C6D4E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32" name="object 11">
                <a:extLst>
                  <a:ext uri="{FF2B5EF4-FFF2-40B4-BE49-F238E27FC236}">
                    <a16:creationId xmlns:a16="http://schemas.microsoft.com/office/drawing/2014/main" id="{5E4985AB-036C-41C5-A951-4E8FD81BAC0A}"/>
                  </a:ext>
                </a:extLst>
              </p:cNvPr>
              <p:cNvSpPr txBox="1"/>
              <p:nvPr/>
            </p:nvSpPr>
            <p:spPr>
              <a:xfrm>
                <a:off x="6740660" y="3995703"/>
                <a:ext cx="884967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065" marR="307975" indent="-1270"/>
                <a:r>
                  <a:rPr lang="en-US" b="1" dirty="0">
                    <a:solidFill>
                      <a:srgbClr val="04294C"/>
                    </a:solidFill>
                    <a:latin typeface="Arial Narrow" panose="020B0606020202030204" pitchFamily="34" charset="0"/>
                    <a:cs typeface="Arial"/>
                  </a:rPr>
                  <a:t>Each</a:t>
                </a:r>
                <a:endParaRPr dirty="0">
                  <a:solidFill>
                    <a:srgbClr val="04294C"/>
                  </a:solidFill>
                  <a:latin typeface="Arial Narrow" panose="020B0606020202030204" pitchFamily="34" charset="0"/>
                  <a:cs typeface="Arial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63F68E7-6D04-4399-B59D-D0C016798BBF}"/>
                  </a:ext>
                </a:extLst>
              </p:cNvPr>
              <p:cNvSpPr/>
              <p:nvPr/>
            </p:nvSpPr>
            <p:spPr>
              <a:xfrm>
                <a:off x="6687253" y="3950787"/>
                <a:ext cx="1164048" cy="368707"/>
              </a:xfrm>
              <a:prstGeom prst="rect">
                <a:avLst/>
              </a:prstGeom>
              <a:noFill/>
              <a:ln w="28575">
                <a:solidFill>
                  <a:srgbClr val="C6D4E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CF77D0CC-C47D-4D41-BAEA-B9C15FBF4216}"/>
                  </a:ext>
                </a:extLst>
              </p:cNvPr>
              <p:cNvSpPr/>
              <p:nvPr/>
            </p:nvSpPr>
            <p:spPr>
              <a:xfrm>
                <a:off x="7480752" y="3995703"/>
                <a:ext cx="324000" cy="288000"/>
              </a:xfrm>
              <a:prstGeom prst="roundRect">
                <a:avLst>
                  <a:gd name="adj" fmla="val 4877"/>
                </a:avLst>
              </a:prstGeom>
              <a:solidFill>
                <a:srgbClr val="B2CEFB"/>
              </a:solidFill>
              <a:ln w="28575">
                <a:solidFill>
                  <a:srgbClr val="C6D4E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</p:grpSp>
        <p:graphicFrame>
          <p:nvGraphicFramePr>
            <p:cNvPr id="36" name="Object 35">
              <a:extLst>
                <a:ext uri="{FF2B5EF4-FFF2-40B4-BE49-F238E27FC236}">
                  <a16:creationId xmlns:a16="http://schemas.microsoft.com/office/drawing/2014/main" id="{0CED48DB-07B2-442E-BBBA-D6FD44A9244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838708"/>
                </p:ext>
              </p:extLst>
            </p:nvPr>
          </p:nvGraphicFramePr>
          <p:xfrm>
            <a:off x="5181601" y="5274687"/>
            <a:ext cx="442128" cy="4421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Bitmap Image" r:id="rId5" imgW="285840" imgH="285840" progId="Paint.Picture">
                    <p:embed/>
                  </p:oleObj>
                </mc:Choice>
                <mc:Fallback>
                  <p:oleObj name="Bitmap Image" r:id="rId5" imgW="285840" imgH="285840" progId="Paint.Pictur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181601" y="5274687"/>
                          <a:ext cx="442128" cy="44212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ject 37">
              <a:extLst>
                <a:ext uri="{FF2B5EF4-FFF2-40B4-BE49-F238E27FC236}">
                  <a16:creationId xmlns:a16="http://schemas.microsoft.com/office/drawing/2014/main" id="{5BA374BC-DAE5-41D5-B0B4-97B77DAE187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54747966"/>
                </p:ext>
              </p:extLst>
            </p:nvPr>
          </p:nvGraphicFramePr>
          <p:xfrm>
            <a:off x="7570576" y="4038952"/>
            <a:ext cx="152400" cy="190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Bitmap Image" r:id="rId7" imgW="152280" imgH="190440" progId="Paint.Picture">
                    <p:embed/>
                  </p:oleObj>
                </mc:Choice>
                <mc:Fallback>
                  <p:oleObj name="Bitmap Image" r:id="rId7" imgW="152280" imgH="190440" progId="Paint.Pictur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7570576" y="4038952"/>
                          <a:ext cx="152400" cy="1905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38">
              <a:extLst>
                <a:ext uri="{FF2B5EF4-FFF2-40B4-BE49-F238E27FC236}">
                  <a16:creationId xmlns:a16="http://schemas.microsoft.com/office/drawing/2014/main" id="{644BC626-3BE8-4A8F-A543-64EA64E8393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85633533"/>
                </p:ext>
              </p:extLst>
            </p:nvPr>
          </p:nvGraphicFramePr>
          <p:xfrm>
            <a:off x="7561867" y="4503497"/>
            <a:ext cx="152400" cy="190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Bitmap Image" r:id="rId9" imgW="152280" imgH="190440" progId="Paint.Picture">
                    <p:embed/>
                  </p:oleObj>
                </mc:Choice>
                <mc:Fallback>
                  <p:oleObj name="Bitmap Image" r:id="rId9" imgW="152280" imgH="190440" progId="Paint.Pictur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7561867" y="4503497"/>
                          <a:ext cx="152400" cy="1905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39">
              <a:extLst>
                <a:ext uri="{FF2B5EF4-FFF2-40B4-BE49-F238E27FC236}">
                  <a16:creationId xmlns:a16="http://schemas.microsoft.com/office/drawing/2014/main" id="{E24AA2FC-6DE5-43F3-95C9-C70905943CA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69994919"/>
                </p:ext>
              </p:extLst>
            </p:nvPr>
          </p:nvGraphicFramePr>
          <p:xfrm>
            <a:off x="6681625" y="3052400"/>
            <a:ext cx="358667" cy="376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Bitmap Image" r:id="rId10" imgW="190440" imgH="200160" progId="Paint.Picture">
                    <p:embed/>
                  </p:oleObj>
                </mc:Choice>
                <mc:Fallback>
                  <p:oleObj name="Bitmap Image" r:id="rId10" imgW="190440" imgH="200160" progId="Paint.Pictur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681625" y="3052400"/>
                          <a:ext cx="358667" cy="376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40">
              <a:extLst>
                <a:ext uri="{FF2B5EF4-FFF2-40B4-BE49-F238E27FC236}">
                  <a16:creationId xmlns:a16="http://schemas.microsoft.com/office/drawing/2014/main" id="{B8E56770-1086-41C0-9BBE-FB651C27258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46835524"/>
                </p:ext>
              </p:extLst>
            </p:nvPr>
          </p:nvGraphicFramePr>
          <p:xfrm>
            <a:off x="7948649" y="4014753"/>
            <a:ext cx="282301" cy="2587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Bitmap Image" r:id="rId12" imgW="228600" imgH="209520" progId="Paint.Picture">
                    <p:embed/>
                  </p:oleObj>
                </mc:Choice>
                <mc:Fallback>
                  <p:oleObj name="Bitmap Image" r:id="rId12" imgW="228600" imgH="209520" progId="Paint.Pictur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7948649" y="4014753"/>
                          <a:ext cx="282301" cy="2587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" name="Text Placeholder 18">
            <a:extLst>
              <a:ext uri="{FF2B5EF4-FFF2-40B4-BE49-F238E27FC236}">
                <a16:creationId xmlns:a16="http://schemas.microsoft.com/office/drawing/2014/main" id="{6C54972D-D089-4FAB-A592-3F2616BD4D79}"/>
              </a:ext>
            </a:extLst>
          </p:cNvPr>
          <p:cNvSpPr txBox="1">
            <a:spLocks/>
          </p:cNvSpPr>
          <p:nvPr/>
        </p:nvSpPr>
        <p:spPr>
          <a:xfrm>
            <a:off x="269862" y="1858349"/>
            <a:ext cx="2615442" cy="12225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□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PH" sz="2000" b="1" spc="-1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Article </a:t>
            </a:r>
            <a:r>
              <a:rPr lang="en-PH" sz="2000" b="1" spc="-5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Number:</a:t>
            </a:r>
            <a:r>
              <a:rPr lang="en-PH" sz="2000" b="1" spc="-5" dirty="0">
                <a:latin typeface="Juli Sans" panose="00000500000000000000" pitchFamily="50" charset="0"/>
                <a:cs typeface="Arial"/>
              </a:rPr>
              <a:t> </a:t>
            </a:r>
            <a:r>
              <a:rPr lang="en-PH" sz="2000" dirty="0">
                <a:latin typeface="Juli Sans" panose="00000500000000000000" pitchFamily="50" charset="0"/>
                <a:cs typeface="Arial"/>
              </a:rPr>
              <a:t>This 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number is used </a:t>
            </a:r>
            <a:r>
              <a:rPr lang="en-PH" sz="2000" dirty="0">
                <a:latin typeface="Juli Sans" panose="00000500000000000000" pitchFamily="50" charset="0"/>
                <a:cs typeface="Arial"/>
              </a:rPr>
              <a:t>to 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identify </a:t>
            </a:r>
            <a:r>
              <a:rPr lang="en-PH" sz="2000" dirty="0">
                <a:latin typeface="Juli Sans" panose="00000500000000000000" pitchFamily="50" charset="0"/>
                <a:cs typeface="Arial"/>
              </a:rPr>
              <a:t>the 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item.</a:t>
            </a:r>
            <a:endParaRPr lang="en-PH" sz="2000" dirty="0">
              <a:latin typeface="Juli Sans" panose="00000500000000000000" pitchFamily="50" charset="0"/>
              <a:cs typeface="Arial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5CCFA68-2500-4195-B3F0-EB46970AA941}"/>
              </a:ext>
            </a:extLst>
          </p:cNvPr>
          <p:cNvGrpSpPr/>
          <p:nvPr/>
        </p:nvGrpSpPr>
        <p:grpSpPr>
          <a:xfrm>
            <a:off x="7735921" y="1882838"/>
            <a:ext cx="4094403" cy="1135984"/>
            <a:chOff x="8025650" y="1799916"/>
            <a:chExt cx="4094403" cy="1135984"/>
          </a:xfrm>
        </p:grpSpPr>
        <p:sp>
          <p:nvSpPr>
            <p:cNvPr id="45" name="Text Placeholder 18">
              <a:extLst>
                <a:ext uri="{FF2B5EF4-FFF2-40B4-BE49-F238E27FC236}">
                  <a16:creationId xmlns:a16="http://schemas.microsoft.com/office/drawing/2014/main" id="{FD021595-66DC-4433-B921-15590C18971A}"/>
                </a:ext>
              </a:extLst>
            </p:cNvPr>
            <p:cNvSpPr txBox="1">
              <a:spLocks/>
            </p:cNvSpPr>
            <p:nvPr/>
          </p:nvSpPr>
          <p:spPr>
            <a:xfrm>
              <a:off x="9568227" y="1799916"/>
              <a:ext cx="2551826" cy="64292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Blip>
                  <a:blip r:embed="rId4"/>
                </a:buBlip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-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□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○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PH" sz="2000" b="1" spc="-5" dirty="0" err="1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Eclass</a:t>
              </a:r>
              <a:r>
                <a:rPr lang="en-PH" sz="2000" b="1" spc="-5" dirty="0">
                  <a:latin typeface="Juli Sans" panose="00000500000000000000" pitchFamily="50" charset="0"/>
                  <a:cs typeface="Arial"/>
                </a:rPr>
                <a:t>: 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Click </a:t>
              </a:r>
              <a:r>
                <a:rPr lang="en-PH" sz="2000" dirty="0">
                  <a:latin typeface="Juli Sans" panose="00000500000000000000" pitchFamily="50" charset="0"/>
                  <a:cs typeface="Arial"/>
                </a:rPr>
                <a:t>the 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icon </a:t>
              </a:r>
              <a:r>
                <a:rPr lang="en-PH" sz="2000" dirty="0">
                  <a:latin typeface="Juli Sans" panose="00000500000000000000" pitchFamily="50" charset="0"/>
                  <a:cs typeface="Arial"/>
                </a:rPr>
                <a:t>to 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search through </a:t>
              </a:r>
              <a:r>
                <a:rPr lang="en-PH" sz="2000" dirty="0">
                  <a:latin typeface="Juli Sans" panose="00000500000000000000" pitchFamily="50" charset="0"/>
                  <a:cs typeface="Arial"/>
                </a:rPr>
                <a:t>the 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product </a:t>
              </a:r>
              <a:r>
                <a:rPr lang="en-PH" sz="2000" b="1" i="1" spc="-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Juli Sans" panose="00000500000000000000" pitchFamily="50" charset="0"/>
                  <a:cs typeface="Arial"/>
                </a:rPr>
                <a:t>Classification</a:t>
              </a:r>
              <a:r>
                <a:rPr lang="en-PH" sz="2000" b="1" i="1" spc="11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lang="en-PH" sz="2000" b="1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Juli Sans" panose="00000500000000000000" pitchFamily="50" charset="0"/>
                  <a:cs typeface="Arial"/>
                </a:rPr>
                <a:t>Code</a:t>
              </a:r>
              <a:endParaRPr lang="en-PH" sz="2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Juli Sans" panose="00000500000000000000" pitchFamily="50" charset="0"/>
                <a:cs typeface="Arial"/>
              </a:endParaRP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D8919C71-EFE8-41E0-86D3-9729585AB1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25650" y="2935900"/>
              <a:ext cx="1443246" cy="0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8F1C223-1EF6-4692-B650-A6B7167E1255}"/>
              </a:ext>
            </a:extLst>
          </p:cNvPr>
          <p:cNvCxnSpPr>
            <a:cxnSpLocks/>
          </p:cNvCxnSpPr>
          <p:nvPr/>
        </p:nvCxnSpPr>
        <p:spPr>
          <a:xfrm>
            <a:off x="2722449" y="2634721"/>
            <a:ext cx="720000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E0CD602-E580-4751-B397-8C7A1B64C441}"/>
              </a:ext>
            </a:extLst>
          </p:cNvPr>
          <p:cNvCxnSpPr>
            <a:cxnSpLocks/>
          </p:cNvCxnSpPr>
          <p:nvPr/>
        </p:nvCxnSpPr>
        <p:spPr>
          <a:xfrm>
            <a:off x="2645953" y="3498189"/>
            <a:ext cx="720000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0A1D3DF-DF70-427A-9561-E3799CAF8CD4}"/>
              </a:ext>
            </a:extLst>
          </p:cNvPr>
          <p:cNvCxnSpPr>
            <a:cxnSpLocks/>
          </p:cNvCxnSpPr>
          <p:nvPr/>
        </p:nvCxnSpPr>
        <p:spPr>
          <a:xfrm flipH="1">
            <a:off x="8703221" y="3982575"/>
            <a:ext cx="575277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Placeholder 18">
            <a:extLst>
              <a:ext uri="{FF2B5EF4-FFF2-40B4-BE49-F238E27FC236}">
                <a16:creationId xmlns:a16="http://schemas.microsoft.com/office/drawing/2014/main" id="{E76E5EBD-07F0-4763-80ED-C15E55511352}"/>
              </a:ext>
            </a:extLst>
          </p:cNvPr>
          <p:cNvSpPr txBox="1">
            <a:spLocks/>
          </p:cNvSpPr>
          <p:nvPr/>
        </p:nvSpPr>
        <p:spPr>
          <a:xfrm>
            <a:off x="259973" y="2899873"/>
            <a:ext cx="2346117" cy="23463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□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PH" sz="2000" b="1" spc="-1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Delivery Days:</a:t>
            </a:r>
            <a:r>
              <a:rPr lang="en-PH" sz="2000" dirty="0">
                <a:latin typeface="Juli Sans" panose="00000500000000000000" pitchFamily="50" charset="0"/>
                <a:cs typeface="Arial"/>
              </a:rPr>
              <a:t> 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Number </a:t>
            </a:r>
            <a:r>
              <a:rPr lang="en-PH" sz="2000" dirty="0">
                <a:latin typeface="Juli Sans" panose="00000500000000000000" pitchFamily="50" charset="0"/>
                <a:cs typeface="Arial"/>
              </a:rPr>
              <a:t>of </a:t>
            </a:r>
            <a:r>
              <a:rPr lang="en-PH" sz="2000" spc="-10" dirty="0">
                <a:latin typeface="Juli Sans" panose="00000500000000000000" pitchFamily="50" charset="0"/>
                <a:cs typeface="Arial"/>
              </a:rPr>
              <a:t>days 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needed </a:t>
            </a:r>
            <a:r>
              <a:rPr lang="en-PH" sz="2000" dirty="0">
                <a:latin typeface="Juli Sans" panose="00000500000000000000" pitchFamily="50" charset="0"/>
                <a:cs typeface="Arial"/>
              </a:rPr>
              <a:t>to 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deliver </a:t>
            </a:r>
            <a:r>
              <a:rPr lang="en-PH" sz="2000" dirty="0">
                <a:latin typeface="Juli Sans" panose="00000500000000000000" pitchFamily="50" charset="0"/>
                <a:cs typeface="Arial"/>
              </a:rPr>
              <a:t>the</a:t>
            </a:r>
            <a:r>
              <a:rPr lang="en-PH" sz="2000" spc="114" dirty="0">
                <a:latin typeface="Juli Sans" panose="00000500000000000000" pitchFamily="50" charset="0"/>
                <a:cs typeface="Arial"/>
              </a:rPr>
              <a:t> 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item.</a:t>
            </a:r>
            <a:endParaRPr lang="en-PH" sz="2000" dirty="0">
              <a:latin typeface="Juli Sans" panose="00000500000000000000" pitchFamily="50" charset="0"/>
              <a:cs typeface="Arial"/>
            </a:endParaRPr>
          </a:p>
        </p:txBody>
      </p:sp>
      <p:sp>
        <p:nvSpPr>
          <p:cNvPr id="55" name="Text Placeholder 18">
            <a:extLst>
              <a:ext uri="{FF2B5EF4-FFF2-40B4-BE49-F238E27FC236}">
                <a16:creationId xmlns:a16="http://schemas.microsoft.com/office/drawing/2014/main" id="{E6B13511-02A0-49DC-991E-0F2253342703}"/>
              </a:ext>
            </a:extLst>
          </p:cNvPr>
          <p:cNvSpPr txBox="1">
            <a:spLocks/>
          </p:cNvSpPr>
          <p:nvPr/>
        </p:nvSpPr>
        <p:spPr>
          <a:xfrm>
            <a:off x="253904" y="4094442"/>
            <a:ext cx="2346117" cy="1213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□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PH" sz="1800" b="1" spc="-5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Price per </a:t>
            </a:r>
            <a:r>
              <a:rPr lang="en-PH" sz="1800" b="1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unit:</a:t>
            </a:r>
            <a:r>
              <a:rPr lang="en-PH" sz="1800" b="1" dirty="0">
                <a:latin typeface="Juli Sans" panose="00000500000000000000" pitchFamily="50" charset="0"/>
                <a:cs typeface="Arial"/>
              </a:rPr>
              <a:t> </a:t>
            </a:r>
            <a:r>
              <a:rPr lang="en-PH" sz="1800" dirty="0">
                <a:latin typeface="Juli Sans" panose="00000500000000000000" pitchFamily="50" charset="0"/>
                <a:cs typeface="Arial"/>
              </a:rPr>
              <a:t>The </a:t>
            </a:r>
            <a:r>
              <a:rPr lang="en-PH" sz="1800" spc="-5" dirty="0">
                <a:latin typeface="Juli Sans" panose="00000500000000000000" pitchFamily="50" charset="0"/>
                <a:cs typeface="Arial"/>
              </a:rPr>
              <a:t>selling price per unit. Use the list to select the currency.</a:t>
            </a:r>
            <a:endParaRPr lang="en-PH" sz="1800" dirty="0">
              <a:latin typeface="Juli Sans" panose="00000500000000000000" pitchFamily="50" charset="0"/>
              <a:cs typeface="Arial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A9F3203-A5D1-4C7C-874C-6E46067D7EC9}"/>
              </a:ext>
            </a:extLst>
          </p:cNvPr>
          <p:cNvCxnSpPr>
            <a:cxnSpLocks/>
          </p:cNvCxnSpPr>
          <p:nvPr/>
        </p:nvCxnSpPr>
        <p:spPr>
          <a:xfrm>
            <a:off x="2631328" y="4373851"/>
            <a:ext cx="720000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55A6BAA-44B2-4392-B66B-5FB47E251F66}"/>
              </a:ext>
            </a:extLst>
          </p:cNvPr>
          <p:cNvCxnSpPr>
            <a:cxnSpLocks/>
          </p:cNvCxnSpPr>
          <p:nvPr/>
        </p:nvCxnSpPr>
        <p:spPr>
          <a:xfrm flipH="1">
            <a:off x="7016538" y="4871068"/>
            <a:ext cx="2340000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D9CFC3F1-116F-44CE-B1CC-02006ECABF02}"/>
              </a:ext>
            </a:extLst>
          </p:cNvPr>
          <p:cNvSpPr/>
          <p:nvPr/>
        </p:nvSpPr>
        <p:spPr>
          <a:xfrm>
            <a:off x="5679110" y="4660493"/>
            <a:ext cx="1164048" cy="368707"/>
          </a:xfrm>
          <a:prstGeom prst="rect">
            <a:avLst/>
          </a:prstGeom>
          <a:noFill/>
          <a:ln w="28575">
            <a:solidFill>
              <a:srgbClr val="C6D4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Juli Sans" panose="00000500000000000000" pitchFamily="50" charset="0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8D187AC0-D060-4520-8A77-AB3158E03206}"/>
              </a:ext>
            </a:extLst>
          </p:cNvPr>
          <p:cNvSpPr/>
          <p:nvPr/>
        </p:nvSpPr>
        <p:spPr>
          <a:xfrm>
            <a:off x="6472609" y="4705409"/>
            <a:ext cx="324000" cy="288000"/>
          </a:xfrm>
          <a:prstGeom prst="roundRect">
            <a:avLst>
              <a:gd name="adj" fmla="val 4877"/>
            </a:avLst>
          </a:prstGeom>
          <a:solidFill>
            <a:srgbClr val="B2CEFB"/>
          </a:solidFill>
          <a:ln w="28575">
            <a:solidFill>
              <a:srgbClr val="C6D4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Juli Sans" panose="00000500000000000000" pitchFamily="50" charset="0"/>
            </a:endParaRPr>
          </a:p>
        </p:txBody>
      </p:sp>
      <p:graphicFrame>
        <p:nvGraphicFramePr>
          <p:cNvPr id="84" name="Object 83">
            <a:extLst>
              <a:ext uri="{FF2B5EF4-FFF2-40B4-BE49-F238E27FC236}">
                <a16:creationId xmlns:a16="http://schemas.microsoft.com/office/drawing/2014/main" id="{C087449B-B228-4FF4-A0FE-5D9B333C48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7549140"/>
              </p:ext>
            </p:extLst>
          </p:nvPr>
        </p:nvGraphicFramePr>
        <p:xfrm>
          <a:off x="6562433" y="4748658"/>
          <a:ext cx="1524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4" imgW="152280" imgH="190440" progId="Paint.Picture">
                  <p:embed/>
                </p:oleObj>
              </mc:Choice>
              <mc:Fallback>
                <p:oleObj name="Bitmap Image" r:id="rId14" imgW="152280" imgH="190440" progId="Paint.Picture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5BA374BC-DAE5-41D5-B0B4-97B77DAE18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62433" y="4748658"/>
                        <a:ext cx="1524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EF9D211E-3763-42A6-909A-6FB083AEA313}"/>
              </a:ext>
            </a:extLst>
          </p:cNvPr>
          <p:cNvCxnSpPr>
            <a:cxnSpLocks/>
          </p:cNvCxnSpPr>
          <p:nvPr/>
        </p:nvCxnSpPr>
        <p:spPr>
          <a:xfrm>
            <a:off x="2105953" y="5398637"/>
            <a:ext cx="1260000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Placeholder 18">
            <a:extLst>
              <a:ext uri="{FF2B5EF4-FFF2-40B4-BE49-F238E27FC236}">
                <a16:creationId xmlns:a16="http://schemas.microsoft.com/office/drawing/2014/main" id="{5CDA93D7-2BEA-43E1-9CB8-8E001D55B9CC}"/>
              </a:ext>
            </a:extLst>
          </p:cNvPr>
          <p:cNvSpPr txBox="1">
            <a:spLocks/>
          </p:cNvSpPr>
          <p:nvPr/>
        </p:nvSpPr>
        <p:spPr>
          <a:xfrm>
            <a:off x="9356538" y="3499468"/>
            <a:ext cx="2873604" cy="1371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□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PH" sz="1800" b="1" spc="-10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Amount </a:t>
            </a:r>
            <a:r>
              <a:rPr lang="en-PH" sz="1800" b="1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/ Unit</a:t>
            </a:r>
            <a:r>
              <a:rPr lang="en-PH" sz="1800" b="1" dirty="0">
                <a:latin typeface="Juli Sans" panose="00000500000000000000" pitchFamily="50" charset="0"/>
                <a:cs typeface="Arial"/>
              </a:rPr>
              <a:t>: </a:t>
            </a:r>
            <a:r>
              <a:rPr lang="en-PH" sz="1800" dirty="0">
                <a:latin typeface="Juli Sans" panose="00000500000000000000" pitchFamily="50" charset="0"/>
                <a:cs typeface="Arial"/>
              </a:rPr>
              <a:t>Price of the </a:t>
            </a:r>
            <a:r>
              <a:rPr lang="en-PH" sz="1800" spc="-5" dirty="0">
                <a:latin typeface="Juli Sans" panose="00000500000000000000" pitchFamily="50" charset="0"/>
                <a:cs typeface="Arial"/>
              </a:rPr>
              <a:t>item. Use the dropdown list to choose a unit</a:t>
            </a:r>
            <a:r>
              <a:rPr lang="en-PH" sz="1800" spc="-15" dirty="0">
                <a:latin typeface="Juli Sans" panose="00000500000000000000" pitchFamily="50" charset="0"/>
                <a:cs typeface="Arial"/>
              </a:rPr>
              <a:t> </a:t>
            </a:r>
            <a:r>
              <a:rPr lang="en-PH" sz="1800" dirty="0">
                <a:latin typeface="Juli Sans" panose="00000500000000000000" pitchFamily="50" charset="0"/>
                <a:cs typeface="Arial"/>
              </a:rPr>
              <a:t>of </a:t>
            </a:r>
            <a:r>
              <a:rPr lang="en-PH" sz="1800" spc="-5" dirty="0">
                <a:latin typeface="Juli Sans" panose="00000500000000000000" pitchFamily="50" charset="0"/>
                <a:cs typeface="Arial"/>
              </a:rPr>
              <a:t>measure (UOM).</a:t>
            </a:r>
            <a:endParaRPr lang="en-PH" sz="1800" dirty="0">
              <a:latin typeface="Juli Sans" panose="00000500000000000000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9820FCA1-79D9-4D79-8206-ABBA680B9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881" y="2358155"/>
            <a:ext cx="9597151" cy="427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ject 10"/>
          <p:cNvSpPr/>
          <p:nvPr/>
        </p:nvSpPr>
        <p:spPr>
          <a:xfrm flipV="1">
            <a:off x="9362317" y="5675598"/>
            <a:ext cx="2284662" cy="1030509"/>
          </a:xfrm>
          <a:custGeom>
            <a:avLst/>
            <a:gdLst/>
            <a:ahLst/>
            <a:cxnLst/>
            <a:rect l="l" t="t" r="r" b="b"/>
            <a:pathLst>
              <a:path w="1600200" h="648970">
                <a:moveTo>
                  <a:pt x="0" y="76200"/>
                </a:moveTo>
                <a:lnTo>
                  <a:pt x="5994" y="46559"/>
                </a:lnTo>
                <a:lnTo>
                  <a:pt x="22336" y="22336"/>
                </a:lnTo>
                <a:lnTo>
                  <a:pt x="46559" y="5994"/>
                </a:lnTo>
                <a:lnTo>
                  <a:pt x="76200" y="0"/>
                </a:lnTo>
                <a:lnTo>
                  <a:pt x="933450" y="0"/>
                </a:lnTo>
                <a:lnTo>
                  <a:pt x="1333500" y="0"/>
                </a:lnTo>
                <a:lnTo>
                  <a:pt x="1524000" y="0"/>
                </a:lnTo>
                <a:lnTo>
                  <a:pt x="1553640" y="5994"/>
                </a:lnTo>
                <a:lnTo>
                  <a:pt x="1577863" y="22336"/>
                </a:lnTo>
                <a:lnTo>
                  <a:pt x="1594205" y="46559"/>
                </a:lnTo>
                <a:lnTo>
                  <a:pt x="1600200" y="76200"/>
                </a:lnTo>
                <a:lnTo>
                  <a:pt x="1600200" y="266700"/>
                </a:lnTo>
                <a:lnTo>
                  <a:pt x="1600200" y="381000"/>
                </a:lnTo>
                <a:lnTo>
                  <a:pt x="1594205" y="410640"/>
                </a:lnTo>
                <a:lnTo>
                  <a:pt x="1577863" y="434863"/>
                </a:lnTo>
                <a:lnTo>
                  <a:pt x="1553640" y="451205"/>
                </a:lnTo>
                <a:lnTo>
                  <a:pt x="1524000" y="457200"/>
                </a:lnTo>
                <a:lnTo>
                  <a:pt x="1333500" y="457200"/>
                </a:lnTo>
                <a:lnTo>
                  <a:pt x="848486" y="648462"/>
                </a:lnTo>
                <a:lnTo>
                  <a:pt x="933450" y="457200"/>
                </a:lnTo>
                <a:lnTo>
                  <a:pt x="76200" y="457200"/>
                </a:lnTo>
                <a:lnTo>
                  <a:pt x="46559" y="451205"/>
                </a:lnTo>
                <a:lnTo>
                  <a:pt x="22336" y="434863"/>
                </a:lnTo>
                <a:lnTo>
                  <a:pt x="5994" y="410640"/>
                </a:lnTo>
                <a:lnTo>
                  <a:pt x="0" y="381000"/>
                </a:lnTo>
                <a:lnTo>
                  <a:pt x="0" y="266700"/>
                </a:lnTo>
                <a:lnTo>
                  <a:pt x="0" y="76200"/>
                </a:lnTo>
                <a:close/>
              </a:path>
            </a:pathLst>
          </a:custGeom>
          <a:solidFill>
            <a:schemeClr val="accent2"/>
          </a:solidFill>
          <a:ln w="28575">
            <a:solidFill>
              <a:schemeClr val="accent2"/>
            </a:solidFill>
          </a:ln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520952" y="6075194"/>
            <a:ext cx="201955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/>
            <a:r>
              <a:rPr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Click</a:t>
            </a:r>
            <a:r>
              <a:rPr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 </a:t>
            </a:r>
            <a:r>
              <a:rPr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Save</a:t>
            </a:r>
            <a:r>
              <a:rPr b="1" spc="-10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 </a:t>
            </a:r>
            <a:r>
              <a:rPr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to</a:t>
            </a:r>
            <a:endParaRPr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pc="-1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save </a:t>
            </a:r>
            <a:r>
              <a:rPr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this </a:t>
            </a:r>
            <a:r>
              <a:rPr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line</a:t>
            </a:r>
            <a:r>
              <a:rPr spc="-5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 </a:t>
            </a:r>
            <a:r>
              <a:rPr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item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2C464C3-799B-48BF-B627-F6A6A9CC0C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2045" y="323129"/>
            <a:ext cx="10551663" cy="675141"/>
          </a:xfrm>
        </p:spPr>
        <p:txBody>
          <a:bodyPr/>
          <a:lstStyle/>
          <a:p>
            <a:r>
              <a:rPr lang="en-PH" dirty="0">
                <a:latin typeface="Juli Sans Black" panose="00000A00000000000000" pitchFamily="50" charset="0"/>
              </a:rPr>
              <a:t>Attachments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BF53F9B-132F-4918-9A82-5EAE951BE9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2045" y="1326514"/>
            <a:ext cx="10837955" cy="675141"/>
          </a:xfrm>
        </p:spPr>
        <p:txBody>
          <a:bodyPr/>
          <a:lstStyle/>
          <a:p>
            <a:pPr marL="0" indent="0">
              <a:buNone/>
            </a:pPr>
            <a:r>
              <a:rPr lang="en-PH" spc="-60" dirty="0">
                <a:cs typeface="Arial"/>
              </a:rPr>
              <a:t>Adding attachments or supplementary information can be a great way to provide more information about your offer and reduce too many back-and-forth communication.</a:t>
            </a:r>
            <a:endParaRPr lang="en-PH" dirty="0"/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F7D62DC2-20FD-4AF2-B15C-00CDCECD8F94}"/>
              </a:ext>
            </a:extLst>
          </p:cNvPr>
          <p:cNvSpPr/>
          <p:nvPr/>
        </p:nvSpPr>
        <p:spPr>
          <a:xfrm>
            <a:off x="1981199" y="5450136"/>
            <a:ext cx="1903662" cy="1001714"/>
          </a:xfrm>
          <a:prstGeom prst="wedgeRoundRectCallout">
            <a:avLst>
              <a:gd name="adj1" fmla="val 92779"/>
              <a:gd name="adj2" fmla="val -3003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Juli Sans" panose="000005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EBC39E-BE55-4BC4-8B43-599AA1EC20FF}"/>
              </a:ext>
            </a:extLst>
          </p:cNvPr>
          <p:cNvSpPr txBox="1"/>
          <p:nvPr/>
        </p:nvSpPr>
        <p:spPr>
          <a:xfrm>
            <a:off x="2132174" y="5587890"/>
            <a:ext cx="1601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indent="147320" algn="ctr"/>
            <a:r>
              <a:rPr lang="en-US" b="1" spc="-1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To add </a:t>
            </a:r>
            <a:r>
              <a:rPr lang="en-US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an  </a:t>
            </a:r>
            <a:r>
              <a:rPr lang="en-US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a</a:t>
            </a:r>
            <a:r>
              <a:rPr lang="en-US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t</a:t>
            </a:r>
            <a:r>
              <a:rPr lang="en-US" b="1" spc="-1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t</a:t>
            </a:r>
            <a:r>
              <a:rPr lang="en-US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achme</a:t>
            </a:r>
            <a:r>
              <a:rPr lang="en-US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nt</a:t>
            </a:r>
            <a:endParaRPr lang="en-US"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  <p:pic>
        <p:nvPicPr>
          <p:cNvPr id="17" name="Graphic 16" descr="Paperclip with solid fill">
            <a:extLst>
              <a:ext uri="{FF2B5EF4-FFF2-40B4-BE49-F238E27FC236}">
                <a16:creationId xmlns:a16="http://schemas.microsoft.com/office/drawing/2014/main" id="{D0CE343B-5C9F-4FB3-94F3-38B193C437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443292">
            <a:off x="3896893" y="233864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DB47AAA-7CC2-42EA-BAF1-4606D41BD4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7980" y="350335"/>
            <a:ext cx="6919463" cy="675141"/>
          </a:xfrm>
        </p:spPr>
        <p:txBody>
          <a:bodyPr/>
          <a:lstStyle/>
          <a:p>
            <a:r>
              <a:rPr lang="en-PH" spc="-5" dirty="0">
                <a:latin typeface="Juli Sans Black" panose="00000A00000000000000" pitchFamily="50" charset="0"/>
              </a:rPr>
              <a:t>Save </a:t>
            </a:r>
            <a:r>
              <a:rPr lang="en-PH" dirty="0">
                <a:latin typeface="Juli Sans Black" panose="00000A00000000000000" pitchFamily="50" charset="0"/>
              </a:rPr>
              <a:t>the</a:t>
            </a:r>
            <a:r>
              <a:rPr lang="en-PH" spc="-60" dirty="0">
                <a:latin typeface="Juli Sans Black" panose="00000A00000000000000" pitchFamily="50" charset="0"/>
              </a:rPr>
              <a:t> </a:t>
            </a:r>
            <a:r>
              <a:rPr lang="en-PH" spc="-5" dirty="0">
                <a:latin typeface="Juli Sans Black" panose="00000A00000000000000" pitchFamily="50" charset="0"/>
              </a:rPr>
              <a:t>Offer </a:t>
            </a:r>
            <a:endParaRPr lang="en-PH" dirty="0">
              <a:latin typeface="Juli Sans Black" panose="00000A00000000000000" pitchFamily="50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1484537-D35B-4A84-B984-9D04ED1B9F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1737" y="1905000"/>
            <a:ext cx="2576064" cy="356491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2400"/>
              </a:spcAft>
              <a:buNone/>
            </a:pPr>
            <a:r>
              <a:rPr lang="en-US" b="0" i="0" dirty="0">
                <a:solidFill>
                  <a:srgbClr val="000000"/>
                </a:solidFill>
                <a:effectLst/>
              </a:rPr>
              <a:t>Click </a:t>
            </a:r>
            <a:r>
              <a:rPr lang="en-US" b="1" i="0" dirty="0">
                <a:solidFill>
                  <a:schemeClr val="accent2"/>
                </a:solidFill>
                <a:effectLst/>
              </a:rPr>
              <a:t>Save</a:t>
            </a:r>
            <a:r>
              <a:rPr lang="en-US" b="0" i="0" dirty="0">
                <a:solidFill>
                  <a:srgbClr val="000000"/>
                </a:solidFill>
                <a:effectLst/>
              </a:rPr>
              <a:t> to save an offer and send it at a later time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Candara" panose="020E0502030303020204" pitchFamily="34" charset="0"/>
              </a:rPr>
              <a:t>.</a:t>
            </a:r>
            <a:endParaRPr lang="en-PH" sz="1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F9BDC6-E75D-4D10-A13D-292B006B1F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868" y="3169206"/>
            <a:ext cx="180975" cy="1428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F815B67-CCB4-4D8A-A427-36438E8F94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118" y="446087"/>
            <a:ext cx="681750" cy="574106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AA1127A8-4EFD-4E58-9B26-AC623FED8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756" y="1524000"/>
            <a:ext cx="8828087" cy="508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70C44B97-FBDB-4448-9AA4-DBD1649128E6}"/>
              </a:ext>
            </a:extLst>
          </p:cNvPr>
          <p:cNvSpPr/>
          <p:nvPr/>
        </p:nvSpPr>
        <p:spPr>
          <a:xfrm>
            <a:off x="6496843" y="5308862"/>
            <a:ext cx="1981200" cy="533400"/>
          </a:xfrm>
          <a:prstGeom prst="wedgeRoundRectCallout">
            <a:avLst>
              <a:gd name="adj1" fmla="val -76664"/>
              <a:gd name="adj2" fmla="val 70795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Juli Sans" panose="00000500000000000000" pitchFamily="50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58743" y="5421673"/>
            <a:ext cx="20574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865" marR="5080" indent="-50800" algn="ctr"/>
            <a:r>
              <a:rPr sz="200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Click </a:t>
            </a:r>
            <a:r>
              <a:rPr sz="2000" b="1" spc="-1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Save</a:t>
            </a:r>
            <a:r>
              <a:rPr lang="en-US" sz="2000" b="1" spc="-8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.</a:t>
            </a:r>
            <a:endParaRPr sz="2000"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7AD05B-3111-4107-8607-B782886D4E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Quick Quote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ABE8EC6-E180-4AE8-B172-2774CCE1F9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PH" dirty="0"/>
              <a:t>Standard Supplier Training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B3E0881C-63A2-4003-BA74-7B685203E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146743"/>
            <a:ext cx="9677399" cy="448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ject 2"/>
          <p:cNvSpPr/>
          <p:nvPr/>
        </p:nvSpPr>
        <p:spPr>
          <a:xfrm>
            <a:off x="2334768" y="633983"/>
            <a:ext cx="7851648" cy="3688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68297" y="611123"/>
            <a:ext cx="341375" cy="4831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528431A-6DEF-48D9-936C-E7C01D625A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6" y="327650"/>
            <a:ext cx="10551663" cy="675141"/>
          </a:xfrm>
        </p:spPr>
        <p:txBody>
          <a:bodyPr/>
          <a:lstStyle/>
          <a:p>
            <a:r>
              <a:rPr lang="en-PH" dirty="0">
                <a:latin typeface="Juli Sans Black" panose="00000A00000000000000" pitchFamily="50" charset="0"/>
              </a:rPr>
              <a:t>Send the</a:t>
            </a:r>
            <a:r>
              <a:rPr lang="en-PH" spc="-95" dirty="0">
                <a:latin typeface="Juli Sans Black" panose="00000A00000000000000" pitchFamily="50" charset="0"/>
              </a:rPr>
              <a:t> </a:t>
            </a:r>
            <a:r>
              <a:rPr lang="en-PH" dirty="0">
                <a:latin typeface="Juli Sans Black" panose="00000A00000000000000" pitchFamily="50" charset="0"/>
              </a:rPr>
              <a:t>Offer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BF61D11-EAE2-450A-B343-F639B61A31D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294002"/>
            <a:ext cx="11110464" cy="714451"/>
          </a:xfrm>
        </p:spPr>
        <p:txBody>
          <a:bodyPr/>
          <a:lstStyle/>
          <a:p>
            <a:pPr marL="12700" marR="114935" indent="0">
              <a:lnSpc>
                <a:spcPct val="100000"/>
              </a:lnSpc>
              <a:spcAft>
                <a:spcPts val="600"/>
              </a:spcAft>
              <a:buClr>
                <a:srgbClr val="76B748"/>
              </a:buClr>
              <a:buNone/>
              <a:tabLst>
                <a:tab pos="355600" algn="l"/>
                <a:tab pos="356235" algn="l"/>
                <a:tab pos="2992755" algn="l"/>
                <a:tab pos="6799580" algn="l"/>
              </a:tabLst>
            </a:pPr>
            <a:r>
              <a:rPr lang="en-PH" sz="1800" spc="-5" dirty="0">
                <a:cs typeface="Arial"/>
              </a:rPr>
              <a:t>After saving the offer, click </a:t>
            </a:r>
            <a:r>
              <a:rPr lang="en-PH" sz="1800" b="1" spc="-5" dirty="0">
                <a:solidFill>
                  <a:schemeClr val="accent2"/>
                </a:solidFill>
                <a:cs typeface="Arial"/>
              </a:rPr>
              <a:t>Send</a:t>
            </a:r>
            <a:r>
              <a:rPr lang="en-PH" sz="1800" b="1" spc="-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to submit this offer to the b</a:t>
            </a:r>
            <a:r>
              <a:rPr lang="en-PH" sz="1800" spc="-25" dirty="0">
                <a:cs typeface="Arial"/>
              </a:rPr>
              <a:t>uyer. The buyer gets an email notification each time an offer are sent to them.</a:t>
            </a:r>
            <a:endParaRPr lang="en-PH" sz="1800" dirty="0">
              <a:cs typeface="Arial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PH" sz="1800" dirty="0"/>
          </a:p>
        </p:txBody>
      </p:sp>
      <p:sp>
        <p:nvSpPr>
          <p:cNvPr id="8" name="object 8"/>
          <p:cNvSpPr/>
          <p:nvPr/>
        </p:nvSpPr>
        <p:spPr>
          <a:xfrm>
            <a:off x="1413330" y="2915040"/>
            <a:ext cx="1710869" cy="447675"/>
          </a:xfrm>
          <a:prstGeom prst="roundRect">
            <a:avLst/>
          </a:prstGeom>
          <a:ln w="38100">
            <a:solidFill>
              <a:schemeClr val="accent2"/>
            </a:solidFill>
          </a:ln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B3FFD051-5078-495B-AB78-2C41E8CE6656}"/>
              </a:ext>
            </a:extLst>
          </p:cNvPr>
          <p:cNvSpPr/>
          <p:nvPr/>
        </p:nvSpPr>
        <p:spPr>
          <a:xfrm flipV="1">
            <a:off x="6781800" y="2702262"/>
            <a:ext cx="3048000" cy="990679"/>
          </a:xfrm>
          <a:prstGeom prst="wedgeRoundRectCallout">
            <a:avLst>
              <a:gd name="adj1" fmla="val 41685"/>
              <a:gd name="adj2" fmla="val 74504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Juli Sans" panose="00000500000000000000" pitchFamily="50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984605" y="2915040"/>
            <a:ext cx="2642389" cy="660453"/>
          </a:xfrm>
          <a:custGeom>
            <a:avLst/>
            <a:gdLst/>
            <a:ahLst/>
            <a:cxnLst/>
            <a:rect l="l" t="t" r="r" b="b"/>
            <a:pathLst>
              <a:path w="1984375" h="803910">
                <a:moveTo>
                  <a:pt x="1587500" y="609600"/>
                </a:moveTo>
                <a:lnTo>
                  <a:pt x="1111250" y="609600"/>
                </a:lnTo>
                <a:lnTo>
                  <a:pt x="1983867" y="803528"/>
                </a:lnTo>
                <a:lnTo>
                  <a:pt x="1587500" y="609600"/>
                </a:lnTo>
                <a:close/>
              </a:path>
              <a:path w="1984375" h="803910">
                <a:moveTo>
                  <a:pt x="1803400" y="0"/>
                </a:moveTo>
                <a:lnTo>
                  <a:pt x="101600" y="0"/>
                </a:lnTo>
                <a:lnTo>
                  <a:pt x="62043" y="7981"/>
                </a:lnTo>
                <a:lnTo>
                  <a:pt x="29749" y="29749"/>
                </a:lnTo>
                <a:lnTo>
                  <a:pt x="7981" y="62043"/>
                </a:lnTo>
                <a:lnTo>
                  <a:pt x="0" y="101600"/>
                </a:lnTo>
                <a:lnTo>
                  <a:pt x="0" y="508000"/>
                </a:lnTo>
                <a:lnTo>
                  <a:pt x="7981" y="547556"/>
                </a:lnTo>
                <a:lnTo>
                  <a:pt x="29749" y="579850"/>
                </a:lnTo>
                <a:lnTo>
                  <a:pt x="62043" y="601618"/>
                </a:lnTo>
                <a:lnTo>
                  <a:pt x="101600" y="609600"/>
                </a:lnTo>
                <a:lnTo>
                  <a:pt x="1803400" y="609600"/>
                </a:lnTo>
                <a:lnTo>
                  <a:pt x="1842956" y="601618"/>
                </a:lnTo>
                <a:lnTo>
                  <a:pt x="1875250" y="579850"/>
                </a:lnTo>
                <a:lnTo>
                  <a:pt x="1897018" y="547556"/>
                </a:lnTo>
                <a:lnTo>
                  <a:pt x="1905000" y="508000"/>
                </a:lnTo>
                <a:lnTo>
                  <a:pt x="1905000" y="101600"/>
                </a:lnTo>
                <a:lnTo>
                  <a:pt x="1897018" y="62043"/>
                </a:lnTo>
                <a:lnTo>
                  <a:pt x="1875250" y="29749"/>
                </a:lnTo>
                <a:lnTo>
                  <a:pt x="1842956" y="7981"/>
                </a:lnTo>
                <a:lnTo>
                  <a:pt x="1803400" y="0"/>
                </a:lnTo>
                <a:close/>
              </a:path>
            </a:pathLst>
          </a:custGeom>
          <a:noFill/>
        </p:spPr>
        <p:txBody>
          <a:bodyPr wrap="square" lIns="0" tIns="0" rIns="0" bIns="0" rtlCol="0"/>
          <a:lstStyle/>
          <a:p>
            <a:pPr algn="ctr"/>
            <a:r>
              <a:rPr lang="en-PH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Click </a:t>
            </a:r>
            <a:r>
              <a:rPr lang="en-PH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Send</a:t>
            </a:r>
            <a:r>
              <a:rPr lang="en-PH" spc="-7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 </a:t>
            </a:r>
            <a:r>
              <a:rPr lang="en-PH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to</a:t>
            </a:r>
            <a:r>
              <a:rPr lang="en-PH" spc="-2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 </a:t>
            </a:r>
            <a:r>
              <a:rPr lang="en-PH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submit the offer to the buyer.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87715" y="2024722"/>
            <a:ext cx="8869680" cy="36926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97517" y="1573321"/>
            <a:ext cx="9867900" cy="43614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171F46-B56F-449A-837A-5513D2C034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1193" y="329479"/>
            <a:ext cx="10551663" cy="675141"/>
          </a:xfrm>
        </p:spPr>
        <p:txBody>
          <a:bodyPr/>
          <a:lstStyle/>
          <a:p>
            <a:r>
              <a:rPr lang="en-PH" spc="-10" dirty="0">
                <a:latin typeface="Juli Sans Black" panose="00000A00000000000000" pitchFamily="50" charset="0"/>
                <a:cs typeface="Calibri"/>
              </a:rPr>
              <a:t>Confirmation</a:t>
            </a:r>
            <a:endParaRPr lang="en-PH" dirty="0">
              <a:latin typeface="Juli Sans Black" panose="00000A00000000000000" pitchFamily="50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50DBB13-E1A3-4F4D-9FAD-547115CB3D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278360"/>
            <a:ext cx="10551663" cy="551130"/>
          </a:xfrm>
        </p:spPr>
        <p:txBody>
          <a:bodyPr/>
          <a:lstStyle/>
          <a:p>
            <a:pPr marL="0" indent="0">
              <a:buNone/>
            </a:pPr>
            <a:r>
              <a:rPr lang="en-PH" sz="1800" spc="-5" dirty="0">
                <a:cs typeface="Arial"/>
              </a:rPr>
              <a:t>The status </a:t>
            </a:r>
            <a:r>
              <a:rPr lang="en-PH" sz="1800" b="1" spc="-5" dirty="0">
                <a:solidFill>
                  <a:schemeClr val="accent2"/>
                </a:solidFill>
                <a:cs typeface="Arial"/>
              </a:rPr>
              <a:t>Sent </a:t>
            </a:r>
            <a:r>
              <a:rPr lang="en-PH" sz="1800" spc="-5" dirty="0">
                <a:cs typeface="Arial"/>
              </a:rPr>
              <a:t>serves as confirmation that this offer has been successfully sent to the</a:t>
            </a:r>
            <a:r>
              <a:rPr lang="en-PH" sz="1800" spc="7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buyer.</a:t>
            </a:r>
            <a:endParaRPr lang="en-PH" sz="1800" dirty="0"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60534" y="5189237"/>
            <a:ext cx="1323975" cy="1001713"/>
          </a:xfrm>
          <a:prstGeom prst="roundRect">
            <a:avLst/>
          </a:prstGeom>
          <a:ln w="38100">
            <a:solidFill>
              <a:schemeClr val="accent2"/>
            </a:solidFill>
          </a:ln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01FB63-6732-4379-A9B1-EC22A451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40114" y="1580147"/>
            <a:ext cx="8911771" cy="762001"/>
          </a:xfrm>
        </p:spPr>
        <p:txBody>
          <a:bodyPr/>
          <a:lstStyle/>
          <a:p>
            <a:r>
              <a:rPr lang="en-PH" b="0" dirty="0">
                <a:latin typeface="Juli Sans Black" panose="00000A00000000000000" pitchFamily="50" charset="0"/>
              </a:rPr>
              <a:t>Change Requests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2AAEC4-ECCF-4500-8F55-12A3144D299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2342148"/>
            <a:ext cx="8911771" cy="585659"/>
          </a:xfrm>
        </p:spPr>
        <p:txBody>
          <a:bodyPr/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Juli Sans Medium" panose="00000600000000000000" pitchFamily="50" charset="0"/>
              </a:rPr>
              <a:t>How to respond to a change request?</a:t>
            </a:r>
            <a:endParaRPr lang="en-SG" sz="2800" dirty="0">
              <a:solidFill>
                <a:schemeClr val="tx1">
                  <a:lumMod val="75000"/>
                  <a:lumOff val="25000"/>
                </a:schemeClr>
              </a:solidFill>
              <a:latin typeface="Juli Sans Medium" panose="00000600000000000000" pitchFamily="50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19421" y="2268921"/>
            <a:ext cx="10962979" cy="28938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FD9F21EE-25ED-4824-A1BC-7BD3D192D619}"/>
              </a:ext>
            </a:extLst>
          </p:cNvPr>
          <p:cNvSpPr/>
          <p:nvPr/>
        </p:nvSpPr>
        <p:spPr>
          <a:xfrm>
            <a:off x="3733800" y="5213032"/>
            <a:ext cx="3505200" cy="1187706"/>
          </a:xfrm>
          <a:prstGeom prst="wedgeRoundRectCallout">
            <a:avLst>
              <a:gd name="adj1" fmla="val 44767"/>
              <a:gd name="adj2" fmla="val -93961"/>
              <a:gd name="adj3" fmla="val 1666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Juli Sans" panose="00000500000000000000" pitchFamily="50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64881" y="5345220"/>
            <a:ext cx="292621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en-US" sz="200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This status indicates that the buyer has responded to your offer.</a:t>
            </a:r>
            <a:endParaRPr sz="2000"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DDAF9D-4492-4284-BF76-BDD4298D29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267737"/>
            <a:ext cx="10551663" cy="675141"/>
          </a:xfrm>
        </p:spPr>
        <p:txBody>
          <a:bodyPr/>
          <a:lstStyle/>
          <a:p>
            <a:r>
              <a:rPr lang="en-PH" dirty="0">
                <a:latin typeface="Juli Sans Black" panose="00000A00000000000000" pitchFamily="50" charset="0"/>
              </a:rPr>
              <a:t>Change</a:t>
            </a:r>
            <a:r>
              <a:rPr lang="en-PH" spc="-114" dirty="0">
                <a:latin typeface="Juli Sans Black" panose="00000A00000000000000" pitchFamily="50" charset="0"/>
              </a:rPr>
              <a:t> </a:t>
            </a:r>
            <a:r>
              <a:rPr lang="en-PH" dirty="0">
                <a:latin typeface="Juli Sans Black" panose="00000A00000000000000" pitchFamily="50" charset="0"/>
              </a:rPr>
              <a:t>Requests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3132A4F-2496-4639-B61E-7E2B2EEFB7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9421" y="1305593"/>
            <a:ext cx="11186664" cy="96053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These are updated version of the initial request sent by the buyer</a:t>
            </a:r>
            <a:r>
              <a:rPr lang="en-PH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. Review the changes made and send an updated offer.</a:t>
            </a:r>
            <a:endParaRPr lang="en-PH" sz="2000" dirty="0"/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5531CBD0-F5AF-4B30-A0DD-0E78D3C15312}"/>
              </a:ext>
            </a:extLst>
          </p:cNvPr>
          <p:cNvSpPr/>
          <p:nvPr/>
        </p:nvSpPr>
        <p:spPr>
          <a:xfrm>
            <a:off x="6096000" y="2609346"/>
            <a:ext cx="3092951" cy="1187706"/>
          </a:xfrm>
          <a:prstGeom prst="wedgeRoundRectCallout">
            <a:avLst>
              <a:gd name="adj1" fmla="val 74331"/>
              <a:gd name="adj2" fmla="val 98511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Juli Sans" panose="00000500000000000000" pitchFamily="50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48052" y="2741534"/>
            <a:ext cx="218884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2700" algn="ctr"/>
            <a:r>
              <a:rPr sz="20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Click </a:t>
            </a:r>
            <a:r>
              <a:rPr lang="en-US" sz="20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t</a:t>
            </a:r>
            <a:r>
              <a:rPr sz="2000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he </a:t>
            </a:r>
            <a:r>
              <a:rPr sz="20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edit icon to open </a:t>
            </a:r>
            <a:r>
              <a:rPr sz="2000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the </a:t>
            </a:r>
            <a:r>
              <a:rPr sz="20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change</a:t>
            </a:r>
            <a:r>
              <a:rPr sz="2000" b="1" spc="-7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 </a:t>
            </a:r>
            <a:r>
              <a:rPr sz="20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request.</a:t>
            </a:r>
            <a:endParaRPr sz="2000"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05425F1-D2B2-407D-A23F-7C4EE4FF4EB5}"/>
              </a:ext>
            </a:extLst>
          </p:cNvPr>
          <p:cNvGrpSpPr/>
          <p:nvPr/>
        </p:nvGrpSpPr>
        <p:grpSpPr>
          <a:xfrm>
            <a:off x="9469392" y="3951987"/>
            <a:ext cx="1340270" cy="1340270"/>
            <a:chOff x="9603600" y="3110979"/>
            <a:chExt cx="1340270" cy="1340270"/>
          </a:xfrm>
        </p:grpSpPr>
        <p:pic>
          <p:nvPicPr>
            <p:cNvPr id="20" name="Graphic 19" descr="Magnifying glass with solid fill">
              <a:extLst>
                <a:ext uri="{FF2B5EF4-FFF2-40B4-BE49-F238E27FC236}">
                  <a16:creationId xmlns:a16="http://schemas.microsoft.com/office/drawing/2014/main" id="{C78BE96A-0F99-4588-9003-4FB524022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5400000">
              <a:off x="9603600" y="3110979"/>
              <a:ext cx="1340270" cy="1340270"/>
            </a:xfrm>
            <a:prstGeom prst="rect">
              <a:avLst/>
            </a:prstGeom>
          </p:spPr>
        </p:pic>
        <p:sp>
          <p:nvSpPr>
            <p:cNvPr id="21" name="Flowchart: Connector 20">
              <a:extLst>
                <a:ext uri="{FF2B5EF4-FFF2-40B4-BE49-F238E27FC236}">
                  <a16:creationId xmlns:a16="http://schemas.microsoft.com/office/drawing/2014/main" id="{7604B7E6-3C26-43FC-9462-110BD2789362}"/>
                </a:ext>
              </a:extLst>
            </p:cNvPr>
            <p:cNvSpPr/>
            <p:nvPr/>
          </p:nvSpPr>
          <p:spPr>
            <a:xfrm>
              <a:off x="10058400" y="3295344"/>
              <a:ext cx="720000" cy="720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4EB4CA1-2CC4-4159-B830-BCF9933C4A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64939" y="3436135"/>
              <a:ext cx="506921" cy="4384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68779" y="2058923"/>
            <a:ext cx="8895588" cy="10835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95451" y="2085976"/>
            <a:ext cx="8788019" cy="9766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21535" y="3483864"/>
            <a:ext cx="8961120" cy="21595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47516" y="3510026"/>
            <a:ext cx="8855075" cy="20525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48000" y="1787010"/>
            <a:ext cx="3657600" cy="1074428"/>
          </a:xfrm>
          <a:custGeom>
            <a:avLst/>
            <a:gdLst/>
            <a:ahLst/>
            <a:cxnLst/>
            <a:rect l="l" t="t" r="r" b="b"/>
            <a:pathLst>
              <a:path w="4984115" h="784225">
                <a:moveTo>
                  <a:pt x="991107" y="69596"/>
                </a:moveTo>
                <a:lnTo>
                  <a:pt x="996588" y="42541"/>
                </a:lnTo>
                <a:lnTo>
                  <a:pt x="1011523" y="20415"/>
                </a:lnTo>
                <a:lnTo>
                  <a:pt x="1033649" y="5480"/>
                </a:lnTo>
                <a:lnTo>
                  <a:pt x="1060703" y="0"/>
                </a:lnTo>
                <a:lnTo>
                  <a:pt x="1656587" y="0"/>
                </a:lnTo>
                <a:lnTo>
                  <a:pt x="2654681" y="0"/>
                </a:lnTo>
                <a:lnTo>
                  <a:pt x="4914138" y="0"/>
                </a:lnTo>
                <a:lnTo>
                  <a:pt x="4941192" y="5480"/>
                </a:lnTo>
                <a:lnTo>
                  <a:pt x="4963318" y="20415"/>
                </a:lnTo>
                <a:lnTo>
                  <a:pt x="4978253" y="42541"/>
                </a:lnTo>
                <a:lnTo>
                  <a:pt x="4983734" y="69596"/>
                </a:lnTo>
                <a:lnTo>
                  <a:pt x="4983734" y="243586"/>
                </a:lnTo>
                <a:lnTo>
                  <a:pt x="4983734" y="347979"/>
                </a:lnTo>
                <a:lnTo>
                  <a:pt x="4978253" y="375034"/>
                </a:lnTo>
                <a:lnTo>
                  <a:pt x="4963318" y="397160"/>
                </a:lnTo>
                <a:lnTo>
                  <a:pt x="4941192" y="412095"/>
                </a:lnTo>
                <a:lnTo>
                  <a:pt x="4914138" y="417575"/>
                </a:lnTo>
                <a:lnTo>
                  <a:pt x="2654681" y="417575"/>
                </a:lnTo>
                <a:lnTo>
                  <a:pt x="0" y="783971"/>
                </a:lnTo>
                <a:lnTo>
                  <a:pt x="1656587" y="417575"/>
                </a:lnTo>
                <a:lnTo>
                  <a:pt x="1060703" y="417575"/>
                </a:lnTo>
                <a:lnTo>
                  <a:pt x="1033649" y="412095"/>
                </a:lnTo>
                <a:lnTo>
                  <a:pt x="1011523" y="397160"/>
                </a:lnTo>
                <a:lnTo>
                  <a:pt x="996588" y="375034"/>
                </a:lnTo>
                <a:lnTo>
                  <a:pt x="991107" y="347979"/>
                </a:lnTo>
                <a:lnTo>
                  <a:pt x="991107" y="243586"/>
                </a:lnTo>
                <a:lnTo>
                  <a:pt x="991107" y="69596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</a:ln>
        </p:spPr>
        <p:txBody>
          <a:bodyPr wrap="square" lIns="0" tIns="0" rIns="0" bIns="0" rtlCol="0"/>
          <a:lstStyle/>
          <a:p>
            <a:endParaRPr dirty="0">
              <a:solidFill>
                <a:srgbClr val="04294C"/>
              </a:solidFill>
              <a:latin typeface="Juli Sans" panose="00000500000000000000" pitchFamily="50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48000" y="1922479"/>
            <a:ext cx="4461196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Click </a:t>
            </a:r>
            <a:r>
              <a:rPr sz="1600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the </a:t>
            </a:r>
            <a:r>
              <a:rPr sz="16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line item detail.</a:t>
            </a:r>
            <a:endParaRPr sz="1600"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844617" y="5150232"/>
            <a:ext cx="3318183" cy="834518"/>
          </a:xfrm>
          <a:custGeom>
            <a:avLst/>
            <a:gdLst/>
            <a:ahLst/>
            <a:cxnLst/>
            <a:rect l="l" t="t" r="r" b="b"/>
            <a:pathLst>
              <a:path w="2433320" h="534035">
                <a:moveTo>
                  <a:pt x="985392" y="88900"/>
                </a:moveTo>
                <a:lnTo>
                  <a:pt x="992389" y="54274"/>
                </a:lnTo>
                <a:lnTo>
                  <a:pt x="1011459" y="26019"/>
                </a:lnTo>
                <a:lnTo>
                  <a:pt x="1039721" y="6979"/>
                </a:lnTo>
                <a:lnTo>
                  <a:pt x="1074292" y="0"/>
                </a:lnTo>
                <a:lnTo>
                  <a:pt x="1226692" y="0"/>
                </a:lnTo>
                <a:lnTo>
                  <a:pt x="1588642" y="0"/>
                </a:lnTo>
                <a:lnTo>
                  <a:pt x="2344292" y="0"/>
                </a:lnTo>
                <a:lnTo>
                  <a:pt x="2378918" y="6979"/>
                </a:lnTo>
                <a:lnTo>
                  <a:pt x="2407173" y="26019"/>
                </a:lnTo>
                <a:lnTo>
                  <a:pt x="2426213" y="54274"/>
                </a:lnTo>
                <a:lnTo>
                  <a:pt x="2433192" y="88900"/>
                </a:lnTo>
                <a:lnTo>
                  <a:pt x="2433192" y="222250"/>
                </a:lnTo>
                <a:lnTo>
                  <a:pt x="2433192" y="444512"/>
                </a:lnTo>
                <a:lnTo>
                  <a:pt x="2426213" y="479116"/>
                </a:lnTo>
                <a:lnTo>
                  <a:pt x="2407173" y="507374"/>
                </a:lnTo>
                <a:lnTo>
                  <a:pt x="2378918" y="526426"/>
                </a:lnTo>
                <a:lnTo>
                  <a:pt x="2344292" y="533412"/>
                </a:lnTo>
                <a:lnTo>
                  <a:pt x="1588642" y="533412"/>
                </a:lnTo>
                <a:lnTo>
                  <a:pt x="1226692" y="533412"/>
                </a:lnTo>
                <a:lnTo>
                  <a:pt x="1074292" y="533412"/>
                </a:lnTo>
                <a:lnTo>
                  <a:pt x="1039721" y="526426"/>
                </a:lnTo>
                <a:lnTo>
                  <a:pt x="1011459" y="507374"/>
                </a:lnTo>
                <a:lnTo>
                  <a:pt x="992389" y="479116"/>
                </a:lnTo>
                <a:lnTo>
                  <a:pt x="985392" y="444512"/>
                </a:lnTo>
                <a:lnTo>
                  <a:pt x="985392" y="222250"/>
                </a:lnTo>
                <a:lnTo>
                  <a:pt x="0" y="123825"/>
                </a:lnTo>
                <a:lnTo>
                  <a:pt x="985392" y="88900"/>
                </a:lnTo>
                <a:close/>
              </a:path>
            </a:pathLst>
          </a:custGeom>
          <a:solidFill>
            <a:schemeClr val="tx2"/>
          </a:solidFill>
          <a:ln w="25400">
            <a:noFill/>
          </a:ln>
        </p:spPr>
        <p:txBody>
          <a:bodyPr wrap="square" lIns="0" tIns="0" rIns="0" bIns="0" rtlCol="0"/>
          <a:lstStyle/>
          <a:p>
            <a:endParaRPr dirty="0">
              <a:solidFill>
                <a:srgbClr val="04294C"/>
              </a:solidFill>
              <a:latin typeface="Juli Sans" panose="00000500000000000000" pitchFamily="50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453947" y="5316378"/>
            <a:ext cx="17592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4945" marR="5080" indent="-182880"/>
            <a:r>
              <a:rPr sz="1600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Change</a:t>
            </a:r>
            <a:r>
              <a:rPr sz="1600" b="1" spc="-6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 </a:t>
            </a:r>
            <a:r>
              <a:rPr sz="16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Request  information</a:t>
            </a:r>
            <a:endParaRPr sz="1600"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B23A889-108B-4C42-9C27-EEFFF04BF0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Change</a:t>
            </a:r>
            <a:r>
              <a:rPr lang="en-PH" spc="-100" dirty="0"/>
              <a:t> </a:t>
            </a:r>
            <a:r>
              <a:rPr lang="en-PH" dirty="0"/>
              <a:t>Requests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BC3C50C-961A-4FB6-B2EC-CFD9BEA814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21299"/>
            <a:ext cx="10551663" cy="439548"/>
          </a:xfrm>
        </p:spPr>
        <p:txBody>
          <a:bodyPr/>
          <a:lstStyle/>
          <a:p>
            <a:pPr marL="0" indent="0">
              <a:buNone/>
            </a:pPr>
            <a:r>
              <a:rPr lang="en-PH" sz="1800" spc="-5" dirty="0">
                <a:cs typeface="Arial"/>
              </a:rPr>
              <a:t>Click on the edit icon to view the line item and the reason </a:t>
            </a:r>
            <a:r>
              <a:rPr lang="en-PH" sz="1800" dirty="0">
                <a:cs typeface="Arial"/>
              </a:rPr>
              <a:t>for </a:t>
            </a:r>
            <a:r>
              <a:rPr lang="en-PH" sz="1800" spc="-5" dirty="0">
                <a:cs typeface="Arial"/>
              </a:rPr>
              <a:t>the</a:t>
            </a:r>
            <a:r>
              <a:rPr lang="en-PH" sz="1800" spc="-7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change.</a:t>
            </a:r>
            <a:endParaRPr lang="en-PH" sz="1800" dirty="0"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928241" y="5150231"/>
            <a:ext cx="1890395" cy="452755"/>
          </a:xfrm>
          <a:prstGeom prst="roundRect">
            <a:avLst>
              <a:gd name="adj" fmla="val 49825"/>
            </a:avLst>
          </a:prstGeom>
          <a:ln w="28575">
            <a:solidFill>
              <a:schemeClr val="accent2"/>
            </a:solidFill>
          </a:ln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44E608C7-A392-4BCC-A9AD-D2FDCCCAB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54" y="1580431"/>
            <a:ext cx="11164336" cy="4831482"/>
          </a:xfrm>
          <a:prstGeom prst="rect">
            <a:avLst/>
          </a:prstGeom>
          <a:noFill/>
          <a:effectLst>
            <a:outerShdw blurRad="50800" dist="889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ject 5"/>
          <p:cNvSpPr/>
          <p:nvPr/>
        </p:nvSpPr>
        <p:spPr>
          <a:xfrm>
            <a:off x="9468107" y="1349493"/>
            <a:ext cx="2754702" cy="1734839"/>
          </a:xfrm>
          <a:custGeom>
            <a:avLst/>
            <a:gdLst/>
            <a:ahLst/>
            <a:cxnLst/>
            <a:rect l="l" t="t" r="r" b="b"/>
            <a:pathLst>
              <a:path w="1703704" h="1055370">
                <a:moveTo>
                  <a:pt x="179324" y="76453"/>
                </a:moveTo>
                <a:lnTo>
                  <a:pt x="185340" y="46720"/>
                </a:lnTo>
                <a:lnTo>
                  <a:pt x="201739" y="22415"/>
                </a:lnTo>
                <a:lnTo>
                  <a:pt x="226044" y="6016"/>
                </a:lnTo>
                <a:lnTo>
                  <a:pt x="255777" y="0"/>
                </a:lnTo>
                <a:lnTo>
                  <a:pt x="433324" y="0"/>
                </a:lnTo>
                <a:lnTo>
                  <a:pt x="814324" y="0"/>
                </a:lnTo>
                <a:lnTo>
                  <a:pt x="1626870" y="0"/>
                </a:lnTo>
                <a:lnTo>
                  <a:pt x="1656603" y="6016"/>
                </a:lnTo>
                <a:lnTo>
                  <a:pt x="1680908" y="22415"/>
                </a:lnTo>
                <a:lnTo>
                  <a:pt x="1697307" y="46720"/>
                </a:lnTo>
                <a:lnTo>
                  <a:pt x="1703324" y="76453"/>
                </a:lnTo>
                <a:lnTo>
                  <a:pt x="1703324" y="267715"/>
                </a:lnTo>
                <a:lnTo>
                  <a:pt x="1703324" y="382524"/>
                </a:lnTo>
                <a:lnTo>
                  <a:pt x="1697307" y="412257"/>
                </a:lnTo>
                <a:lnTo>
                  <a:pt x="1680908" y="436562"/>
                </a:lnTo>
                <a:lnTo>
                  <a:pt x="1656603" y="452961"/>
                </a:lnTo>
                <a:lnTo>
                  <a:pt x="1626870" y="458977"/>
                </a:lnTo>
                <a:lnTo>
                  <a:pt x="814324" y="458977"/>
                </a:lnTo>
                <a:lnTo>
                  <a:pt x="0" y="1054862"/>
                </a:lnTo>
                <a:lnTo>
                  <a:pt x="433324" y="458977"/>
                </a:lnTo>
                <a:lnTo>
                  <a:pt x="255777" y="458977"/>
                </a:lnTo>
                <a:lnTo>
                  <a:pt x="226044" y="452961"/>
                </a:lnTo>
                <a:lnTo>
                  <a:pt x="201739" y="436562"/>
                </a:lnTo>
                <a:lnTo>
                  <a:pt x="185340" y="412257"/>
                </a:lnTo>
                <a:lnTo>
                  <a:pt x="179324" y="382524"/>
                </a:lnTo>
                <a:lnTo>
                  <a:pt x="179324" y="267715"/>
                </a:lnTo>
                <a:lnTo>
                  <a:pt x="179324" y="76453"/>
                </a:lnTo>
                <a:close/>
              </a:path>
            </a:pathLst>
          </a:custGeom>
          <a:solidFill>
            <a:schemeClr val="tx2"/>
          </a:solidFill>
          <a:ln w="28575">
            <a:noFill/>
          </a:ln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82201" y="1399039"/>
            <a:ext cx="22098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3050" indent="-260350"/>
            <a:r>
              <a:rPr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1.  </a:t>
            </a:r>
            <a:r>
              <a:rPr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Change</a:t>
            </a:r>
            <a:r>
              <a:rPr lang="en-US" b="1" spc="-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 number of </a:t>
            </a:r>
            <a:r>
              <a:rPr b="1" spc="-65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 </a:t>
            </a:r>
            <a:r>
              <a:rPr b="1" spc="-1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days</a:t>
            </a:r>
            <a:endParaRPr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48483" y="4417821"/>
            <a:ext cx="1828800" cy="906144"/>
          </a:xfrm>
          <a:custGeom>
            <a:avLst/>
            <a:gdLst/>
            <a:ahLst/>
            <a:cxnLst/>
            <a:rect l="l" t="t" r="r" b="b"/>
            <a:pathLst>
              <a:path w="1828800" h="906145">
                <a:moveTo>
                  <a:pt x="1523999" y="382777"/>
                </a:moveTo>
                <a:lnTo>
                  <a:pt x="1066799" y="382777"/>
                </a:lnTo>
                <a:lnTo>
                  <a:pt x="1078230" y="905636"/>
                </a:lnTo>
                <a:lnTo>
                  <a:pt x="1523999" y="382777"/>
                </a:lnTo>
                <a:close/>
              </a:path>
              <a:path w="1828800" h="906145">
                <a:moveTo>
                  <a:pt x="1764918" y="0"/>
                </a:moveTo>
                <a:lnTo>
                  <a:pt x="63753" y="0"/>
                </a:lnTo>
                <a:lnTo>
                  <a:pt x="38897" y="5014"/>
                </a:lnTo>
                <a:lnTo>
                  <a:pt x="18637" y="18684"/>
                </a:lnTo>
                <a:lnTo>
                  <a:pt x="4996" y="38951"/>
                </a:lnTo>
                <a:lnTo>
                  <a:pt x="0" y="63753"/>
                </a:lnTo>
                <a:lnTo>
                  <a:pt x="0" y="319023"/>
                </a:lnTo>
                <a:lnTo>
                  <a:pt x="4996" y="343826"/>
                </a:lnTo>
                <a:lnTo>
                  <a:pt x="18637" y="364093"/>
                </a:lnTo>
                <a:lnTo>
                  <a:pt x="38897" y="377763"/>
                </a:lnTo>
                <a:lnTo>
                  <a:pt x="63753" y="382777"/>
                </a:lnTo>
                <a:lnTo>
                  <a:pt x="1764918" y="382777"/>
                </a:lnTo>
                <a:lnTo>
                  <a:pt x="1789795" y="377763"/>
                </a:lnTo>
                <a:lnTo>
                  <a:pt x="1810099" y="364093"/>
                </a:lnTo>
                <a:lnTo>
                  <a:pt x="1823783" y="343826"/>
                </a:lnTo>
                <a:lnTo>
                  <a:pt x="1828800" y="319023"/>
                </a:lnTo>
                <a:lnTo>
                  <a:pt x="1828800" y="63753"/>
                </a:lnTo>
                <a:lnTo>
                  <a:pt x="1823783" y="38951"/>
                </a:lnTo>
                <a:lnTo>
                  <a:pt x="1810099" y="18684"/>
                </a:lnTo>
                <a:lnTo>
                  <a:pt x="1789795" y="5014"/>
                </a:lnTo>
                <a:lnTo>
                  <a:pt x="17649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49670" y="4340475"/>
            <a:ext cx="2667000" cy="1451985"/>
          </a:xfrm>
          <a:custGeom>
            <a:avLst/>
            <a:gdLst/>
            <a:ahLst/>
            <a:cxnLst/>
            <a:rect l="l" t="t" r="r" b="b"/>
            <a:pathLst>
              <a:path w="1828800" h="906145">
                <a:moveTo>
                  <a:pt x="0" y="63753"/>
                </a:moveTo>
                <a:lnTo>
                  <a:pt x="4996" y="38951"/>
                </a:lnTo>
                <a:lnTo>
                  <a:pt x="18637" y="18684"/>
                </a:lnTo>
                <a:lnTo>
                  <a:pt x="38897" y="5014"/>
                </a:lnTo>
                <a:lnTo>
                  <a:pt x="63753" y="0"/>
                </a:lnTo>
                <a:lnTo>
                  <a:pt x="1066799" y="0"/>
                </a:lnTo>
                <a:lnTo>
                  <a:pt x="1523999" y="0"/>
                </a:lnTo>
                <a:lnTo>
                  <a:pt x="1764918" y="0"/>
                </a:lnTo>
                <a:lnTo>
                  <a:pt x="1789795" y="5014"/>
                </a:lnTo>
                <a:lnTo>
                  <a:pt x="1810099" y="18684"/>
                </a:lnTo>
                <a:lnTo>
                  <a:pt x="1823783" y="38951"/>
                </a:lnTo>
                <a:lnTo>
                  <a:pt x="1828800" y="63753"/>
                </a:lnTo>
                <a:lnTo>
                  <a:pt x="1828800" y="223265"/>
                </a:lnTo>
                <a:lnTo>
                  <a:pt x="1828800" y="319023"/>
                </a:lnTo>
                <a:lnTo>
                  <a:pt x="1823783" y="343826"/>
                </a:lnTo>
                <a:lnTo>
                  <a:pt x="1810099" y="364093"/>
                </a:lnTo>
                <a:lnTo>
                  <a:pt x="1789795" y="377763"/>
                </a:lnTo>
                <a:lnTo>
                  <a:pt x="1764918" y="382777"/>
                </a:lnTo>
                <a:lnTo>
                  <a:pt x="1523999" y="382777"/>
                </a:lnTo>
                <a:lnTo>
                  <a:pt x="1078230" y="905636"/>
                </a:lnTo>
                <a:lnTo>
                  <a:pt x="1066799" y="382777"/>
                </a:lnTo>
                <a:lnTo>
                  <a:pt x="63753" y="382777"/>
                </a:lnTo>
                <a:lnTo>
                  <a:pt x="38897" y="377763"/>
                </a:lnTo>
                <a:lnTo>
                  <a:pt x="18637" y="364093"/>
                </a:lnTo>
                <a:lnTo>
                  <a:pt x="4996" y="343826"/>
                </a:lnTo>
                <a:lnTo>
                  <a:pt x="0" y="319023"/>
                </a:lnTo>
                <a:lnTo>
                  <a:pt x="0" y="223265"/>
                </a:lnTo>
                <a:lnTo>
                  <a:pt x="0" y="63753"/>
                </a:lnTo>
                <a:close/>
              </a:path>
            </a:pathLst>
          </a:custGeom>
          <a:solidFill>
            <a:schemeClr val="tx2"/>
          </a:solidFill>
          <a:ln w="28575">
            <a:noFill/>
          </a:ln>
        </p:spPr>
        <p:txBody>
          <a:bodyPr wrap="square" lIns="0" tIns="0" rIns="0" bIns="0" rtlCol="0"/>
          <a:lstStyle/>
          <a:p>
            <a:endParaRPr dirty="0">
              <a:solidFill>
                <a:schemeClr val="bg1"/>
              </a:solidFill>
              <a:latin typeface="Juli Sans" panose="00000500000000000000" pitchFamily="50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9554063" y="3402252"/>
            <a:ext cx="2223974" cy="828343"/>
          </a:xfrm>
          <a:custGeom>
            <a:avLst/>
            <a:gdLst/>
            <a:ahLst/>
            <a:cxnLst/>
            <a:rect l="l" t="t" r="r" b="b"/>
            <a:pathLst>
              <a:path w="1387475" h="773429">
                <a:moveTo>
                  <a:pt x="0" y="89281"/>
                </a:moveTo>
                <a:lnTo>
                  <a:pt x="7020" y="54488"/>
                </a:lnTo>
                <a:lnTo>
                  <a:pt x="26161" y="26114"/>
                </a:lnTo>
                <a:lnTo>
                  <a:pt x="54542" y="7002"/>
                </a:lnTo>
                <a:lnTo>
                  <a:pt x="89280" y="0"/>
                </a:lnTo>
                <a:lnTo>
                  <a:pt x="809371" y="0"/>
                </a:lnTo>
                <a:lnTo>
                  <a:pt x="1156207" y="0"/>
                </a:lnTo>
                <a:lnTo>
                  <a:pt x="1298194" y="0"/>
                </a:lnTo>
                <a:lnTo>
                  <a:pt x="1332932" y="7002"/>
                </a:lnTo>
                <a:lnTo>
                  <a:pt x="1361312" y="26114"/>
                </a:lnTo>
                <a:lnTo>
                  <a:pt x="1380454" y="54488"/>
                </a:lnTo>
                <a:lnTo>
                  <a:pt x="1387475" y="89281"/>
                </a:lnTo>
                <a:lnTo>
                  <a:pt x="1387475" y="312293"/>
                </a:lnTo>
                <a:lnTo>
                  <a:pt x="1387475" y="446151"/>
                </a:lnTo>
                <a:lnTo>
                  <a:pt x="1380454" y="480889"/>
                </a:lnTo>
                <a:lnTo>
                  <a:pt x="1361313" y="509270"/>
                </a:lnTo>
                <a:lnTo>
                  <a:pt x="1332932" y="528411"/>
                </a:lnTo>
                <a:lnTo>
                  <a:pt x="1298194" y="535432"/>
                </a:lnTo>
                <a:lnTo>
                  <a:pt x="1156207" y="535432"/>
                </a:lnTo>
                <a:lnTo>
                  <a:pt x="800734" y="773176"/>
                </a:lnTo>
                <a:lnTo>
                  <a:pt x="809371" y="535432"/>
                </a:lnTo>
                <a:lnTo>
                  <a:pt x="89280" y="535432"/>
                </a:lnTo>
                <a:lnTo>
                  <a:pt x="54542" y="528411"/>
                </a:lnTo>
                <a:lnTo>
                  <a:pt x="26162" y="509270"/>
                </a:lnTo>
                <a:lnTo>
                  <a:pt x="7020" y="480889"/>
                </a:lnTo>
                <a:lnTo>
                  <a:pt x="0" y="446151"/>
                </a:lnTo>
                <a:lnTo>
                  <a:pt x="0" y="312293"/>
                </a:lnTo>
                <a:lnTo>
                  <a:pt x="0" y="89281"/>
                </a:lnTo>
                <a:close/>
              </a:path>
            </a:pathLst>
          </a:custGeom>
          <a:solidFill>
            <a:schemeClr val="tx2"/>
          </a:solidFill>
          <a:ln w="28575">
            <a:noFill/>
          </a:ln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039507" y="4800599"/>
            <a:ext cx="3012165" cy="1053933"/>
          </a:xfrm>
          <a:custGeom>
            <a:avLst/>
            <a:gdLst/>
            <a:ahLst/>
            <a:cxnLst/>
            <a:rect l="l" t="t" r="r" b="b"/>
            <a:pathLst>
              <a:path w="2647950" h="582295">
                <a:moveTo>
                  <a:pt x="0" y="63753"/>
                </a:moveTo>
                <a:lnTo>
                  <a:pt x="5016" y="38951"/>
                </a:lnTo>
                <a:lnTo>
                  <a:pt x="18700" y="18684"/>
                </a:lnTo>
                <a:lnTo>
                  <a:pt x="39004" y="5014"/>
                </a:lnTo>
                <a:lnTo>
                  <a:pt x="63881" y="0"/>
                </a:lnTo>
                <a:lnTo>
                  <a:pt x="1200150" y="0"/>
                </a:lnTo>
                <a:lnTo>
                  <a:pt x="1714500" y="0"/>
                </a:lnTo>
                <a:lnTo>
                  <a:pt x="1993646" y="0"/>
                </a:lnTo>
                <a:lnTo>
                  <a:pt x="2018448" y="5014"/>
                </a:lnTo>
                <a:lnTo>
                  <a:pt x="2038715" y="18684"/>
                </a:lnTo>
                <a:lnTo>
                  <a:pt x="2052385" y="38951"/>
                </a:lnTo>
                <a:lnTo>
                  <a:pt x="2057400" y="63753"/>
                </a:lnTo>
                <a:lnTo>
                  <a:pt x="2057400" y="223265"/>
                </a:lnTo>
                <a:lnTo>
                  <a:pt x="2057400" y="318896"/>
                </a:lnTo>
                <a:lnTo>
                  <a:pt x="2052385" y="343773"/>
                </a:lnTo>
                <a:lnTo>
                  <a:pt x="2038715" y="364077"/>
                </a:lnTo>
                <a:lnTo>
                  <a:pt x="2018448" y="377761"/>
                </a:lnTo>
                <a:lnTo>
                  <a:pt x="1993646" y="382777"/>
                </a:lnTo>
                <a:lnTo>
                  <a:pt x="1714500" y="382777"/>
                </a:lnTo>
                <a:lnTo>
                  <a:pt x="2647569" y="582294"/>
                </a:lnTo>
                <a:lnTo>
                  <a:pt x="1200150" y="382777"/>
                </a:lnTo>
                <a:lnTo>
                  <a:pt x="63881" y="382777"/>
                </a:lnTo>
                <a:lnTo>
                  <a:pt x="39004" y="377761"/>
                </a:lnTo>
                <a:lnTo>
                  <a:pt x="18700" y="364077"/>
                </a:lnTo>
                <a:lnTo>
                  <a:pt x="5016" y="343773"/>
                </a:lnTo>
                <a:lnTo>
                  <a:pt x="0" y="318896"/>
                </a:lnTo>
                <a:lnTo>
                  <a:pt x="0" y="223265"/>
                </a:lnTo>
                <a:lnTo>
                  <a:pt x="0" y="63753"/>
                </a:lnTo>
                <a:close/>
              </a:path>
            </a:pathLst>
          </a:custGeom>
          <a:solidFill>
            <a:schemeClr val="tx2"/>
          </a:solidFill>
          <a:ln w="25400">
            <a:noFill/>
          </a:ln>
        </p:spPr>
        <p:txBody>
          <a:bodyPr wrap="square" lIns="0" tIns="0" rIns="0" bIns="0" rtlCol="0"/>
          <a:lstStyle/>
          <a:p>
            <a:endParaRPr dirty="0">
              <a:latin typeface="Juli Sans" panose="00000500000000000000" pitchFamily="50" charset="0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83F3C31-51A5-4F04-B8E1-36D1A9426D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0272" y="308487"/>
            <a:ext cx="10551663" cy="675141"/>
          </a:xfrm>
        </p:spPr>
        <p:txBody>
          <a:bodyPr/>
          <a:lstStyle/>
          <a:p>
            <a:r>
              <a:rPr lang="en-PH" b="0" dirty="0">
                <a:latin typeface="Juli Sans Black" panose="00000A00000000000000" pitchFamily="50" charset="0"/>
              </a:rPr>
              <a:t>Respond to a Change</a:t>
            </a:r>
            <a:r>
              <a:rPr lang="en-PH" b="0" spc="-114" dirty="0">
                <a:latin typeface="Juli Sans Black" panose="00000A00000000000000" pitchFamily="50" charset="0"/>
              </a:rPr>
              <a:t> </a:t>
            </a:r>
            <a:r>
              <a:rPr lang="en-PH" b="0" dirty="0">
                <a:latin typeface="Juli Sans Black" panose="00000A00000000000000" pitchFamily="50" charset="0"/>
              </a:rPr>
              <a:t>Request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35B66C7-3976-48B4-86E3-7B2115DD8E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2949099" y="-1017948"/>
            <a:ext cx="9807100" cy="1464035"/>
          </a:xfrm>
        </p:spPr>
        <p:txBody>
          <a:bodyPr/>
          <a:lstStyle/>
          <a:p>
            <a:pPr marL="0" indent="0">
              <a:buNone/>
            </a:pPr>
            <a:endParaRPr lang="en-PH" sz="1800" dirty="0"/>
          </a:p>
        </p:txBody>
      </p:sp>
      <p:sp>
        <p:nvSpPr>
          <p:cNvPr id="19" name="object 6">
            <a:extLst>
              <a:ext uri="{FF2B5EF4-FFF2-40B4-BE49-F238E27FC236}">
                <a16:creationId xmlns:a16="http://schemas.microsoft.com/office/drawing/2014/main" id="{5D1089FD-86EF-4922-8202-305526F0A8F0}"/>
              </a:ext>
            </a:extLst>
          </p:cNvPr>
          <p:cNvSpPr txBox="1"/>
          <p:nvPr/>
        </p:nvSpPr>
        <p:spPr>
          <a:xfrm>
            <a:off x="9782663" y="3576723"/>
            <a:ext cx="1995374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PH" sz="16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2. Save line item.</a:t>
            </a:r>
            <a:endParaRPr sz="1600"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02715BED-75DF-45B4-BEA2-7D25BD0C145B}"/>
              </a:ext>
            </a:extLst>
          </p:cNvPr>
          <p:cNvSpPr txBox="1"/>
          <p:nvPr/>
        </p:nvSpPr>
        <p:spPr>
          <a:xfrm>
            <a:off x="2381219" y="4494899"/>
            <a:ext cx="2151858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PH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3. </a:t>
            </a:r>
            <a:r>
              <a:rPr lang="en-PH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Save</a:t>
            </a:r>
            <a:r>
              <a:rPr lang="en-PH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 the </a:t>
            </a:r>
            <a:r>
              <a:rPr lang="en-PH" sz="200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offer</a:t>
            </a:r>
            <a:r>
              <a:rPr lang="en-PH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.</a:t>
            </a:r>
            <a:endParaRPr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47BB583E-02AB-4BC1-BF5E-3EE84440F2C3}"/>
              </a:ext>
            </a:extLst>
          </p:cNvPr>
          <p:cNvSpPr txBox="1"/>
          <p:nvPr/>
        </p:nvSpPr>
        <p:spPr>
          <a:xfrm>
            <a:off x="8292295" y="5000570"/>
            <a:ext cx="2506588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PH" sz="200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4. </a:t>
            </a:r>
            <a:r>
              <a:rPr lang="en-PH" sz="2000" b="1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Send</a:t>
            </a:r>
            <a:r>
              <a:rPr lang="en-PH" sz="2000"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rPr>
              <a:t> to Buyer.</a:t>
            </a:r>
            <a:endParaRPr sz="2000" dirty="0">
              <a:solidFill>
                <a:schemeClr val="bg1"/>
              </a:solidFill>
              <a:latin typeface="Juli Sans" panose="00000500000000000000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B409BC8-EAB5-46CD-AFEA-ED7489D1EED6}"/>
              </a:ext>
            </a:extLst>
          </p:cNvPr>
          <p:cNvSpPr/>
          <p:nvPr/>
        </p:nvSpPr>
        <p:spPr>
          <a:xfrm>
            <a:off x="-13328" y="-152400"/>
            <a:ext cx="12303527" cy="6400800"/>
          </a:xfrm>
          <a:prstGeom prst="rect">
            <a:avLst/>
          </a:prstGeom>
          <a:solidFill>
            <a:srgbClr val="0C26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li Sans" panose="00000500000000000000" pitchFamily="50" charset="0"/>
              <a:ea typeface="+mn-ea"/>
              <a:cs typeface="+mn-cs"/>
            </a:endParaRPr>
          </a:p>
        </p:txBody>
      </p:sp>
      <p:pic>
        <p:nvPicPr>
          <p:cNvPr id="13" name="Picture 12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C2BA36CE-490E-40A4-BA7C-53D530EBD9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27" y="3429000"/>
            <a:ext cx="5367061" cy="3018972"/>
          </a:xfrm>
          <a:prstGeom prst="rect">
            <a:avLst/>
          </a:prstGeom>
        </p:spPr>
      </p:pic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26B3054C-4BFC-41A6-B1D2-509AEC2D866F}"/>
              </a:ext>
            </a:extLst>
          </p:cNvPr>
          <p:cNvSpPr txBox="1">
            <a:spLocks/>
          </p:cNvSpPr>
          <p:nvPr/>
        </p:nvSpPr>
        <p:spPr>
          <a:xfrm>
            <a:off x="-14425" y="6214821"/>
            <a:ext cx="12290199" cy="670264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□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○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li Sans" panose="00000500000000000000" pitchFamily="50" charset="0"/>
                <a:ea typeface="+mn-ea"/>
                <a:cs typeface="+mn-cs"/>
              </a:rPr>
              <a:t>Check the User Guides in Wiki for more comprehensive how-to instructions.</a:t>
            </a:r>
            <a:endParaRPr kumimoji="0" lang="en-SG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li Sans" panose="00000500000000000000" pitchFamily="50" charset="0"/>
              <a:ea typeface="+mn-ea"/>
              <a:cs typeface="+mn-cs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4AEB6808-ECE4-4E4A-9072-631D76DA1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212" y="591872"/>
            <a:ext cx="7225672" cy="386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Shape, circle&#10;&#10;Description automatically generated">
            <a:extLst>
              <a:ext uri="{FF2B5EF4-FFF2-40B4-BE49-F238E27FC236}">
                <a16:creationId xmlns:a16="http://schemas.microsoft.com/office/drawing/2014/main" id="{8ADE49FE-DFCF-4336-AA8D-B87BA7D603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04542" y="303976"/>
            <a:ext cx="2399714" cy="1644965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5B166B-66BC-43D5-B0DC-48B9E8088D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832763" y="631392"/>
            <a:ext cx="1318326" cy="589525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>
                <a:solidFill>
                  <a:srgbClr val="009699"/>
                </a:solidFill>
                <a:latin typeface="Juli Sans Black" panose="00000A00000000000000" pitchFamily="50" charset="0"/>
              </a:rPr>
              <a:t>Help</a:t>
            </a:r>
            <a:endParaRPr lang="en-SG" sz="3200" b="1" dirty="0">
              <a:solidFill>
                <a:srgbClr val="009699"/>
              </a:solidFill>
              <a:latin typeface="Juli Sans Black" panose="00000A00000000000000" pitchFamily="50" charset="0"/>
            </a:endParaRPr>
          </a:p>
        </p:txBody>
      </p:sp>
      <p:sp>
        <p:nvSpPr>
          <p:cNvPr id="24" name="object 4">
            <a:extLst>
              <a:ext uri="{FF2B5EF4-FFF2-40B4-BE49-F238E27FC236}">
                <a16:creationId xmlns:a16="http://schemas.microsoft.com/office/drawing/2014/main" id="{47F69FFF-46FD-4EA7-93C5-09559A714EE0}"/>
              </a:ext>
            </a:extLst>
          </p:cNvPr>
          <p:cNvSpPr txBox="1"/>
          <p:nvPr/>
        </p:nvSpPr>
        <p:spPr>
          <a:xfrm>
            <a:off x="5715000" y="5613562"/>
            <a:ext cx="6955991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7B800"/>
              </a:buClr>
              <a:buSzTx/>
              <a:buFontTx/>
              <a:buNone/>
              <a:tabLst>
                <a:tab pos="355600" algn="l"/>
              </a:tabLst>
              <a:defRPr/>
            </a:pPr>
            <a:r>
              <a:rPr kumimoji="0" lang="en-SG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li Sans" panose="00000500000000000000" pitchFamily="50" charset="0"/>
                <a:ea typeface="+mn-ea"/>
                <a:cs typeface="Arial"/>
              </a:rPr>
              <a:t>Menu Path: </a:t>
            </a:r>
            <a:r>
              <a:rPr kumimoji="0" lang="en-SG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li Sans Black" panose="00000A00000000000000" pitchFamily="50" charset="0"/>
                <a:ea typeface="+mn-ea"/>
                <a:cs typeface="Arial"/>
              </a:rPr>
              <a:t>The Business Network </a:t>
            </a:r>
            <a:r>
              <a:rPr kumimoji="0" lang="en-SG" sz="2000" b="0" i="0" u="none" strike="noStrike" kern="1200" cap="none" spc="0" normalizeH="0" baseline="0" noProof="0" dirty="0">
                <a:ln>
                  <a:noFill/>
                </a:ln>
                <a:solidFill>
                  <a:srgbClr val="FEB900"/>
                </a:solidFill>
                <a:effectLst/>
                <a:uLnTx/>
                <a:uFillTx/>
                <a:latin typeface="Juli Sans" panose="00000500000000000000" pitchFamily="50" charset="0"/>
                <a:ea typeface="+mn-ea"/>
                <a:cs typeface="Arial"/>
              </a:rPr>
              <a:t>&gt;</a:t>
            </a:r>
            <a:r>
              <a:rPr kumimoji="0" lang="en-SG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li Sans" panose="00000500000000000000" pitchFamily="50" charset="0"/>
                <a:ea typeface="+mn-ea"/>
                <a:cs typeface="Arial"/>
              </a:rPr>
              <a:t> Help </a:t>
            </a:r>
            <a:r>
              <a:rPr kumimoji="0" lang="en-SG" sz="2000" b="0" i="0" u="none" strike="noStrike" kern="1200" cap="none" spc="0" normalizeH="0" baseline="0" noProof="0" dirty="0">
                <a:ln>
                  <a:noFill/>
                </a:ln>
                <a:solidFill>
                  <a:srgbClr val="FEB900"/>
                </a:solidFill>
                <a:effectLst/>
                <a:uLnTx/>
                <a:uFillTx/>
                <a:latin typeface="Juli Sans" panose="00000500000000000000" pitchFamily="50" charset="0"/>
                <a:ea typeface="+mn-ea"/>
                <a:cs typeface="Arial"/>
              </a:rPr>
              <a:t>&gt;</a:t>
            </a:r>
            <a:r>
              <a:rPr kumimoji="0" lang="en-SG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li Sans" panose="00000500000000000000" pitchFamily="50" charset="0"/>
                <a:ea typeface="+mn-ea"/>
                <a:cs typeface="Arial"/>
              </a:rPr>
              <a:t> Help Guide</a:t>
            </a: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17F3881F-8686-4DF1-9AC6-A9B7018B8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183" y="1988461"/>
            <a:ext cx="7605591" cy="3439471"/>
          </a:xfrm>
          <a:prstGeom prst="rect">
            <a:avLst/>
          </a:prstGeom>
          <a:noFill/>
          <a:ln>
            <a:noFill/>
          </a:ln>
          <a:effectLst>
            <a:outerShdw blurRad="50800" dist="152400" dir="13500000" algn="b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bliqueTop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E8DEF9E-C168-4B73-9394-B9FB427DBE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208" y="5605009"/>
            <a:ext cx="285750" cy="276225"/>
          </a:xfrm>
          <a:prstGeom prst="rect">
            <a:avLst/>
          </a:prstGeom>
        </p:spPr>
      </p:pic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0D4E0566-5AF0-4D61-9650-B9A7731DAD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3222" y="1317482"/>
            <a:ext cx="3179786" cy="690324"/>
          </a:xfrm>
        </p:spPr>
        <p:txBody>
          <a:bodyPr/>
          <a:lstStyle/>
          <a:p>
            <a:r>
              <a:rPr lang="en-PH" sz="4400" b="0" spc="-5" dirty="0">
                <a:latin typeface="Juli Sans Black" panose="00000A00000000000000" pitchFamily="50" charset="0"/>
              </a:rPr>
              <a:t>Additional Resources</a:t>
            </a:r>
            <a:endParaRPr lang="en-PH" sz="4400" b="0" dirty="0">
              <a:latin typeface="Juli Sans Black" panose="00000A00000000000000" pitchFamily="50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4B2DC4-4504-447A-AA7A-46C3532AE5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5" y="2902623"/>
            <a:ext cx="3095625" cy="8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2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172865-A820-4376-A96B-586D2F9C94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08144" y="4335582"/>
            <a:ext cx="5083856" cy="326795"/>
          </a:xfrm>
        </p:spPr>
        <p:txBody>
          <a:bodyPr/>
          <a:lstStyle/>
          <a:p>
            <a:r>
              <a:rPr lang="en-PH" dirty="0" err="1">
                <a:solidFill>
                  <a:srgbClr val="04294C"/>
                </a:solidFill>
                <a:cs typeface="Arial"/>
              </a:rPr>
              <a:t>Proactis</a:t>
            </a:r>
            <a:r>
              <a:rPr lang="en-PH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pc="-5" dirty="0">
                <a:solidFill>
                  <a:srgbClr val="04294C"/>
                </a:solidFill>
                <a:cs typeface="Arial"/>
              </a:rPr>
              <a:t>Global Customer</a:t>
            </a:r>
            <a:r>
              <a:rPr lang="en-PH" spc="-55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pc="-5" dirty="0">
                <a:solidFill>
                  <a:srgbClr val="04294C"/>
                </a:solidFill>
                <a:cs typeface="Arial"/>
              </a:rPr>
              <a:t>Support</a:t>
            </a:r>
            <a:endParaRPr lang="en-PH" dirty="0">
              <a:solidFill>
                <a:srgbClr val="04294C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CF02933-8066-4D67-858A-FD33A8BD7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08144" y="5094516"/>
            <a:ext cx="3255056" cy="1656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PH" sz="1200" b="1" spc="-5" dirty="0">
                <a:solidFill>
                  <a:srgbClr val="04294C"/>
                </a:solidFill>
                <a:cs typeface="Arial"/>
              </a:rPr>
              <a:t>US: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+1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866 446 8203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(toll</a:t>
            </a:r>
            <a:r>
              <a:rPr lang="en-PH" sz="1200" b="1" spc="-6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free)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1270"/>
            <a:r>
              <a:rPr lang="en-PH" sz="1200" b="1" spc="-5" dirty="0">
                <a:solidFill>
                  <a:srgbClr val="04294C"/>
                </a:solidFill>
                <a:cs typeface="Arial"/>
              </a:rPr>
              <a:t>US: +1 281 404</a:t>
            </a:r>
            <a:r>
              <a:rPr lang="en-PH" sz="1200" b="1" spc="-3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2095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635"/>
            <a:r>
              <a:rPr lang="en-PH" sz="1200" b="1" spc="-5" dirty="0">
                <a:solidFill>
                  <a:srgbClr val="04294C"/>
                </a:solidFill>
                <a:cs typeface="Arial"/>
              </a:rPr>
              <a:t>France: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+33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1 77 62 56</a:t>
            </a:r>
            <a:r>
              <a:rPr lang="en-PH" sz="1200" b="1" spc="-15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20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635"/>
            <a:r>
              <a:rPr lang="en-PH" sz="1200" b="1" spc="-5" dirty="0">
                <a:solidFill>
                  <a:srgbClr val="04294C"/>
                </a:solidFill>
                <a:cs typeface="Arial"/>
              </a:rPr>
              <a:t>Deutschland: +49 308 967 794</a:t>
            </a:r>
            <a:r>
              <a:rPr lang="en-PH" sz="1200" b="1" spc="25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spc="-70" dirty="0">
                <a:solidFill>
                  <a:srgbClr val="04294C"/>
                </a:solidFill>
                <a:cs typeface="Arial"/>
              </a:rPr>
              <a:t>11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1905">
              <a:spcBef>
                <a:spcPts val="5"/>
              </a:spcBef>
            </a:pPr>
            <a:r>
              <a:rPr lang="en-PH" sz="1200" b="1" spc="-5" dirty="0" err="1">
                <a:solidFill>
                  <a:srgbClr val="04294C"/>
                </a:solidFill>
                <a:cs typeface="Arial"/>
              </a:rPr>
              <a:t>España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: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+34 </a:t>
            </a:r>
            <a:r>
              <a:rPr lang="en-PH" sz="1200" b="1" spc="-50" dirty="0">
                <a:solidFill>
                  <a:srgbClr val="04294C"/>
                </a:solidFill>
                <a:cs typeface="Arial"/>
              </a:rPr>
              <a:t>911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88 00</a:t>
            </a:r>
            <a:r>
              <a:rPr lang="en-PH" sz="1200" b="1" spc="-1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64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PH" sz="1200" b="1" spc="-5" dirty="0">
                <a:solidFill>
                  <a:srgbClr val="04294C"/>
                </a:solidFill>
                <a:cs typeface="Arial"/>
              </a:rPr>
              <a:t>UK: +44 203 355 50 21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endParaRPr lang="en-PH" sz="1200" dirty="0">
              <a:solidFill>
                <a:srgbClr val="04294C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8E12BA-BAB7-4A0D-BF6C-03459D502FC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08144" y="4662377"/>
            <a:ext cx="4779056" cy="32679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1600" b="1" dirty="0">
                <a:solidFill>
                  <a:srgbClr val="F7942A"/>
                </a:solidFill>
                <a:cs typeface="Arial" panose="020B0604020202020204" pitchFamily="34" charset="0"/>
              </a:rPr>
              <a:t>suppliersupport@proactisservicedesk.com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1">
            <a:extLst>
              <a:ext uri="{FF2B5EF4-FFF2-40B4-BE49-F238E27FC236}">
                <a16:creationId xmlns:a16="http://schemas.microsoft.com/office/drawing/2014/main" id="{8D8C0D54-2505-4CAB-91F5-DA9A674F25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2362" y="304800"/>
            <a:ext cx="10552112" cy="6746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rgbClr val="76B749"/>
              </a:buClr>
              <a:defRPr/>
            </a:pPr>
            <a:r>
              <a:rPr lang="en-US" altLang="en-US" dirty="0">
                <a:latin typeface="Juli Sans Black" panose="00000A00000000000000" pitchFamily="50" charset="0"/>
                <a:cs typeface="Arial" panose="020B0604020202020204" pitchFamily="34" charset="0"/>
              </a:rPr>
              <a:t>Reminders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7ED07C15-A109-4E13-AACC-A6555C5F3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769" y="1676400"/>
            <a:ext cx="10812462" cy="386397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□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n-US" dirty="0">
                <a:latin typeface="Juli Sans" panose="00000500000000000000" pitchFamily="50" charset="0"/>
                <a:cs typeface="Arial" panose="020B0604020202020204" pitchFamily="34" charset="0"/>
              </a:rPr>
              <a:t>This is a standard training session and open to the public. </a:t>
            </a:r>
            <a:r>
              <a:rPr lang="en-US" altLang="en-US" dirty="0">
                <a:latin typeface="Juli Sans" panose="00000500000000000000" pitchFamily="50" charset="0"/>
                <a:cs typeface="Segoe UI" panose="020B0502040204020203" pitchFamily="34" charset="0"/>
              </a:rPr>
              <a:t>We are looking forward to have everyone to connect with you!</a:t>
            </a:r>
          </a:p>
          <a:p>
            <a:pPr marL="0" indent="0" eaLnBrk="1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n-US" dirty="0">
                <a:latin typeface="Juli Sans" panose="00000500000000000000" pitchFamily="50" charset="0"/>
                <a:cs typeface="Segoe UI" panose="020B0502040204020203" pitchFamily="34" charset="0"/>
              </a:rPr>
              <a:t>We recommend having these instructions handy before we start the session.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altLang="en-US" b="1" dirty="0">
                <a:solidFill>
                  <a:schemeClr val="accent2"/>
                </a:solidFill>
                <a:latin typeface="Juli Sans" panose="00000500000000000000" pitchFamily="50" charset="0"/>
                <a:cs typeface="Segoe UI" panose="020B0502040204020203" pitchFamily="34" charset="0"/>
              </a:rPr>
              <a:t>Mute: </a:t>
            </a:r>
            <a:r>
              <a:rPr lang="en-US" altLang="en-US" dirty="0">
                <a:latin typeface="Juli Sans" panose="00000500000000000000" pitchFamily="50" charset="0"/>
                <a:cs typeface="Arial" panose="020B0604020202020204" pitchFamily="34" charset="0"/>
              </a:rPr>
              <a:t>All participants are on listen-only mode to guarantee client confidentiality.</a:t>
            </a:r>
            <a:endParaRPr lang="en-PH" altLang="en-US" dirty="0">
              <a:latin typeface="Juli Sans" panose="00000500000000000000" pitchFamily="50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altLang="en-US" b="1" dirty="0">
                <a:solidFill>
                  <a:schemeClr val="accent2"/>
                </a:solidFill>
                <a:latin typeface="Juli Sans" panose="00000500000000000000" pitchFamily="50" charset="0"/>
                <a:cs typeface="Segoe UI" panose="020B0502040204020203" pitchFamily="34" charset="0"/>
              </a:rPr>
              <a:t>Chat: </a:t>
            </a:r>
            <a:r>
              <a:rPr lang="en-US" altLang="en-US" dirty="0">
                <a:latin typeface="Juli Sans" panose="00000500000000000000" pitchFamily="50" charset="0"/>
                <a:cs typeface="Segoe UI" panose="020B0502040204020203" pitchFamily="34" charset="0"/>
              </a:rPr>
              <a:t>Please use the chat feature on the lower righthand side of your screen if like to raise questions anytime during the session.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altLang="en-US" b="1" dirty="0">
                <a:solidFill>
                  <a:schemeClr val="accent2"/>
                </a:solidFill>
                <a:latin typeface="Juli Sans" panose="00000500000000000000" pitchFamily="50" charset="0"/>
                <a:cs typeface="Segoe UI" panose="020B0502040204020203" pitchFamily="34" charset="0"/>
              </a:rPr>
              <a:t>Questions: </a:t>
            </a:r>
            <a:r>
              <a:rPr lang="en-US" altLang="en-US" dirty="0">
                <a:latin typeface="Juli Sans" panose="00000500000000000000" pitchFamily="50" charset="0"/>
                <a:cs typeface="Segoe UI" panose="020B0502040204020203" pitchFamily="34" charset="0"/>
              </a:rPr>
              <a:t>All questions will be discussed at the end of the presentation.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1">
            <a:extLst>
              <a:ext uri="{FF2B5EF4-FFF2-40B4-BE49-F238E27FC236}">
                <a16:creationId xmlns:a16="http://schemas.microsoft.com/office/drawing/2014/main" id="{78D2DFD0-A1AD-4516-8EE6-84C898661C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381000"/>
            <a:ext cx="10552113" cy="674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rgbClr val="76B749"/>
              </a:buClr>
              <a:defRPr/>
            </a:pPr>
            <a:r>
              <a:rPr lang="en-US" altLang="en-US" sz="3600" dirty="0">
                <a:latin typeface="Juli Sans Black" panose="00000A00000000000000" pitchFamily="50" charset="0"/>
                <a:cs typeface="Arial" panose="020B0604020202020204" pitchFamily="34" charset="0"/>
              </a:rPr>
              <a:t>Support Contact Information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A224C6-0B5B-461F-B3B4-6C12AADCC1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23156" y="1524000"/>
            <a:ext cx="9525000" cy="4225925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en-US" dirty="0">
                <a:cs typeface="Arial" panose="020B0604020202020204" pitchFamily="34" charset="0"/>
              </a:rPr>
              <a:t>If you have questions about the training or in need for specific client support, please contact </a:t>
            </a:r>
            <a:r>
              <a:rPr lang="en-US" altLang="en-US" b="1" dirty="0" err="1">
                <a:cs typeface="Arial" panose="020B0604020202020204" pitchFamily="34" charset="0"/>
              </a:rPr>
              <a:t>Proactis</a:t>
            </a:r>
            <a:r>
              <a:rPr lang="en-US" altLang="en-US" b="1" dirty="0">
                <a:cs typeface="Arial" panose="020B0604020202020204" pitchFamily="34" charset="0"/>
              </a:rPr>
              <a:t> International Customer Support</a:t>
            </a:r>
            <a:r>
              <a:rPr lang="en-US" altLang="en-US" dirty="0">
                <a:cs typeface="Arial" panose="020B0604020202020204" pitchFamily="34" charset="0"/>
              </a:rPr>
              <a:t>:</a:t>
            </a:r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dirty="0"/>
              <a:t>US: +1 866 446 8203 (Toll Free)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dirty="0"/>
              <a:t>US: +1 281 404 2095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dirty="0"/>
              <a:t>France: +33 1 77 62 56 20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dirty="0"/>
              <a:t>Deutschland: +49 308 967 794 11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dirty="0" err="1"/>
              <a:t>España</a:t>
            </a:r>
            <a:r>
              <a:rPr lang="en-PH" dirty="0"/>
              <a:t>: +34 911 88 00 64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dirty="0"/>
              <a:t>UK: +44 203 355 50 21</a:t>
            </a:r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n-US" dirty="0"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altLang="en-US" dirty="0">
                <a:cs typeface="Arial" panose="020B0604020202020204" pitchFamily="34" charset="0"/>
              </a:rPr>
              <a:t>Or, email </a:t>
            </a:r>
            <a:r>
              <a:rPr lang="en-US" altLang="en-US" sz="2400" b="1" dirty="0">
                <a:solidFill>
                  <a:srgbClr val="F7942A"/>
                </a:solidFill>
                <a:cs typeface="Arial" panose="020B0604020202020204" pitchFamily="34" charset="0"/>
              </a:rPr>
              <a:t>suppliersupport@proactisservicedesk.com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PH" sz="1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PH" sz="18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BE04ED-C064-4D6C-A13C-AD1E1F90D784}"/>
              </a:ext>
            </a:extLst>
          </p:cNvPr>
          <p:cNvSpPr/>
          <p:nvPr/>
        </p:nvSpPr>
        <p:spPr>
          <a:xfrm>
            <a:off x="-609600" y="2958317"/>
            <a:ext cx="13411200" cy="5997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Juli Sans" panose="00000500000000000000" pitchFamily="50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A9E819-F4BA-4F37-A9B5-8162428BA3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1878" y="311121"/>
            <a:ext cx="10551663" cy="675141"/>
          </a:xfrm>
        </p:spPr>
        <p:txBody>
          <a:bodyPr/>
          <a:lstStyle/>
          <a:p>
            <a:r>
              <a:rPr lang="en-SG" dirty="0">
                <a:latin typeface="Juli Sans Black" panose="00000A00000000000000" pitchFamily="50" charset="0"/>
              </a:rPr>
              <a:t>Quick Quote Workflow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0DD42D-CEB7-45AC-9B4F-08E96D051D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6331" y="2516330"/>
            <a:ext cx="3294632" cy="457200"/>
          </a:xfrm>
        </p:spPr>
        <p:txBody>
          <a:bodyPr/>
          <a:lstStyle/>
          <a:p>
            <a:pPr marL="0" indent="0" algn="ctr">
              <a:buNone/>
            </a:pPr>
            <a:r>
              <a:rPr lang="en-SG" sz="1800" b="1" dirty="0">
                <a:solidFill>
                  <a:schemeClr val="tx2"/>
                </a:solidFill>
              </a:rPr>
              <a:t>Buyer or Requestor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C16571-27AA-4733-B39D-D2FEF3681DF4}"/>
              </a:ext>
            </a:extLst>
          </p:cNvPr>
          <p:cNvSpPr/>
          <p:nvPr/>
        </p:nvSpPr>
        <p:spPr>
          <a:xfrm>
            <a:off x="9829800" y="5715000"/>
            <a:ext cx="1905000" cy="9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latin typeface="Juli Sa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D7C042-8F39-44B2-833C-D8C59C722BF6}"/>
              </a:ext>
            </a:extLst>
          </p:cNvPr>
          <p:cNvSpPr txBox="1"/>
          <p:nvPr/>
        </p:nvSpPr>
        <p:spPr>
          <a:xfrm>
            <a:off x="783002" y="3252442"/>
            <a:ext cx="3788997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5080" lvl="1">
              <a:spcAft>
                <a:spcPts val="3000"/>
              </a:spcAft>
              <a:buClr>
                <a:schemeClr val="tx1"/>
              </a:buClr>
              <a:tabLst>
                <a:tab pos="187325" algn="l"/>
                <a:tab pos="755650" algn="l"/>
              </a:tabLst>
            </a:pPr>
            <a:r>
              <a:rPr lang="en-PH" sz="2000" spc="-5" dirty="0">
                <a:latin typeface="Juli Sans" panose="00000500000000000000" pitchFamily="50" charset="0"/>
                <a:cs typeface="Arial"/>
              </a:rPr>
              <a:t>Selects </a:t>
            </a:r>
            <a:r>
              <a:rPr lang="en-PH" sz="2000" b="1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Quick </a:t>
            </a:r>
            <a:r>
              <a:rPr lang="en-PH" sz="2000" b="1" spc="-5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Quote 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in </a:t>
            </a:r>
            <a:r>
              <a:rPr lang="en-PH" sz="2000" spc="-5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Search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 when </a:t>
            </a:r>
            <a:r>
              <a:rPr lang="en-PH" sz="2000" spc="-10" dirty="0">
                <a:latin typeface="Juli Sans" panose="00000500000000000000" pitchFamily="50" charset="0"/>
                <a:cs typeface="Arial"/>
              </a:rPr>
              <a:t>the item 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is not available in</a:t>
            </a:r>
            <a:r>
              <a:rPr lang="en-PH" sz="2000" spc="-15" dirty="0">
                <a:latin typeface="Juli Sans" panose="00000500000000000000" pitchFamily="50" charset="0"/>
                <a:cs typeface="Arial"/>
              </a:rPr>
              <a:t> 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supplier-hosted</a:t>
            </a:r>
            <a:r>
              <a:rPr lang="en-PH" sz="2000" spc="90" dirty="0">
                <a:latin typeface="Juli Sans" panose="00000500000000000000" pitchFamily="50" charset="0"/>
                <a:cs typeface="Arial"/>
              </a:rPr>
              <a:t> 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catalogs</a:t>
            </a:r>
            <a:endParaRPr lang="en-PH" sz="2000" dirty="0">
              <a:latin typeface="Juli Sans" panose="00000500000000000000" pitchFamily="50" charset="0"/>
              <a:cs typeface="Arial"/>
            </a:endParaRPr>
          </a:p>
          <a:p>
            <a:pPr marL="0" lvl="1">
              <a:spcAft>
                <a:spcPts val="3000"/>
              </a:spcAft>
              <a:buClr>
                <a:schemeClr val="tx1"/>
              </a:buClr>
              <a:tabLst>
                <a:tab pos="187325" algn="l"/>
                <a:tab pos="755650" algn="l"/>
              </a:tabLst>
            </a:pPr>
            <a:r>
              <a:rPr lang="en-PH" sz="2000" spc="-5" dirty="0">
                <a:latin typeface="Juli Sans" panose="00000500000000000000" pitchFamily="50" charset="0"/>
                <a:cs typeface="Arial"/>
              </a:rPr>
              <a:t>Creates a free-text</a:t>
            </a:r>
            <a:r>
              <a:rPr lang="en-PH" sz="2000" spc="-20" dirty="0">
                <a:latin typeface="Juli Sans" panose="00000500000000000000" pitchFamily="50" charset="0"/>
                <a:cs typeface="Arial"/>
              </a:rPr>
              <a:t> </a:t>
            </a:r>
            <a:r>
              <a:rPr lang="en-PH" sz="2000" b="1" spc="-5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Request</a:t>
            </a:r>
            <a:endParaRPr lang="en-PH" sz="2000" b="1" dirty="0">
              <a:solidFill>
                <a:schemeClr val="accent2"/>
              </a:solidFill>
              <a:latin typeface="Juli Sans" panose="00000500000000000000" pitchFamily="50" charset="0"/>
              <a:cs typeface="Arial"/>
            </a:endParaRPr>
          </a:p>
          <a:p>
            <a:pPr marL="0" lvl="1">
              <a:spcAft>
                <a:spcPts val="3000"/>
              </a:spcAft>
              <a:buClr>
                <a:schemeClr val="tx1"/>
              </a:buClr>
              <a:tabLst>
                <a:tab pos="187325" algn="l"/>
                <a:tab pos="755650" algn="l"/>
              </a:tabLst>
            </a:pPr>
            <a:r>
              <a:rPr lang="en-PH" sz="2000" spc="-5" dirty="0">
                <a:latin typeface="Juli Sans" panose="00000500000000000000" pitchFamily="50" charset="0"/>
                <a:cs typeface="Arial"/>
              </a:rPr>
              <a:t>Selects one or more </a:t>
            </a:r>
            <a:r>
              <a:rPr lang="en-PH" sz="2000" b="1" spc="-5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approved suppliers</a:t>
            </a:r>
            <a:r>
              <a:rPr lang="en-PH" sz="2000" spc="-5" dirty="0">
                <a:latin typeface="Juli Sans" panose="00000500000000000000" pitchFamily="50" charset="0"/>
                <a:cs typeface="Arial"/>
              </a:rPr>
              <a:t> from the list of </a:t>
            </a:r>
            <a:r>
              <a:rPr lang="en-PH" sz="2000" spc="-5" dirty="0">
                <a:solidFill>
                  <a:schemeClr val="accent2"/>
                </a:solidFill>
                <a:latin typeface="Juli Sans" panose="00000500000000000000" pitchFamily="50" charset="0"/>
                <a:cs typeface="Arial"/>
              </a:rPr>
              <a:t>product categories</a:t>
            </a:r>
            <a:endParaRPr lang="en-PH" sz="2000" dirty="0">
              <a:solidFill>
                <a:schemeClr val="accent2"/>
              </a:solidFill>
              <a:latin typeface="Juli Sans" panose="00000500000000000000" pitchFamily="50" charset="0"/>
              <a:cs typeface="Arial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849B6D9-48A7-46E1-9DC5-5490F81AC60D}"/>
              </a:ext>
            </a:extLst>
          </p:cNvPr>
          <p:cNvCxnSpPr>
            <a:cxnSpLocks/>
          </p:cNvCxnSpPr>
          <p:nvPr/>
        </p:nvCxnSpPr>
        <p:spPr>
          <a:xfrm>
            <a:off x="511878" y="3018292"/>
            <a:ext cx="0" cy="2696708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5C13B7AC-2A73-4F14-9388-F8C2D6AA64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-7364" b="-7364"/>
          <a:stretch/>
        </p:blipFill>
        <p:spPr>
          <a:xfrm>
            <a:off x="280153" y="3252442"/>
            <a:ext cx="502850" cy="508406"/>
          </a:xfrm>
          <a:prstGeom prst="flowChartConnector">
            <a:avLst/>
          </a:prstGeom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F4B8C281-CC4F-42BB-9EC3-AEA76F88E2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-7364" b="-7364"/>
          <a:stretch/>
        </p:blipFill>
        <p:spPr>
          <a:xfrm>
            <a:off x="280153" y="5307586"/>
            <a:ext cx="502850" cy="508406"/>
          </a:xfrm>
          <a:prstGeom prst="flowChartConnector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5DC02D98-72E7-41D6-BDD8-1FC9C43982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-7364" b="-7364"/>
          <a:stretch/>
        </p:blipFill>
        <p:spPr>
          <a:xfrm>
            <a:off x="280153" y="4496203"/>
            <a:ext cx="502850" cy="508406"/>
          </a:xfrm>
          <a:prstGeom prst="flowChartConnector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781BB9EE-749E-4EA5-832F-B52E290A02F2}"/>
              </a:ext>
            </a:extLst>
          </p:cNvPr>
          <p:cNvGrpSpPr/>
          <p:nvPr/>
        </p:nvGrpSpPr>
        <p:grpSpPr>
          <a:xfrm>
            <a:off x="2230598" y="1617166"/>
            <a:ext cx="609561" cy="751636"/>
            <a:chOff x="2230598" y="1617166"/>
            <a:chExt cx="609561" cy="7516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A8091FE-B35C-40C1-B29A-7BD63ADB55C0}"/>
                </a:ext>
              </a:extLst>
            </p:cNvPr>
            <p:cNvSpPr/>
            <p:nvPr/>
          </p:nvSpPr>
          <p:spPr>
            <a:xfrm>
              <a:off x="2487773" y="2045792"/>
              <a:ext cx="95250" cy="57150"/>
            </a:xfrm>
            <a:custGeom>
              <a:avLst/>
              <a:gdLst>
                <a:gd name="connsiteX0" fmla="*/ 18478 w 95250"/>
                <a:gd name="connsiteY0" fmla="*/ 57150 h 57150"/>
                <a:gd name="connsiteX1" fmla="*/ 76772 w 95250"/>
                <a:gd name="connsiteY1" fmla="*/ 57150 h 57150"/>
                <a:gd name="connsiteX2" fmla="*/ 95250 w 95250"/>
                <a:gd name="connsiteY2" fmla="*/ 0 h 57150"/>
                <a:gd name="connsiteX3" fmla="*/ 0 w 95250"/>
                <a:gd name="connsiteY3" fmla="*/ 0 h 57150"/>
                <a:gd name="connsiteX4" fmla="*/ 18478 w 95250"/>
                <a:gd name="connsiteY4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57150">
                  <a:moveTo>
                    <a:pt x="18478" y="57150"/>
                  </a:moveTo>
                  <a:lnTo>
                    <a:pt x="76772" y="57150"/>
                  </a:lnTo>
                  <a:lnTo>
                    <a:pt x="95250" y="0"/>
                  </a:lnTo>
                  <a:lnTo>
                    <a:pt x="0" y="0"/>
                  </a:lnTo>
                  <a:lnTo>
                    <a:pt x="18478" y="5715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G" dirty="0">
                <a:latin typeface="Juli Sans" panose="00000500000000000000" pitchFamily="50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262E19B-FAB5-4CC4-B737-055AFADF2700}"/>
                </a:ext>
              </a:extLst>
            </p:cNvPr>
            <p:cNvSpPr/>
            <p:nvPr/>
          </p:nvSpPr>
          <p:spPr>
            <a:xfrm>
              <a:off x="2494726" y="2121992"/>
              <a:ext cx="81343" cy="228600"/>
            </a:xfrm>
            <a:custGeom>
              <a:avLst/>
              <a:gdLst>
                <a:gd name="connsiteX0" fmla="*/ 12954 w 81343"/>
                <a:gd name="connsiteY0" fmla="*/ 0 h 228600"/>
                <a:gd name="connsiteX1" fmla="*/ 0 w 81343"/>
                <a:gd name="connsiteY1" fmla="*/ 187928 h 228600"/>
                <a:gd name="connsiteX2" fmla="*/ 40672 w 81343"/>
                <a:gd name="connsiteY2" fmla="*/ 228600 h 228600"/>
                <a:gd name="connsiteX3" fmla="*/ 81344 w 81343"/>
                <a:gd name="connsiteY3" fmla="*/ 187928 h 228600"/>
                <a:gd name="connsiteX4" fmla="*/ 68390 w 81343"/>
                <a:gd name="connsiteY4" fmla="*/ 0 h 228600"/>
                <a:gd name="connsiteX5" fmla="*/ 12954 w 81343"/>
                <a:gd name="connsiteY5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343" h="228600">
                  <a:moveTo>
                    <a:pt x="12954" y="0"/>
                  </a:moveTo>
                  <a:lnTo>
                    <a:pt x="0" y="187928"/>
                  </a:lnTo>
                  <a:lnTo>
                    <a:pt x="40672" y="228600"/>
                  </a:lnTo>
                  <a:lnTo>
                    <a:pt x="81344" y="187928"/>
                  </a:lnTo>
                  <a:lnTo>
                    <a:pt x="68390" y="0"/>
                  </a:lnTo>
                  <a:lnTo>
                    <a:pt x="12954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G" dirty="0">
                <a:latin typeface="Juli Sans" panose="00000500000000000000" pitchFamily="50" charset="0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555CB78-4B9C-437A-A8AA-58A84A905BE0}"/>
                </a:ext>
              </a:extLst>
            </p:cNvPr>
            <p:cNvSpPr/>
            <p:nvPr/>
          </p:nvSpPr>
          <p:spPr>
            <a:xfrm>
              <a:off x="2230598" y="1617166"/>
              <a:ext cx="609561" cy="751636"/>
            </a:xfrm>
            <a:custGeom>
              <a:avLst/>
              <a:gdLst>
                <a:gd name="connsiteX0" fmla="*/ 609543 w 609561"/>
                <a:gd name="connsiteY0" fmla="*/ 533019 h 751636"/>
                <a:gd name="connsiteX1" fmla="*/ 573977 w 609561"/>
                <a:gd name="connsiteY1" fmla="*/ 461582 h 751636"/>
                <a:gd name="connsiteX2" fmla="*/ 452666 w 609561"/>
                <a:gd name="connsiteY2" fmla="*/ 398774 h 751636"/>
                <a:gd name="connsiteX3" fmla="*/ 405946 w 609561"/>
                <a:gd name="connsiteY3" fmla="*/ 379600 h 751636"/>
                <a:gd name="connsiteX4" fmla="*/ 400040 w 609561"/>
                <a:gd name="connsiteY4" fmla="*/ 370789 h 751636"/>
                <a:gd name="connsiteX5" fmla="*/ 400040 w 609561"/>
                <a:gd name="connsiteY5" fmla="*/ 347415 h 751636"/>
                <a:gd name="connsiteX6" fmla="*/ 457057 w 609561"/>
                <a:gd name="connsiteY6" fmla="*/ 231562 h 751636"/>
                <a:gd name="connsiteX7" fmla="*/ 481327 w 609561"/>
                <a:gd name="connsiteY7" fmla="*/ 189929 h 751636"/>
                <a:gd name="connsiteX8" fmla="*/ 485575 w 609561"/>
                <a:gd name="connsiteY8" fmla="*/ 162716 h 751636"/>
                <a:gd name="connsiteX9" fmla="*/ 385839 w 609561"/>
                <a:gd name="connsiteY9" fmla="*/ 17936 h 751636"/>
                <a:gd name="connsiteX10" fmla="*/ 371875 w 609561"/>
                <a:gd name="connsiteY10" fmla="*/ 19183 h 751636"/>
                <a:gd name="connsiteX11" fmla="*/ 362255 w 609561"/>
                <a:gd name="connsiteY11" fmla="*/ 25851 h 751636"/>
                <a:gd name="connsiteX12" fmla="*/ 351615 w 609561"/>
                <a:gd name="connsiteY12" fmla="*/ 11306 h 751636"/>
                <a:gd name="connsiteX13" fmla="*/ 337871 w 609561"/>
                <a:gd name="connsiteY13" fmla="*/ 2553 h 751636"/>
                <a:gd name="connsiteX14" fmla="*/ 307867 w 609561"/>
                <a:gd name="connsiteY14" fmla="*/ 0 h 751636"/>
                <a:gd name="connsiteX15" fmla="*/ 132512 w 609561"/>
                <a:gd name="connsiteY15" fmla="*/ 145352 h 751636"/>
                <a:gd name="connsiteX16" fmla="*/ 132131 w 609561"/>
                <a:gd name="connsiteY16" fmla="*/ 147428 h 751636"/>
                <a:gd name="connsiteX17" fmla="*/ 103975 w 609561"/>
                <a:gd name="connsiteY17" fmla="*/ 216646 h 751636"/>
                <a:gd name="connsiteX18" fmla="*/ 152438 w 609561"/>
                <a:gd name="connsiteY18" fmla="*/ 216646 h 751636"/>
                <a:gd name="connsiteX19" fmla="*/ 152438 w 609561"/>
                <a:gd name="connsiteY19" fmla="*/ 228600 h 751636"/>
                <a:gd name="connsiteX20" fmla="*/ 209493 w 609561"/>
                <a:gd name="connsiteY20" fmla="*/ 347348 h 751636"/>
                <a:gd name="connsiteX21" fmla="*/ 209493 w 609561"/>
                <a:gd name="connsiteY21" fmla="*/ 370742 h 751636"/>
                <a:gd name="connsiteX22" fmla="*/ 203587 w 609561"/>
                <a:gd name="connsiteY22" fmla="*/ 379552 h 751636"/>
                <a:gd name="connsiteX23" fmla="*/ 156915 w 609561"/>
                <a:gd name="connsiteY23" fmla="*/ 398688 h 751636"/>
                <a:gd name="connsiteX24" fmla="*/ 35814 w 609561"/>
                <a:gd name="connsiteY24" fmla="*/ 461277 h 751636"/>
                <a:gd name="connsiteX25" fmla="*/ 0 w 609561"/>
                <a:gd name="connsiteY25" fmla="*/ 533400 h 751636"/>
                <a:gd name="connsiteX26" fmla="*/ 0 w 609561"/>
                <a:gd name="connsiteY26" fmla="*/ 700088 h 751636"/>
                <a:gd name="connsiteX27" fmla="*/ 7620 w 609561"/>
                <a:gd name="connsiteY27" fmla="*/ 705803 h 751636"/>
                <a:gd name="connsiteX28" fmla="*/ 221933 w 609561"/>
                <a:gd name="connsiteY28" fmla="*/ 750456 h 751636"/>
                <a:gd name="connsiteX29" fmla="*/ 244345 w 609561"/>
                <a:gd name="connsiteY29" fmla="*/ 751618 h 751636"/>
                <a:gd name="connsiteX30" fmla="*/ 207274 w 609561"/>
                <a:gd name="connsiteY30" fmla="*/ 419195 h 751636"/>
                <a:gd name="connsiteX31" fmla="*/ 218046 w 609561"/>
                <a:gd name="connsiteY31" fmla="*/ 414776 h 751636"/>
                <a:gd name="connsiteX32" fmla="*/ 247593 w 609561"/>
                <a:gd name="connsiteY32" fmla="*/ 370742 h 751636"/>
                <a:gd name="connsiteX33" fmla="*/ 247593 w 609561"/>
                <a:gd name="connsiteY33" fmla="*/ 369789 h 751636"/>
                <a:gd name="connsiteX34" fmla="*/ 361950 w 609561"/>
                <a:gd name="connsiteY34" fmla="*/ 369789 h 751636"/>
                <a:gd name="connsiteX35" fmla="*/ 361950 w 609561"/>
                <a:gd name="connsiteY35" fmla="*/ 370742 h 751636"/>
                <a:gd name="connsiteX36" fmla="*/ 391478 w 609561"/>
                <a:gd name="connsiteY36" fmla="*/ 414795 h 751636"/>
                <a:gd name="connsiteX37" fmla="*/ 402250 w 609561"/>
                <a:gd name="connsiteY37" fmla="*/ 419214 h 751636"/>
                <a:gd name="connsiteX38" fmla="*/ 365169 w 609561"/>
                <a:gd name="connsiteY38" fmla="*/ 751637 h 751636"/>
                <a:gd name="connsiteX39" fmla="*/ 387572 w 609561"/>
                <a:gd name="connsiteY39" fmla="*/ 750475 h 751636"/>
                <a:gd name="connsiteX40" fmla="*/ 601942 w 609561"/>
                <a:gd name="connsiteY40" fmla="*/ 705822 h 751636"/>
                <a:gd name="connsiteX41" fmla="*/ 609562 w 609561"/>
                <a:gd name="connsiteY41" fmla="*/ 700107 h 751636"/>
                <a:gd name="connsiteX42" fmla="*/ 190538 w 609561"/>
                <a:gd name="connsiteY42" fmla="*/ 228600 h 751636"/>
                <a:gd name="connsiteX43" fmla="*/ 190538 w 609561"/>
                <a:gd name="connsiteY43" fmla="*/ 216646 h 751636"/>
                <a:gd name="connsiteX44" fmla="*/ 256918 w 609561"/>
                <a:gd name="connsiteY44" fmla="*/ 216646 h 751636"/>
                <a:gd name="connsiteX45" fmla="*/ 384362 w 609561"/>
                <a:gd name="connsiteY45" fmla="*/ 127435 h 751636"/>
                <a:gd name="connsiteX46" fmla="*/ 419138 w 609561"/>
                <a:gd name="connsiteY46" fmla="*/ 131912 h 751636"/>
                <a:gd name="connsiteX47" fmla="*/ 419138 w 609561"/>
                <a:gd name="connsiteY47" fmla="*/ 228600 h 751636"/>
                <a:gd name="connsiteX48" fmla="*/ 304838 w 609561"/>
                <a:gd name="connsiteY48" fmla="*/ 342900 h 751636"/>
                <a:gd name="connsiteX49" fmla="*/ 190538 w 609561"/>
                <a:gd name="connsiteY49" fmla="*/ 228600 h 751636"/>
                <a:gd name="connsiteX50" fmla="*/ 533390 w 609561"/>
                <a:gd name="connsiteY50" fmla="*/ 581025 h 751636"/>
                <a:gd name="connsiteX51" fmla="*/ 447665 w 609561"/>
                <a:gd name="connsiteY51" fmla="*/ 581025 h 751636"/>
                <a:gd name="connsiteX52" fmla="*/ 447665 w 609561"/>
                <a:gd name="connsiteY52" fmla="*/ 561975 h 751636"/>
                <a:gd name="connsiteX53" fmla="*/ 533390 w 609561"/>
                <a:gd name="connsiteY53" fmla="*/ 561975 h 751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9561" h="751636">
                  <a:moveTo>
                    <a:pt x="609543" y="533019"/>
                  </a:moveTo>
                  <a:cubicBezTo>
                    <a:pt x="609008" y="505076"/>
                    <a:pt x="595951" y="478850"/>
                    <a:pt x="573977" y="461582"/>
                  </a:cubicBezTo>
                  <a:cubicBezTo>
                    <a:pt x="538391" y="432454"/>
                    <a:pt x="496567" y="414471"/>
                    <a:pt x="452666" y="398774"/>
                  </a:cubicBezTo>
                  <a:lnTo>
                    <a:pt x="405946" y="379600"/>
                  </a:lnTo>
                  <a:cubicBezTo>
                    <a:pt x="402373" y="378132"/>
                    <a:pt x="400040" y="374652"/>
                    <a:pt x="400040" y="370789"/>
                  </a:cubicBezTo>
                  <a:lnTo>
                    <a:pt x="400040" y="347415"/>
                  </a:lnTo>
                  <a:cubicBezTo>
                    <a:pt x="435313" y="319185"/>
                    <a:pt x="456206" y="276733"/>
                    <a:pt x="457057" y="231562"/>
                  </a:cubicBezTo>
                  <a:lnTo>
                    <a:pt x="481327" y="189929"/>
                  </a:lnTo>
                  <a:cubicBezTo>
                    <a:pt x="484961" y="181346"/>
                    <a:pt x="486420" y="171998"/>
                    <a:pt x="485575" y="162716"/>
                  </a:cubicBezTo>
                  <a:cubicBezTo>
                    <a:pt x="480054" y="100293"/>
                    <a:pt x="442197" y="45338"/>
                    <a:pt x="385839" y="17936"/>
                  </a:cubicBezTo>
                  <a:cubicBezTo>
                    <a:pt x="381299" y="15806"/>
                    <a:pt x="375965" y="16282"/>
                    <a:pt x="371875" y="19183"/>
                  </a:cubicBezTo>
                  <a:lnTo>
                    <a:pt x="362255" y="25851"/>
                  </a:lnTo>
                  <a:lnTo>
                    <a:pt x="351615" y="11306"/>
                  </a:lnTo>
                  <a:cubicBezTo>
                    <a:pt x="348341" y="6719"/>
                    <a:pt x="343413" y="3581"/>
                    <a:pt x="337871" y="2553"/>
                  </a:cubicBezTo>
                  <a:cubicBezTo>
                    <a:pt x="327961" y="843"/>
                    <a:pt x="317923" y="-11"/>
                    <a:pt x="307867" y="0"/>
                  </a:cubicBezTo>
                  <a:cubicBezTo>
                    <a:pt x="222079" y="11"/>
                    <a:pt x="148435" y="61054"/>
                    <a:pt x="132512" y="145352"/>
                  </a:cubicBezTo>
                  <a:lnTo>
                    <a:pt x="132131" y="147428"/>
                  </a:lnTo>
                  <a:cubicBezTo>
                    <a:pt x="127506" y="172163"/>
                    <a:pt x="117929" y="195706"/>
                    <a:pt x="103975" y="216646"/>
                  </a:cubicBezTo>
                  <a:lnTo>
                    <a:pt x="152438" y="216646"/>
                  </a:lnTo>
                  <a:lnTo>
                    <a:pt x="152438" y="228600"/>
                  </a:lnTo>
                  <a:cubicBezTo>
                    <a:pt x="152441" y="274793"/>
                    <a:pt x="173432" y="318481"/>
                    <a:pt x="209493" y="347348"/>
                  </a:cubicBezTo>
                  <a:lnTo>
                    <a:pt x="209493" y="370742"/>
                  </a:lnTo>
                  <a:cubicBezTo>
                    <a:pt x="209493" y="374604"/>
                    <a:pt x="207160" y="378085"/>
                    <a:pt x="203587" y="379552"/>
                  </a:cubicBezTo>
                  <a:lnTo>
                    <a:pt x="156915" y="398688"/>
                  </a:lnTo>
                  <a:cubicBezTo>
                    <a:pt x="112986" y="414395"/>
                    <a:pt x="71190" y="432349"/>
                    <a:pt x="35814" y="461277"/>
                  </a:cubicBezTo>
                  <a:cubicBezTo>
                    <a:pt x="13593" y="478673"/>
                    <a:pt x="430" y="505183"/>
                    <a:pt x="0" y="533400"/>
                  </a:cubicBezTo>
                  <a:lnTo>
                    <a:pt x="0" y="700088"/>
                  </a:lnTo>
                  <a:lnTo>
                    <a:pt x="7620" y="705803"/>
                  </a:lnTo>
                  <a:cubicBezTo>
                    <a:pt x="49387" y="737130"/>
                    <a:pt x="159849" y="747227"/>
                    <a:pt x="221933" y="750456"/>
                  </a:cubicBezTo>
                  <a:lnTo>
                    <a:pt x="244345" y="751618"/>
                  </a:lnTo>
                  <a:lnTo>
                    <a:pt x="207274" y="419195"/>
                  </a:lnTo>
                  <a:lnTo>
                    <a:pt x="218046" y="414776"/>
                  </a:lnTo>
                  <a:cubicBezTo>
                    <a:pt x="235941" y="407482"/>
                    <a:pt x="247626" y="390066"/>
                    <a:pt x="247593" y="370742"/>
                  </a:cubicBezTo>
                  <a:lnTo>
                    <a:pt x="247593" y="369789"/>
                  </a:lnTo>
                  <a:cubicBezTo>
                    <a:pt x="284243" y="384757"/>
                    <a:pt x="325300" y="384757"/>
                    <a:pt x="361950" y="369789"/>
                  </a:cubicBezTo>
                  <a:lnTo>
                    <a:pt x="361950" y="370742"/>
                  </a:lnTo>
                  <a:cubicBezTo>
                    <a:pt x="361905" y="390068"/>
                    <a:pt x="373584" y="407492"/>
                    <a:pt x="391478" y="414795"/>
                  </a:cubicBezTo>
                  <a:lnTo>
                    <a:pt x="402250" y="419214"/>
                  </a:lnTo>
                  <a:lnTo>
                    <a:pt x="365169" y="751637"/>
                  </a:lnTo>
                  <a:lnTo>
                    <a:pt x="387572" y="750475"/>
                  </a:lnTo>
                  <a:cubicBezTo>
                    <a:pt x="449704" y="747246"/>
                    <a:pt x="560165" y="737140"/>
                    <a:pt x="601942" y="705822"/>
                  </a:cubicBezTo>
                  <a:lnTo>
                    <a:pt x="609562" y="700107"/>
                  </a:lnTo>
                  <a:close/>
                  <a:moveTo>
                    <a:pt x="190538" y="228600"/>
                  </a:moveTo>
                  <a:lnTo>
                    <a:pt x="190538" y="216646"/>
                  </a:lnTo>
                  <a:lnTo>
                    <a:pt x="256918" y="216646"/>
                  </a:lnTo>
                  <a:cubicBezTo>
                    <a:pt x="354835" y="216646"/>
                    <a:pt x="341519" y="138608"/>
                    <a:pt x="384362" y="127435"/>
                  </a:cubicBezTo>
                  <a:cubicBezTo>
                    <a:pt x="396137" y="125242"/>
                    <a:pt x="408302" y="126808"/>
                    <a:pt x="419138" y="131912"/>
                  </a:cubicBezTo>
                  <a:lnTo>
                    <a:pt x="419138" y="228600"/>
                  </a:lnTo>
                  <a:cubicBezTo>
                    <a:pt x="419138" y="291726"/>
                    <a:pt x="367964" y="342900"/>
                    <a:pt x="304838" y="342900"/>
                  </a:cubicBezTo>
                  <a:cubicBezTo>
                    <a:pt x="241712" y="342900"/>
                    <a:pt x="190538" y="291726"/>
                    <a:pt x="190538" y="228600"/>
                  </a:cubicBezTo>
                  <a:close/>
                  <a:moveTo>
                    <a:pt x="533390" y="581025"/>
                  </a:moveTo>
                  <a:lnTo>
                    <a:pt x="447665" y="581025"/>
                  </a:lnTo>
                  <a:lnTo>
                    <a:pt x="447665" y="561975"/>
                  </a:lnTo>
                  <a:lnTo>
                    <a:pt x="533390" y="56197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G" dirty="0">
                <a:latin typeface="Juli Sans" panose="00000500000000000000" pitchFamily="50" charset="0"/>
              </a:endParaRPr>
            </a:p>
          </p:txBody>
        </p:sp>
      </p:grp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22AAF19A-41AF-445A-9FA4-CE19753BCFA5}"/>
              </a:ext>
            </a:extLst>
          </p:cNvPr>
          <p:cNvSpPr/>
          <p:nvPr/>
        </p:nvSpPr>
        <p:spPr>
          <a:xfrm>
            <a:off x="280153" y="2709285"/>
            <a:ext cx="502850" cy="457200"/>
          </a:xfrm>
          <a:prstGeom prst="flowChartConnec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G" sz="2400" b="1" dirty="0">
                <a:latin typeface="Juli Sans" panose="00000500000000000000" pitchFamily="50" charset="0"/>
              </a:rPr>
              <a:t>1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1E8B4DB-E2A3-428F-9CFF-B03E7B1774BC}"/>
              </a:ext>
            </a:extLst>
          </p:cNvPr>
          <p:cNvCxnSpPr>
            <a:cxnSpLocks/>
          </p:cNvCxnSpPr>
          <p:nvPr/>
        </p:nvCxnSpPr>
        <p:spPr>
          <a:xfrm>
            <a:off x="5029200" y="3018292"/>
            <a:ext cx="0" cy="1333069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7DA6850D-7A60-4081-9C58-7E986BB4D8D2}"/>
              </a:ext>
            </a:extLst>
          </p:cNvPr>
          <p:cNvGrpSpPr/>
          <p:nvPr/>
        </p:nvGrpSpPr>
        <p:grpSpPr>
          <a:xfrm>
            <a:off x="8347327" y="1525565"/>
            <a:ext cx="3646037" cy="4911858"/>
            <a:chOff x="8347327" y="1525565"/>
            <a:chExt cx="3646037" cy="4911858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6734A3A-7B00-4156-9EEB-0F5E1DD84CA3}"/>
                </a:ext>
              </a:extLst>
            </p:cNvPr>
            <p:cNvCxnSpPr>
              <a:cxnSpLocks/>
            </p:cNvCxnSpPr>
            <p:nvPr/>
          </p:nvCxnSpPr>
          <p:spPr>
            <a:xfrm>
              <a:off x="8615097" y="3054938"/>
              <a:ext cx="0" cy="2252648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Graphic 7" descr="Office worker male with solid fill">
              <a:extLst>
                <a:ext uri="{FF2B5EF4-FFF2-40B4-BE49-F238E27FC236}">
                  <a16:creationId xmlns:a16="http://schemas.microsoft.com/office/drawing/2014/main" id="{6ECF0003-1F38-47FC-BEC3-8BCB6CD40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737678" y="1525565"/>
              <a:ext cx="914400" cy="9144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7F04A6E-AE29-46DA-AB6A-90F19113721C}"/>
                </a:ext>
              </a:extLst>
            </p:cNvPr>
            <p:cNvSpPr txBox="1"/>
            <p:nvPr/>
          </p:nvSpPr>
          <p:spPr>
            <a:xfrm>
              <a:off x="8918498" y="3267324"/>
              <a:ext cx="3074866" cy="31700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84455" lvl="1">
                <a:spcAft>
                  <a:spcPts val="2400"/>
                </a:spcAft>
                <a:tabLst>
                  <a:tab pos="187325" algn="l"/>
                </a:tabLst>
              </a:pP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Chooses one of</a:t>
              </a:r>
              <a:r>
                <a:rPr lang="en-PH" sz="2000" dirty="0">
                  <a:latin typeface="Juli Sans" panose="00000500000000000000" pitchFamily="50" charset="0"/>
                  <a:cs typeface="Arial"/>
                </a:rPr>
                <a:t> the </a:t>
              </a:r>
              <a:r>
                <a:rPr lang="en-PH" sz="2000" spc="-10" dirty="0">
                  <a:latin typeface="Juli Sans" panose="00000500000000000000" pitchFamily="50" charset="0"/>
                  <a:cs typeface="Arial"/>
                </a:rPr>
                <a:t>offered 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items and creates an order based on </a:t>
              </a:r>
              <a:r>
                <a:rPr lang="en-PH" sz="2000" dirty="0">
                  <a:latin typeface="Juli Sans" panose="00000500000000000000" pitchFamily="50" charset="0"/>
                  <a:cs typeface="Arial"/>
                </a:rPr>
                <a:t>the 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process </a:t>
              </a:r>
              <a:r>
                <a:rPr lang="en-PH" sz="2000" dirty="0">
                  <a:latin typeface="Juli Sans" panose="00000500000000000000" pitchFamily="50" charset="0"/>
                  <a:cs typeface="Arial"/>
                </a:rPr>
                <a:t>for 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catalog</a:t>
              </a:r>
              <a:r>
                <a:rPr lang="en-PH" sz="2000" spc="-25" dirty="0">
                  <a:latin typeface="Juli Sans" panose="00000500000000000000" pitchFamily="50" charset="0"/>
                  <a:cs typeface="Arial"/>
                </a:rPr>
                <a:t> </a:t>
              </a:r>
              <a:r>
                <a:rPr lang="en-PH" sz="2000" dirty="0">
                  <a:latin typeface="Juli Sans" panose="00000500000000000000" pitchFamily="50" charset="0"/>
                  <a:cs typeface="Arial"/>
                </a:rPr>
                <a:t>items</a:t>
              </a:r>
            </a:p>
            <a:p>
              <a:pPr marL="0" lvl="1">
                <a:spcAft>
                  <a:spcPts val="2400"/>
                </a:spcAft>
                <a:tabLst>
                  <a:tab pos="187325" algn="l"/>
                </a:tabLst>
              </a:pP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Question and </a:t>
              </a:r>
              <a:r>
                <a:rPr lang="en-PH" sz="2000" spc="-10" dirty="0">
                  <a:latin typeface="Juli Sans" panose="00000500000000000000" pitchFamily="50" charset="0"/>
                  <a:cs typeface="Arial"/>
                </a:rPr>
                <a:t>answer 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(or, </a:t>
              </a:r>
              <a:r>
                <a:rPr lang="en-PH" sz="20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Request-Offer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 Process) may continue </a:t>
              </a:r>
              <a:r>
                <a:rPr lang="en-PH" sz="2000" dirty="0">
                  <a:latin typeface="Juli Sans" panose="00000500000000000000" pitchFamily="50" charset="0"/>
                  <a:cs typeface="Arial"/>
                </a:rPr>
                <a:t>if </a:t>
              </a:r>
              <a:r>
                <a:rPr lang="en-PH" sz="2000" b="1" spc="-10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offers</a:t>
              </a:r>
              <a:r>
                <a:rPr lang="en-PH" sz="2000" spc="-10" dirty="0">
                  <a:latin typeface="Juli Sans" panose="00000500000000000000" pitchFamily="50" charset="0"/>
                  <a:cs typeface="Arial"/>
                </a:rPr>
                <a:t> 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do not</a:t>
              </a:r>
              <a:r>
                <a:rPr lang="en-PH" sz="2000" spc="15" dirty="0">
                  <a:latin typeface="Juli Sans" panose="00000500000000000000" pitchFamily="50" charset="0"/>
                  <a:cs typeface="Arial"/>
                </a:rPr>
                <a:t> </a:t>
              </a:r>
              <a:r>
                <a:rPr lang="en-PH" sz="2000" dirty="0">
                  <a:latin typeface="Juli Sans" panose="00000500000000000000" pitchFamily="50" charset="0"/>
                  <a:cs typeface="Arial"/>
                </a:rPr>
                <a:t>fit</a:t>
              </a:r>
            </a:p>
          </p:txBody>
        </p:sp>
        <p:sp>
          <p:nvSpPr>
            <p:cNvPr id="23" name="Text Placeholder 2">
              <a:extLst>
                <a:ext uri="{FF2B5EF4-FFF2-40B4-BE49-F238E27FC236}">
                  <a16:creationId xmlns:a16="http://schemas.microsoft.com/office/drawing/2014/main" id="{38273DA9-D977-468A-8E5A-0E536C3D2FBE}"/>
                </a:ext>
              </a:extLst>
            </p:cNvPr>
            <p:cNvSpPr txBox="1">
              <a:spLocks/>
            </p:cNvSpPr>
            <p:nvPr/>
          </p:nvSpPr>
          <p:spPr>
            <a:xfrm>
              <a:off x="8643530" y="2516330"/>
              <a:ext cx="3294632" cy="45720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Blip>
                  <a:blip r:embed="rId5"/>
                </a:buBlip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-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□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○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Tx/>
                <a:buNone/>
              </a:pPr>
              <a:r>
                <a:rPr lang="en-SG" sz="1800" b="1" dirty="0">
                  <a:solidFill>
                    <a:schemeClr val="tx2"/>
                  </a:solidFill>
                  <a:latin typeface="Juli Sans" panose="00000500000000000000" pitchFamily="50" charset="0"/>
                </a:rPr>
                <a:t>Buyer or Requestor</a:t>
              </a:r>
            </a:p>
          </p:txBody>
        </p:sp>
        <p:sp>
          <p:nvSpPr>
            <p:cNvPr id="28" name="Flowchart: Connector 27">
              <a:extLst>
                <a:ext uri="{FF2B5EF4-FFF2-40B4-BE49-F238E27FC236}">
                  <a16:creationId xmlns:a16="http://schemas.microsoft.com/office/drawing/2014/main" id="{ECFFFBB8-DFA0-4E5D-BCB9-FDE5C07BF202}"/>
                </a:ext>
              </a:extLst>
            </p:cNvPr>
            <p:cNvSpPr/>
            <p:nvPr/>
          </p:nvSpPr>
          <p:spPr>
            <a:xfrm>
              <a:off x="8347327" y="2672089"/>
              <a:ext cx="502850" cy="515420"/>
            </a:xfrm>
            <a:prstGeom prst="flowChartConnector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2400" b="1" dirty="0">
                  <a:latin typeface="Juli Sans" panose="00000500000000000000" pitchFamily="50" charset="0"/>
                </a:rPr>
                <a:t>3</a:t>
              </a:r>
            </a:p>
          </p:txBody>
        </p:sp>
        <p:pic>
          <p:nvPicPr>
            <p:cNvPr id="34" name="Picture 33" descr="Icon&#10;&#10;Description automatically generated">
              <a:extLst>
                <a:ext uri="{FF2B5EF4-FFF2-40B4-BE49-F238E27FC236}">
                  <a16:creationId xmlns:a16="http://schemas.microsoft.com/office/drawing/2014/main" id="{49FA9970-4963-4C7D-8699-FA3976D021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-1" r="-7364" b="-7364"/>
            <a:stretch/>
          </p:blipFill>
          <p:spPr>
            <a:xfrm>
              <a:off x="8403138" y="3257439"/>
              <a:ext cx="502850" cy="508406"/>
            </a:xfrm>
            <a:prstGeom prst="flowChartConnector">
              <a:avLst/>
            </a:prstGeom>
          </p:spPr>
        </p:pic>
        <p:pic>
          <p:nvPicPr>
            <p:cNvPr id="35" name="Picture 34" descr="Icon&#10;&#10;Description automatically generated">
              <a:extLst>
                <a:ext uri="{FF2B5EF4-FFF2-40B4-BE49-F238E27FC236}">
                  <a16:creationId xmlns:a16="http://schemas.microsoft.com/office/drawing/2014/main" id="{F52DAFD6-403F-4A26-BC4F-7FB279F4CD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-1" r="-7364" b="-7364"/>
            <a:stretch/>
          </p:blipFill>
          <p:spPr>
            <a:xfrm>
              <a:off x="8403138" y="5020572"/>
              <a:ext cx="502850" cy="508406"/>
            </a:xfrm>
            <a:prstGeom prst="flowChartConnector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AC8EA02-319E-4D9C-A899-C40E77C6C82B}"/>
              </a:ext>
            </a:extLst>
          </p:cNvPr>
          <p:cNvGrpSpPr/>
          <p:nvPr/>
        </p:nvGrpSpPr>
        <p:grpSpPr>
          <a:xfrm>
            <a:off x="4643697" y="1121228"/>
            <a:ext cx="3604725" cy="5448939"/>
            <a:chOff x="4643697" y="1121228"/>
            <a:chExt cx="3604725" cy="5448939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4AD8B7A2-EEC3-4996-AB02-DA4C3B8D88EC}"/>
                </a:ext>
              </a:extLst>
            </p:cNvPr>
            <p:cNvSpPr/>
            <p:nvPr/>
          </p:nvSpPr>
          <p:spPr>
            <a:xfrm>
              <a:off x="4643697" y="1121228"/>
              <a:ext cx="3604725" cy="5448939"/>
            </a:xfrm>
            <a:prstGeom prst="roundRect">
              <a:avLst>
                <a:gd name="adj" fmla="val 7959"/>
              </a:avLst>
            </a:prstGeom>
            <a:solidFill>
              <a:srgbClr val="FBE5D6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sp>
          <p:nvSpPr>
            <p:cNvPr id="6" name="Text Placeholder 2">
              <a:extLst>
                <a:ext uri="{FF2B5EF4-FFF2-40B4-BE49-F238E27FC236}">
                  <a16:creationId xmlns:a16="http://schemas.microsoft.com/office/drawing/2014/main" id="{9DF5EF27-F5B8-41D9-8734-71918FCDFCA3}"/>
                </a:ext>
              </a:extLst>
            </p:cNvPr>
            <p:cNvSpPr txBox="1">
              <a:spLocks/>
            </p:cNvSpPr>
            <p:nvPr/>
          </p:nvSpPr>
          <p:spPr>
            <a:xfrm>
              <a:off x="4758890" y="2390508"/>
              <a:ext cx="3294632" cy="45720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Blip>
                  <a:blip r:embed="rId5"/>
                </a:buBlip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-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□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○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Tx/>
                <a:buNone/>
              </a:pPr>
              <a:r>
                <a:rPr lang="en-SG" b="1" dirty="0">
                  <a:solidFill>
                    <a:schemeClr val="tx2"/>
                  </a:solidFill>
                  <a:latin typeface="Juli Sans" panose="00000500000000000000" pitchFamily="50" charset="0"/>
                </a:rPr>
                <a:t>Supplier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F75DEC0-3CAA-4F4A-930A-240F59A39CE0}"/>
                </a:ext>
              </a:extLst>
            </p:cNvPr>
            <p:cNvSpPr txBox="1"/>
            <p:nvPr/>
          </p:nvSpPr>
          <p:spPr>
            <a:xfrm>
              <a:off x="5354752" y="3258385"/>
              <a:ext cx="2893670" cy="17281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1">
                <a:lnSpc>
                  <a:spcPct val="110000"/>
                </a:lnSpc>
                <a:spcAft>
                  <a:spcPts val="2400"/>
                </a:spcAft>
                <a:tabLst>
                  <a:tab pos="756285" algn="l"/>
                  <a:tab pos="756920" algn="l"/>
                </a:tabLst>
              </a:pP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Receives an email and </a:t>
              </a:r>
              <a:r>
                <a:rPr lang="en-PH" sz="20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login to Quick</a:t>
              </a:r>
              <a:r>
                <a:rPr lang="en-PH" sz="2000" b="1" spc="3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lang="en-PH" sz="2000" b="1" spc="-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Quote</a:t>
              </a:r>
              <a:endParaRPr lang="en-PH" sz="2000" dirty="0">
                <a:latin typeface="Juli Sans" panose="00000500000000000000" pitchFamily="50" charset="0"/>
                <a:cs typeface="Arial"/>
              </a:endParaRPr>
            </a:p>
            <a:p>
              <a:pPr marL="0" lvl="1">
                <a:lnSpc>
                  <a:spcPct val="110000"/>
                </a:lnSpc>
                <a:spcAft>
                  <a:spcPts val="2400"/>
                </a:spcAft>
                <a:tabLst>
                  <a:tab pos="756285" algn="l"/>
                  <a:tab pos="756920" algn="l"/>
                </a:tabLst>
              </a:pP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Replies </a:t>
              </a:r>
              <a:r>
                <a:rPr lang="en-PH" sz="2000" spc="-15" dirty="0">
                  <a:latin typeface="Juli Sans" panose="00000500000000000000" pitchFamily="50" charset="0"/>
                  <a:cs typeface="Arial"/>
                </a:rPr>
                <a:t>with an </a:t>
              </a:r>
              <a:r>
                <a:rPr lang="en-PH" sz="2000" b="1" spc="-15" dirty="0">
                  <a:solidFill>
                    <a:schemeClr val="accent2"/>
                  </a:solidFill>
                  <a:latin typeface="Juli Sans" panose="00000500000000000000" pitchFamily="50" charset="0"/>
                  <a:cs typeface="Arial"/>
                </a:rPr>
                <a:t>offer</a:t>
              </a:r>
              <a:r>
                <a:rPr lang="en-PH" sz="2000" spc="-15" dirty="0">
                  <a:latin typeface="Juli Sans" panose="00000500000000000000" pitchFamily="50" charset="0"/>
                  <a:cs typeface="Arial"/>
                </a:rPr>
                <a:t> 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at </a:t>
              </a:r>
              <a:r>
                <a:rPr lang="en-PH" sz="2000" dirty="0">
                  <a:latin typeface="Juli Sans" panose="00000500000000000000" pitchFamily="50" charset="0"/>
                  <a:cs typeface="Arial"/>
                </a:rPr>
                <a:t>item</a:t>
              </a:r>
              <a:r>
                <a:rPr lang="en-PH" sz="2000" spc="100" dirty="0">
                  <a:latin typeface="Juli Sans" panose="00000500000000000000" pitchFamily="50" charset="0"/>
                  <a:cs typeface="Arial"/>
                </a:rPr>
                <a:t> </a:t>
              </a:r>
              <a:r>
                <a:rPr lang="en-PH" sz="2000" spc="-5" dirty="0">
                  <a:latin typeface="Juli Sans" panose="00000500000000000000" pitchFamily="50" charset="0"/>
                  <a:cs typeface="Arial"/>
                </a:rPr>
                <a:t>level</a:t>
              </a:r>
              <a:endParaRPr lang="en-PH" sz="2000" dirty="0">
                <a:latin typeface="Juli Sans" panose="00000500000000000000" pitchFamily="50" charset="0"/>
                <a:cs typeface="Arial"/>
              </a:endParaRPr>
            </a:p>
          </p:txBody>
        </p:sp>
        <p:pic>
          <p:nvPicPr>
            <p:cNvPr id="32" name="Picture 31" descr="Icon&#10;&#10;Description automatically generated">
              <a:extLst>
                <a:ext uri="{FF2B5EF4-FFF2-40B4-BE49-F238E27FC236}">
                  <a16:creationId xmlns:a16="http://schemas.microsoft.com/office/drawing/2014/main" id="{C8BAC1AA-03E5-4A05-9975-60C2C03975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-1" r="-7364" b="-7364"/>
            <a:stretch/>
          </p:blipFill>
          <p:spPr>
            <a:xfrm>
              <a:off x="4828644" y="3249583"/>
              <a:ext cx="502850" cy="508406"/>
            </a:xfrm>
            <a:prstGeom prst="flowChartConnector">
              <a:avLst/>
            </a:prstGeom>
          </p:spPr>
        </p:pic>
        <p:pic>
          <p:nvPicPr>
            <p:cNvPr id="33" name="Picture 32" descr="Icon&#10;&#10;Description automatically generated">
              <a:extLst>
                <a:ext uri="{FF2B5EF4-FFF2-40B4-BE49-F238E27FC236}">
                  <a16:creationId xmlns:a16="http://schemas.microsoft.com/office/drawing/2014/main" id="{F6DEACFB-2C1A-4585-A718-875F8DA58B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-1" r="-7364" b="-7364"/>
            <a:stretch/>
          </p:blipFill>
          <p:spPr>
            <a:xfrm>
              <a:off x="4813180" y="4242742"/>
              <a:ext cx="502850" cy="508406"/>
            </a:xfrm>
            <a:prstGeom prst="flowChartConnector">
              <a:avLst/>
            </a:prstGeom>
          </p:spPr>
        </p:pic>
        <p:sp>
          <p:nvSpPr>
            <p:cNvPr id="27" name="Flowchart: Connector 26">
              <a:extLst>
                <a:ext uri="{FF2B5EF4-FFF2-40B4-BE49-F238E27FC236}">
                  <a16:creationId xmlns:a16="http://schemas.microsoft.com/office/drawing/2014/main" id="{94CA6770-8D9B-438D-97E1-0ABE19C51B1E}"/>
                </a:ext>
              </a:extLst>
            </p:cNvPr>
            <p:cNvSpPr/>
            <p:nvPr/>
          </p:nvSpPr>
          <p:spPr>
            <a:xfrm>
              <a:off x="4807025" y="2656082"/>
              <a:ext cx="502850" cy="515420"/>
            </a:xfrm>
            <a:prstGeom prst="flowChartConnector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2400" b="1" dirty="0">
                  <a:latin typeface="Juli Sans" panose="00000500000000000000" pitchFamily="50" charset="0"/>
                </a:rPr>
                <a:t>2</a:t>
              </a:r>
            </a:p>
          </p:txBody>
        </p:sp>
        <p:pic>
          <p:nvPicPr>
            <p:cNvPr id="38" name="Graphic 37" descr="Office worker female outline">
              <a:extLst>
                <a:ext uri="{FF2B5EF4-FFF2-40B4-BE49-F238E27FC236}">
                  <a16:creationId xmlns:a16="http://schemas.microsoft.com/office/drawing/2014/main" id="{E28DEED4-D2B1-4061-A98E-7818E9AF7F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834599" y="1311902"/>
              <a:ext cx="1143214" cy="11432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911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BF2ECE-434B-4DD4-83D7-17CE166940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313821"/>
            <a:ext cx="10552112" cy="6746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latin typeface="Juli Sans Black" panose="00000A00000000000000" pitchFamily="50" charset="0"/>
                <a:cs typeface="Arial" panose="020B0604020202020204" pitchFamily="34" charset="0"/>
              </a:rPr>
              <a:t>Login Page</a:t>
            </a:r>
            <a:endParaRPr lang="en-PH" dirty="0">
              <a:latin typeface="Juli Sans Black" panose="00000A00000000000000" pitchFamily="50" charset="0"/>
            </a:endParaRPr>
          </a:p>
        </p:txBody>
      </p:sp>
      <p:sp>
        <p:nvSpPr>
          <p:cNvPr id="9" name="Line Callout 2 8">
            <a:extLst>
              <a:ext uri="{FF2B5EF4-FFF2-40B4-BE49-F238E27FC236}">
                <a16:creationId xmlns:a16="http://schemas.microsoft.com/office/drawing/2014/main" id="{B2072C90-CA9C-4161-8510-1CAF1F90A96A}"/>
              </a:ext>
            </a:extLst>
          </p:cNvPr>
          <p:cNvSpPr/>
          <p:nvPr/>
        </p:nvSpPr>
        <p:spPr>
          <a:xfrm flipH="1">
            <a:off x="-3124200" y="4343400"/>
            <a:ext cx="1066800" cy="612775"/>
          </a:xfrm>
          <a:prstGeom prst="borderCallout2">
            <a:avLst>
              <a:gd name="adj1" fmla="val 18750"/>
              <a:gd name="adj2" fmla="val -2122"/>
              <a:gd name="adj3" fmla="val 18750"/>
              <a:gd name="adj4" fmla="val -16667"/>
              <a:gd name="adj5" fmla="val -78405"/>
              <a:gd name="adj6" fmla="val -81551"/>
            </a:avLst>
          </a:prstGeom>
          <a:solidFill>
            <a:schemeClr val="bg1"/>
          </a:solidFill>
          <a:ln w="28575" cap="flat" cmpd="sng" algn="ctr">
            <a:solidFill>
              <a:srgbClr val="0A3355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>
              <a:buClr>
                <a:srgbClr val="FFFFFF"/>
              </a:buClr>
              <a:defRPr/>
            </a:pPr>
            <a:r>
              <a:rPr lang="en-US" sz="1200" b="1" i="1" dirty="0">
                <a:solidFill>
                  <a:srgbClr val="0A3355"/>
                </a:solidFill>
                <a:latin typeface="Juli Sans" panose="00000500000000000000" pitchFamily="50" charset="0"/>
              </a:rPr>
              <a:t>2. Click “Login”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52CC8C6-2A22-49FF-B921-C6E329E96DD1}"/>
              </a:ext>
            </a:extLst>
          </p:cNvPr>
          <p:cNvGrpSpPr/>
          <p:nvPr/>
        </p:nvGrpSpPr>
        <p:grpSpPr>
          <a:xfrm>
            <a:off x="1905001" y="1676400"/>
            <a:ext cx="8991599" cy="5637213"/>
            <a:chOff x="1966913" y="1131888"/>
            <a:chExt cx="9844087" cy="6181725"/>
          </a:xfrm>
        </p:grpSpPr>
        <p:pic>
          <p:nvPicPr>
            <p:cNvPr id="50180" name="Picture 3">
              <a:extLst>
                <a:ext uri="{FF2B5EF4-FFF2-40B4-BE49-F238E27FC236}">
                  <a16:creationId xmlns:a16="http://schemas.microsoft.com/office/drawing/2014/main" id="{F44631F0-D5BC-4EB3-9B1A-661D5BBE1B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6913" y="1131888"/>
              <a:ext cx="9844087" cy="6181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EED5904-8F7B-4B37-BEB0-1C155CECEA91}"/>
                </a:ext>
              </a:extLst>
            </p:cNvPr>
            <p:cNvGrpSpPr/>
            <p:nvPr/>
          </p:nvGrpSpPr>
          <p:grpSpPr>
            <a:xfrm>
              <a:off x="2717732" y="1398893"/>
              <a:ext cx="2890639" cy="1649107"/>
              <a:chOff x="2717732" y="1398893"/>
              <a:chExt cx="2890639" cy="1649107"/>
            </a:xfrm>
          </p:grpSpPr>
          <p:sp>
            <p:nvSpPr>
              <p:cNvPr id="5" name="Speech Bubble: Rectangle 4">
                <a:extLst>
                  <a:ext uri="{FF2B5EF4-FFF2-40B4-BE49-F238E27FC236}">
                    <a16:creationId xmlns:a16="http://schemas.microsoft.com/office/drawing/2014/main" id="{40480567-A2A5-493C-BAE5-B5EDECE1B20E}"/>
                  </a:ext>
                </a:extLst>
              </p:cNvPr>
              <p:cNvSpPr/>
              <p:nvPr/>
            </p:nvSpPr>
            <p:spPr>
              <a:xfrm flipV="1">
                <a:off x="2717733" y="2133600"/>
                <a:ext cx="2768668" cy="914400"/>
              </a:xfrm>
              <a:prstGeom prst="wedgeRectCallout">
                <a:avLst>
                  <a:gd name="adj1" fmla="val -33100"/>
                  <a:gd name="adj2" fmla="val 99292"/>
                </a:avLst>
              </a:prstGeom>
              <a:solidFill>
                <a:srgbClr val="0A3355"/>
              </a:solidFill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69FE08F-2B16-4C0F-B62C-74F0DAE2B3E0}"/>
                  </a:ext>
                </a:extLst>
              </p:cNvPr>
              <p:cNvSpPr/>
              <p:nvPr/>
            </p:nvSpPr>
            <p:spPr>
              <a:xfrm>
                <a:off x="2717732" y="1398893"/>
                <a:ext cx="2881312" cy="250825"/>
              </a:xfrm>
              <a:prstGeom prst="rect">
                <a:avLst/>
              </a:prstGeom>
              <a:solidFill>
                <a:srgbClr val="1F2123"/>
              </a:solidFill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400" dirty="0">
                    <a:solidFill>
                      <a:schemeClr val="bg1"/>
                    </a:solidFill>
                    <a:latin typeface="Juli Sans" panose="00000500000000000000" pitchFamily="50" charset="0"/>
                  </a:rPr>
                  <a:t>https:portal.hubwoo.com</a:t>
                </a:r>
                <a:endParaRPr lang="en-SG" sz="1400" dirty="0">
                  <a:solidFill>
                    <a:schemeClr val="bg1"/>
                  </a:solidFill>
                  <a:latin typeface="Juli Sans" panose="00000500000000000000" pitchFamily="50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60F64B6-D957-4C40-B725-ED51699F1D62}"/>
                  </a:ext>
                </a:extLst>
              </p:cNvPr>
              <p:cNvSpPr txBox="1"/>
              <p:nvPr/>
            </p:nvSpPr>
            <p:spPr>
              <a:xfrm>
                <a:off x="2839703" y="2279650"/>
                <a:ext cx="2768668" cy="7087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SG" b="1" dirty="0">
                    <a:solidFill>
                      <a:schemeClr val="bg1"/>
                    </a:solidFill>
                    <a:latin typeface="Juli Sans" panose="00000500000000000000" pitchFamily="50" charset="0"/>
                  </a:rPr>
                  <a:t>Go to portal.hubwoo.com</a:t>
                </a:r>
              </a:p>
            </p:txBody>
          </p:sp>
        </p:grpSp>
      </p:grp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4C113E88-60E0-4A1E-941D-EACE3DA265CB}"/>
              </a:ext>
            </a:extLst>
          </p:cNvPr>
          <p:cNvSpPr/>
          <p:nvPr/>
        </p:nvSpPr>
        <p:spPr>
          <a:xfrm>
            <a:off x="9665635" y="2917428"/>
            <a:ext cx="2057400" cy="990600"/>
          </a:xfrm>
          <a:prstGeom prst="wedgeRoundRectCallout">
            <a:avLst>
              <a:gd name="adj1" fmla="val -32967"/>
              <a:gd name="adj2" fmla="val 90570"/>
              <a:gd name="adj3" fmla="val 16667"/>
            </a:avLst>
          </a:prstGeom>
          <a:solidFill>
            <a:srgbClr val="0A33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SG" dirty="0">
                <a:latin typeface="Juli Sans" panose="00000500000000000000" pitchFamily="50" charset="0"/>
              </a:rPr>
              <a:t>Enter you Username and Password</a:t>
            </a:r>
          </a:p>
        </p:txBody>
      </p:sp>
      <p:grpSp>
        <p:nvGrpSpPr>
          <p:cNvPr id="50185" name="Group 10">
            <a:extLst>
              <a:ext uri="{FF2B5EF4-FFF2-40B4-BE49-F238E27FC236}">
                <a16:creationId xmlns:a16="http://schemas.microsoft.com/office/drawing/2014/main" id="{33CB6C4F-1F9C-41BB-AD4C-6C4023768588}"/>
              </a:ext>
            </a:extLst>
          </p:cNvPr>
          <p:cNvGrpSpPr>
            <a:grpSpLocks/>
          </p:cNvGrpSpPr>
          <p:nvPr/>
        </p:nvGrpSpPr>
        <p:grpSpPr bwMode="auto">
          <a:xfrm>
            <a:off x="7924801" y="6139655"/>
            <a:ext cx="1905000" cy="544513"/>
            <a:chOff x="8573069" y="5892681"/>
            <a:chExt cx="1914098" cy="544252"/>
          </a:xfrm>
        </p:grpSpPr>
        <p:sp>
          <p:nvSpPr>
            <p:cNvPr id="12" name="Speech Bubble: Rectangle with Corners Rounded 11">
              <a:extLst>
                <a:ext uri="{FF2B5EF4-FFF2-40B4-BE49-F238E27FC236}">
                  <a16:creationId xmlns:a16="http://schemas.microsoft.com/office/drawing/2014/main" id="{AC926E32-AC09-4361-903E-041BE6862F6E}"/>
                </a:ext>
              </a:extLst>
            </p:cNvPr>
            <p:cNvSpPr/>
            <p:nvPr/>
          </p:nvSpPr>
          <p:spPr>
            <a:xfrm flipH="1" flipV="1">
              <a:off x="8573069" y="5892681"/>
              <a:ext cx="1914098" cy="544252"/>
            </a:xfrm>
            <a:prstGeom prst="wedgeRoundRectCallout">
              <a:avLst>
                <a:gd name="adj1" fmla="val -65897"/>
                <a:gd name="adj2" fmla="val 27117"/>
                <a:gd name="adj3" fmla="val 16667"/>
              </a:avLst>
            </a:prstGeom>
            <a:solidFill>
              <a:srgbClr val="0A33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SG" dirty="0">
                  <a:latin typeface="Juli Sans" panose="00000500000000000000" pitchFamily="50" charset="0"/>
                </a:rPr>
                <a:t>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A58BF40-6AE8-49E1-A08E-DCC36D4DD61C}"/>
                </a:ext>
              </a:extLst>
            </p:cNvPr>
            <p:cNvSpPr txBox="1"/>
            <p:nvPr/>
          </p:nvSpPr>
          <p:spPr>
            <a:xfrm>
              <a:off x="8718293" y="5980229"/>
              <a:ext cx="1623650" cy="3691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SG" dirty="0">
                  <a:solidFill>
                    <a:schemeClr val="bg1"/>
                  </a:solidFill>
                  <a:latin typeface="Juli Sans" panose="00000500000000000000" pitchFamily="50" charset="0"/>
                </a:rPr>
                <a:t>Click </a:t>
              </a:r>
              <a:r>
                <a:rPr lang="en-SG" b="1" dirty="0">
                  <a:solidFill>
                    <a:schemeClr val="bg1"/>
                  </a:solidFill>
                  <a:latin typeface="Juli Sans" panose="00000500000000000000" pitchFamily="50" charset="0"/>
                </a:rPr>
                <a:t>Sign in</a:t>
              </a:r>
              <a:endParaRPr lang="en-SG" dirty="0">
                <a:solidFill>
                  <a:schemeClr val="bg1"/>
                </a:solidFill>
                <a:latin typeface="Juli Sans" panose="00000500000000000000" pitchFamily="50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>
            <a:extLst>
              <a:ext uri="{FF2B5EF4-FFF2-40B4-BE49-F238E27FC236}">
                <a16:creationId xmlns:a16="http://schemas.microsoft.com/office/drawing/2014/main" id="{89AF87A2-0738-4A03-8E66-EAD79A3AD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71600"/>
            <a:ext cx="11110463" cy="5828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CBC9728-92FB-4DF6-80B7-EA447C0E1E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400" y="353559"/>
            <a:ext cx="10551663" cy="675141"/>
          </a:xfrm>
        </p:spPr>
        <p:txBody>
          <a:bodyPr/>
          <a:lstStyle/>
          <a:p>
            <a:r>
              <a:rPr lang="en-PH" spc="-5" dirty="0">
                <a:latin typeface="Juli Sans Black" panose="00000A00000000000000" pitchFamily="50" charset="0"/>
              </a:rPr>
              <a:t>Quick Quote </a:t>
            </a:r>
            <a:r>
              <a:rPr lang="en-PH" dirty="0">
                <a:latin typeface="Juli Sans Black" panose="00000A00000000000000" pitchFamily="50" charset="0"/>
              </a:rPr>
              <a:t>Landing</a:t>
            </a:r>
            <a:r>
              <a:rPr lang="en-PH" spc="-85" dirty="0">
                <a:latin typeface="Juli Sans Black" panose="00000A00000000000000" pitchFamily="50" charset="0"/>
              </a:rPr>
              <a:t> </a:t>
            </a:r>
            <a:r>
              <a:rPr lang="en-PH" dirty="0">
                <a:latin typeface="Juli Sans Black" panose="00000A00000000000000" pitchFamily="50" charset="0"/>
              </a:rPr>
              <a:t>Page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21D15C0-D3C2-4B36-81C2-23F55F09F369}"/>
              </a:ext>
            </a:extLst>
          </p:cNvPr>
          <p:cNvGrpSpPr/>
          <p:nvPr/>
        </p:nvGrpSpPr>
        <p:grpSpPr>
          <a:xfrm>
            <a:off x="1676400" y="2057400"/>
            <a:ext cx="3294796" cy="1301234"/>
            <a:chOff x="1676400" y="2057400"/>
            <a:chExt cx="3294796" cy="1301234"/>
          </a:xfrm>
        </p:grpSpPr>
        <p:sp>
          <p:nvSpPr>
            <p:cNvPr id="8" name="Speech Bubble: Rectangle with Corners Rounded 7">
              <a:extLst>
                <a:ext uri="{FF2B5EF4-FFF2-40B4-BE49-F238E27FC236}">
                  <a16:creationId xmlns:a16="http://schemas.microsoft.com/office/drawing/2014/main" id="{EB503A71-C3F2-4A48-B6AF-46BCCE794045}"/>
                </a:ext>
              </a:extLst>
            </p:cNvPr>
            <p:cNvSpPr/>
            <p:nvPr/>
          </p:nvSpPr>
          <p:spPr bwMode="auto">
            <a:xfrm>
              <a:off x="2514600" y="2825234"/>
              <a:ext cx="2380396" cy="533400"/>
            </a:xfrm>
            <a:prstGeom prst="wedgeRoundRectCallout">
              <a:avLst>
                <a:gd name="adj1" fmla="val -45850"/>
                <a:gd name="adj2" fmla="val -114157"/>
                <a:gd name="adj3" fmla="val 1666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SG" dirty="0">
                  <a:latin typeface="Juli Sans" panose="00000500000000000000" pitchFamily="50" charset="0"/>
                </a:rPr>
                <a:t>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90CF3C8-0027-4ADA-B17D-F12C2B39CD1D}"/>
                </a:ext>
              </a:extLst>
            </p:cNvPr>
            <p:cNvSpPr txBox="1"/>
            <p:nvPr/>
          </p:nvSpPr>
          <p:spPr bwMode="auto">
            <a:xfrm>
              <a:off x="2590800" y="2907268"/>
              <a:ext cx="238039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SG" dirty="0">
                  <a:solidFill>
                    <a:schemeClr val="bg1"/>
                  </a:solidFill>
                  <a:latin typeface="Juli Sans" panose="00000500000000000000" pitchFamily="50" charset="0"/>
                </a:rPr>
                <a:t>Click </a:t>
              </a:r>
              <a:r>
                <a:rPr lang="en-SG" b="1" dirty="0">
                  <a:solidFill>
                    <a:schemeClr val="bg1"/>
                  </a:solidFill>
                  <a:latin typeface="Juli Sans" panose="00000500000000000000" pitchFamily="50" charset="0"/>
                </a:rPr>
                <a:t>Opportunities</a:t>
              </a:r>
              <a:r>
                <a:rPr lang="en-SG" dirty="0">
                  <a:solidFill>
                    <a:schemeClr val="bg1"/>
                  </a:solidFill>
                  <a:latin typeface="Juli Sans" panose="00000500000000000000" pitchFamily="50" charset="0"/>
                </a:rPr>
                <a:t>.</a:t>
              </a:r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AC2A20EC-2099-4597-9F3C-0DE45B1714CB}"/>
                </a:ext>
              </a:extLst>
            </p:cNvPr>
            <p:cNvSpPr/>
            <p:nvPr/>
          </p:nvSpPr>
          <p:spPr>
            <a:xfrm>
              <a:off x="1676400" y="2057400"/>
              <a:ext cx="1371600" cy="381000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20C6C8B-3EFF-4FDD-85FB-E669EC3839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64177" y="1872915"/>
            <a:ext cx="8911771" cy="762001"/>
          </a:xfrm>
        </p:spPr>
        <p:txBody>
          <a:bodyPr/>
          <a:lstStyle/>
          <a:p>
            <a:r>
              <a:rPr lang="en-SG" dirty="0">
                <a:latin typeface="Juli Sans Black" panose="00000A00000000000000" pitchFamily="50" charset="0"/>
              </a:rPr>
              <a:t>Requests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5CD966-A35D-419E-BD1C-03FEF08046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40114" y="2667000"/>
            <a:ext cx="8911771" cy="585659"/>
          </a:xfrm>
        </p:spPr>
        <p:txBody>
          <a:bodyPr/>
          <a:lstStyle/>
          <a:p>
            <a:r>
              <a:rPr lang="en-SG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Juli Sans Medium" panose="00000600000000000000" pitchFamily="50" charset="0"/>
              </a:rPr>
              <a:t>What’s in a Quick Quote Request?</a:t>
            </a:r>
          </a:p>
        </p:txBody>
      </p:sp>
    </p:spTree>
    <p:extLst>
      <p:ext uri="{BB962C8B-B14F-4D97-AF65-F5344CB8AC3E}">
        <p14:creationId xmlns:p14="http://schemas.microsoft.com/office/powerpoint/2010/main" val="101820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5BF05F0-49C8-4EE2-AF35-BD6E3DD41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267" y="2131914"/>
            <a:ext cx="9067800" cy="463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1204111-2212-4E3C-A8D6-30A515756458}"/>
              </a:ext>
            </a:extLst>
          </p:cNvPr>
          <p:cNvGrpSpPr/>
          <p:nvPr/>
        </p:nvGrpSpPr>
        <p:grpSpPr>
          <a:xfrm>
            <a:off x="5900167" y="5379416"/>
            <a:ext cx="2971800" cy="740038"/>
            <a:chOff x="5900167" y="5379416"/>
            <a:chExt cx="2971800" cy="740038"/>
          </a:xfrm>
        </p:grpSpPr>
        <p:sp>
          <p:nvSpPr>
            <p:cNvPr id="9" name="object 9"/>
            <p:cNvSpPr/>
            <p:nvPr/>
          </p:nvSpPr>
          <p:spPr>
            <a:xfrm>
              <a:off x="5900167" y="5379416"/>
              <a:ext cx="2971800" cy="740038"/>
            </a:xfrm>
            <a:custGeom>
              <a:avLst/>
              <a:gdLst/>
              <a:ahLst/>
              <a:cxnLst/>
              <a:rect l="l" t="t" r="r" b="b"/>
              <a:pathLst>
                <a:path w="1812289" h="495300">
                  <a:moveTo>
                    <a:pt x="449325" y="82676"/>
                  </a:moveTo>
                  <a:lnTo>
                    <a:pt x="455812" y="50524"/>
                  </a:lnTo>
                  <a:lnTo>
                    <a:pt x="473503" y="24241"/>
                  </a:lnTo>
                  <a:lnTo>
                    <a:pt x="499743" y="6506"/>
                  </a:lnTo>
                  <a:lnTo>
                    <a:pt x="531876" y="0"/>
                  </a:lnTo>
                  <a:lnTo>
                    <a:pt x="676401" y="0"/>
                  </a:lnTo>
                  <a:lnTo>
                    <a:pt x="1017143" y="0"/>
                  </a:lnTo>
                  <a:lnTo>
                    <a:pt x="1729359" y="0"/>
                  </a:lnTo>
                  <a:lnTo>
                    <a:pt x="1761491" y="6506"/>
                  </a:lnTo>
                  <a:lnTo>
                    <a:pt x="1787731" y="24241"/>
                  </a:lnTo>
                  <a:lnTo>
                    <a:pt x="1805422" y="50524"/>
                  </a:lnTo>
                  <a:lnTo>
                    <a:pt x="1811909" y="82676"/>
                  </a:lnTo>
                  <a:lnTo>
                    <a:pt x="1811909" y="206375"/>
                  </a:lnTo>
                  <a:lnTo>
                    <a:pt x="1811909" y="412750"/>
                  </a:lnTo>
                  <a:lnTo>
                    <a:pt x="1805422" y="444882"/>
                  </a:lnTo>
                  <a:lnTo>
                    <a:pt x="1787731" y="471122"/>
                  </a:lnTo>
                  <a:lnTo>
                    <a:pt x="1761491" y="488813"/>
                  </a:lnTo>
                  <a:lnTo>
                    <a:pt x="1729359" y="495300"/>
                  </a:lnTo>
                  <a:lnTo>
                    <a:pt x="1017143" y="495300"/>
                  </a:lnTo>
                  <a:lnTo>
                    <a:pt x="676401" y="495300"/>
                  </a:lnTo>
                  <a:lnTo>
                    <a:pt x="531876" y="495300"/>
                  </a:lnTo>
                  <a:lnTo>
                    <a:pt x="499743" y="488813"/>
                  </a:lnTo>
                  <a:lnTo>
                    <a:pt x="473503" y="471122"/>
                  </a:lnTo>
                  <a:lnTo>
                    <a:pt x="455812" y="444882"/>
                  </a:lnTo>
                  <a:lnTo>
                    <a:pt x="449325" y="412750"/>
                  </a:lnTo>
                  <a:lnTo>
                    <a:pt x="449325" y="206375"/>
                  </a:lnTo>
                  <a:lnTo>
                    <a:pt x="0" y="50673"/>
                  </a:lnTo>
                  <a:lnTo>
                    <a:pt x="449325" y="8255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accent2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solidFill>
                  <a:srgbClr val="04294C"/>
                </a:solidFill>
                <a:latin typeface="Juli Sans" panose="00000500000000000000" pitchFamily="50" charset="0"/>
              </a:endParaRPr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6772134" y="5472436"/>
              <a:ext cx="2078224" cy="553998"/>
            </a:xfrm>
            <a:prstGeom prst="rect">
              <a:avLst/>
            </a:prstGeom>
            <a:noFill/>
            <a:ln w="28575">
              <a:noFill/>
            </a:ln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 indent="-12700" algn="ctr"/>
              <a:r>
                <a:rPr b="1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Basic and  </a:t>
              </a:r>
              <a:r>
                <a:rPr b="1" spc="-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advanced</a:t>
              </a:r>
              <a:r>
                <a:rPr b="1" spc="-85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 </a:t>
              </a:r>
              <a:r>
                <a:rPr b="1"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rPr>
                <a:t>filter</a:t>
              </a:r>
              <a:endParaRPr dirty="0">
                <a:solidFill>
                  <a:schemeClr val="bg1"/>
                </a:solidFill>
                <a:latin typeface="Juli Sans" panose="00000500000000000000" pitchFamily="50" charset="0"/>
                <a:cs typeface="Arial"/>
              </a:endParaRPr>
            </a:p>
          </p:txBody>
        </p:sp>
      </p:grp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86C7137-673E-40F1-8DCB-B4C68F31B3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3554" y="346716"/>
            <a:ext cx="10551663" cy="675141"/>
          </a:xfrm>
        </p:spPr>
        <p:txBody>
          <a:bodyPr/>
          <a:lstStyle/>
          <a:p>
            <a:r>
              <a:rPr lang="en-PH" spc="-5" dirty="0">
                <a:latin typeface="Juli Sans Black" panose="00000A00000000000000" pitchFamily="50" charset="0"/>
              </a:rPr>
              <a:t>Requests</a:t>
            </a:r>
            <a:r>
              <a:rPr lang="en-PH" spc="-65" dirty="0">
                <a:latin typeface="Juli Sans Black" panose="00000A00000000000000" pitchFamily="50" charset="0"/>
              </a:rPr>
              <a:t> </a:t>
            </a:r>
            <a:r>
              <a:rPr lang="en-PH" spc="-5" dirty="0">
                <a:latin typeface="Juli Sans Black" panose="00000A00000000000000" pitchFamily="50" charset="0"/>
              </a:rPr>
              <a:t>Page</a:t>
            </a:r>
            <a:endParaRPr lang="en-PH" dirty="0">
              <a:latin typeface="Juli Sans Black" panose="00000A00000000000000" pitchFamily="50" charset="0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91034C-DA26-498A-B0E2-D68B8899BD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5" y="1391876"/>
            <a:ext cx="10551663" cy="740038"/>
          </a:xfrm>
        </p:spPr>
        <p:txBody>
          <a:bodyPr/>
          <a:lstStyle/>
          <a:p>
            <a:pPr marL="0" indent="0">
              <a:buNone/>
            </a:pPr>
            <a:r>
              <a:rPr lang="en-PH" sz="2000" spc="-5" dirty="0">
                <a:cs typeface="Arial"/>
              </a:rPr>
              <a:t>Click </a:t>
            </a:r>
            <a:r>
              <a:rPr lang="en-PH" sz="2000" b="1" dirty="0">
                <a:solidFill>
                  <a:schemeClr val="accent2"/>
                </a:solidFill>
                <a:latin typeface="Juli Sans Black" panose="00000A00000000000000" pitchFamily="50" charset="0"/>
                <a:cs typeface="Arial"/>
              </a:rPr>
              <a:t>Opportunities </a:t>
            </a:r>
            <a:r>
              <a:rPr lang="en-PH" sz="2000" b="1" dirty="0">
                <a:latin typeface="Juli Sans Black" panose="00000A00000000000000" pitchFamily="50" charset="0"/>
                <a:cs typeface="Arial"/>
              </a:rPr>
              <a:t>&gt; </a:t>
            </a:r>
            <a:r>
              <a:rPr lang="en-PH" sz="2000" b="1" dirty="0">
                <a:solidFill>
                  <a:schemeClr val="accent2"/>
                </a:solidFill>
                <a:latin typeface="Juli Sans Black" panose="00000A00000000000000" pitchFamily="50" charset="0"/>
                <a:cs typeface="Arial"/>
              </a:rPr>
              <a:t>Requests</a:t>
            </a:r>
            <a:r>
              <a:rPr lang="en-PH" sz="2000" spc="-65" dirty="0">
                <a:latin typeface="Juli Sans Black" panose="00000A00000000000000" pitchFamily="50" charset="0"/>
                <a:cs typeface="Arial"/>
              </a:rPr>
              <a:t> </a:t>
            </a:r>
            <a:r>
              <a:rPr lang="en-PH" sz="2000" spc="-65" dirty="0">
                <a:cs typeface="Arial"/>
              </a:rPr>
              <a:t>from the menu to go to the </a:t>
            </a:r>
            <a:r>
              <a:rPr lang="en-PH" sz="2000" spc="-5" dirty="0">
                <a:cs typeface="Arial"/>
              </a:rPr>
              <a:t>Quick Quote H</a:t>
            </a:r>
            <a:r>
              <a:rPr lang="en-PH" sz="2000" dirty="0">
                <a:cs typeface="Arial"/>
              </a:rPr>
              <a:t>omepage. This page displays a quick link to existing </a:t>
            </a:r>
            <a:r>
              <a:rPr lang="en-PH" sz="2000" spc="-5" dirty="0">
                <a:cs typeface="Arial"/>
              </a:rPr>
              <a:t>requests and an option to search for documents</a:t>
            </a:r>
            <a:r>
              <a:rPr lang="en-PH" sz="2000" dirty="0">
                <a:cs typeface="Arial"/>
              </a:rPr>
              <a:t>.</a:t>
            </a:r>
          </a:p>
          <a:p>
            <a:pPr marL="0" indent="0">
              <a:buNone/>
            </a:pPr>
            <a:endParaRPr lang="en-PH" sz="20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34565EA-460D-4170-A173-1D6E683CED8A}"/>
              </a:ext>
            </a:extLst>
          </p:cNvPr>
          <p:cNvGrpSpPr/>
          <p:nvPr/>
        </p:nvGrpSpPr>
        <p:grpSpPr>
          <a:xfrm>
            <a:off x="1600200" y="3801999"/>
            <a:ext cx="9677399" cy="740039"/>
            <a:chOff x="1600200" y="3801999"/>
            <a:chExt cx="9677399" cy="740039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B7ACD17B-DD4A-481B-A3BE-15317D3C1E0C}"/>
                </a:ext>
              </a:extLst>
            </p:cNvPr>
            <p:cNvSpPr/>
            <p:nvPr/>
          </p:nvSpPr>
          <p:spPr>
            <a:xfrm>
              <a:off x="1600200" y="4045504"/>
              <a:ext cx="5334000" cy="407590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Juli Sans" panose="00000500000000000000" pitchFamily="50" charset="0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8FF3456-9ABC-40B3-A797-F187A7A15D37}"/>
                </a:ext>
              </a:extLst>
            </p:cNvPr>
            <p:cNvGrpSpPr/>
            <p:nvPr/>
          </p:nvGrpSpPr>
          <p:grpSpPr>
            <a:xfrm>
              <a:off x="7833232" y="3801999"/>
              <a:ext cx="3444367" cy="740039"/>
              <a:chOff x="7833232" y="3801999"/>
              <a:chExt cx="3444367" cy="740039"/>
            </a:xfrm>
          </p:grpSpPr>
          <p:sp>
            <p:nvSpPr>
              <p:cNvPr id="11" name="Speech Bubble: Rectangle with Corners Rounded 10">
                <a:extLst>
                  <a:ext uri="{FF2B5EF4-FFF2-40B4-BE49-F238E27FC236}">
                    <a16:creationId xmlns:a16="http://schemas.microsoft.com/office/drawing/2014/main" id="{6CDDD71F-6FC6-433F-AFF7-6AE7144C39AB}"/>
                  </a:ext>
                </a:extLst>
              </p:cNvPr>
              <p:cNvSpPr/>
              <p:nvPr/>
            </p:nvSpPr>
            <p:spPr>
              <a:xfrm>
                <a:off x="7833232" y="3801999"/>
                <a:ext cx="3444367" cy="740039"/>
              </a:xfrm>
              <a:prstGeom prst="wedgeRoundRectCallout">
                <a:avLst>
                  <a:gd name="adj1" fmla="val -76101"/>
                  <a:gd name="adj2" fmla="val 2267"/>
                  <a:gd name="adj3" fmla="val 16667"/>
                </a:avLst>
              </a:prstGeom>
              <a:solidFill>
                <a:schemeClr val="accent2"/>
              </a:solidFill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 dirty="0">
                  <a:latin typeface="Juli Sans" panose="00000500000000000000" pitchFamily="50" charset="0"/>
                </a:endParaRPr>
              </a:p>
            </p:txBody>
          </p:sp>
          <p:sp>
            <p:nvSpPr>
              <p:cNvPr id="7" name="object 7"/>
              <p:cNvSpPr txBox="1"/>
              <p:nvPr/>
            </p:nvSpPr>
            <p:spPr>
              <a:xfrm>
                <a:off x="8077200" y="4045504"/>
                <a:ext cx="297180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/>
                <a:r>
                  <a:rPr lang="en-SG" b="1" spc="-5" dirty="0">
                    <a:solidFill>
                      <a:schemeClr val="bg1"/>
                    </a:solidFill>
                    <a:latin typeface="Juli Sans" panose="00000500000000000000" pitchFamily="50" charset="0"/>
                    <a:cs typeface="Arial"/>
                  </a:rPr>
                  <a:t>Requests</a:t>
                </a:r>
                <a:r>
                  <a:rPr b="1" spc="-55" dirty="0">
                    <a:solidFill>
                      <a:schemeClr val="bg1"/>
                    </a:solidFill>
                    <a:latin typeface="Juli Sans" panose="00000500000000000000" pitchFamily="50" charset="0"/>
                    <a:cs typeface="Arial"/>
                  </a:rPr>
                  <a:t> </a:t>
                </a:r>
                <a:r>
                  <a:rPr lang="en-US" b="1" spc="-55" dirty="0">
                    <a:solidFill>
                      <a:schemeClr val="bg1"/>
                    </a:solidFill>
                    <a:latin typeface="Juli Sans" panose="00000500000000000000" pitchFamily="50" charset="0"/>
                    <a:cs typeface="Arial"/>
                  </a:rPr>
                  <a:t>and Offers </a:t>
                </a:r>
                <a:r>
                  <a:rPr b="1" dirty="0">
                    <a:solidFill>
                      <a:schemeClr val="bg1"/>
                    </a:solidFill>
                    <a:latin typeface="Juli Sans" panose="00000500000000000000" pitchFamily="50" charset="0"/>
                    <a:cs typeface="Arial"/>
                  </a:rPr>
                  <a:t>status</a:t>
                </a:r>
                <a:endParaRPr dirty="0">
                  <a:solidFill>
                    <a:schemeClr val="bg1"/>
                  </a:solidFill>
                  <a:latin typeface="Juli Sans" panose="00000500000000000000" pitchFamily="50" charset="0"/>
                  <a:cs typeface="Arial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ppt/theme/theme2.xml><?xml version="1.0" encoding="utf-8"?>
<a:theme xmlns:a="http://schemas.openxmlformats.org/drawingml/2006/main" name="1_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ProactisPPTtheme</Template>
  <TotalTime>4143</TotalTime>
  <Words>1616</Words>
  <Application>Microsoft Office PowerPoint</Application>
  <PresentationFormat>Widescreen</PresentationFormat>
  <Paragraphs>189</Paragraphs>
  <Slides>27</Slides>
  <Notes>8</Notes>
  <HiddenSlides>1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Arial</vt:lpstr>
      <vt:lpstr>Arial Narrow</vt:lpstr>
      <vt:lpstr>Arial Rounded MT Bold</vt:lpstr>
      <vt:lpstr>Bookman Old Style</vt:lpstr>
      <vt:lpstr>Calibri</vt:lpstr>
      <vt:lpstr>Cambria</vt:lpstr>
      <vt:lpstr>Candara</vt:lpstr>
      <vt:lpstr>Juli Sans</vt:lpstr>
      <vt:lpstr>Juli Sans Black</vt:lpstr>
      <vt:lpstr>Juli Sans Medium</vt:lpstr>
      <vt:lpstr>ProactisPPTtheme</vt:lpstr>
      <vt:lpstr>1_ProactisPPTtheme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Kathleen Seno</cp:lastModifiedBy>
  <cp:revision>79</cp:revision>
  <dcterms:created xsi:type="dcterms:W3CDTF">2018-06-14T16:46:55Z</dcterms:created>
  <dcterms:modified xsi:type="dcterms:W3CDTF">2024-09-06T07:20:04Z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2014-12-16T00:00:00Z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2018-06-14T00:00:00Z</vt:filetime>
  </property>
</Properties>
</file>