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50" r:id="rId5"/>
    <p:sldMasterId id="2147483651" r:id="rId6"/>
    <p:sldMasterId id="2147483652" r:id="rId7"/>
    <p:sldMasterId id="2147483697" r:id="rId8"/>
    <p:sldMasterId id="2147483711" r:id="rId9"/>
    <p:sldMasterId id="2147484057" r:id="rId10"/>
    <p:sldMasterId id="2147484359" r:id="rId11"/>
    <p:sldMasterId id="2147484576" r:id="rId12"/>
    <p:sldMasterId id="2147484589" r:id="rId13"/>
  </p:sldMasterIdLst>
  <p:notesMasterIdLst>
    <p:notesMasterId r:id="rId52"/>
  </p:notesMasterIdLst>
  <p:sldIdLst>
    <p:sldId id="319" r:id="rId14"/>
    <p:sldId id="320" r:id="rId15"/>
    <p:sldId id="379" r:id="rId16"/>
    <p:sldId id="359" r:id="rId17"/>
    <p:sldId id="378" r:id="rId18"/>
    <p:sldId id="362" r:id="rId19"/>
    <p:sldId id="330" r:id="rId20"/>
    <p:sldId id="360" r:id="rId21"/>
    <p:sldId id="361" r:id="rId22"/>
    <p:sldId id="349" r:id="rId23"/>
    <p:sldId id="353" r:id="rId24"/>
    <p:sldId id="365" r:id="rId25"/>
    <p:sldId id="331" r:id="rId26"/>
    <p:sldId id="315" r:id="rId27"/>
    <p:sldId id="324" r:id="rId28"/>
    <p:sldId id="317" r:id="rId29"/>
    <p:sldId id="260" r:id="rId30"/>
    <p:sldId id="262" r:id="rId31"/>
    <p:sldId id="279" r:id="rId32"/>
    <p:sldId id="364" r:id="rId33"/>
    <p:sldId id="301" r:id="rId34"/>
    <p:sldId id="273" r:id="rId35"/>
    <p:sldId id="380" r:id="rId36"/>
    <p:sldId id="337" r:id="rId37"/>
    <p:sldId id="373" r:id="rId38"/>
    <p:sldId id="370" r:id="rId39"/>
    <p:sldId id="352" r:id="rId40"/>
    <p:sldId id="351" r:id="rId41"/>
    <p:sldId id="366" r:id="rId42"/>
    <p:sldId id="367" r:id="rId43"/>
    <p:sldId id="374" r:id="rId44"/>
    <p:sldId id="326" r:id="rId45"/>
    <p:sldId id="341" r:id="rId46"/>
    <p:sldId id="371" r:id="rId47"/>
    <p:sldId id="332" r:id="rId48"/>
    <p:sldId id="333" r:id="rId49"/>
    <p:sldId id="334" r:id="rId50"/>
    <p:sldId id="323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77DA533D-4C8C-49DC-A872-DE758316636A}">
          <p14:sldIdLst>
            <p14:sldId id="319"/>
            <p14:sldId id="320"/>
            <p14:sldId id="379"/>
            <p14:sldId id="359"/>
            <p14:sldId id="378"/>
            <p14:sldId id="362"/>
            <p14:sldId id="330"/>
            <p14:sldId id="360"/>
            <p14:sldId id="361"/>
            <p14:sldId id="349"/>
            <p14:sldId id="353"/>
            <p14:sldId id="365"/>
            <p14:sldId id="331"/>
            <p14:sldId id="315"/>
            <p14:sldId id="324"/>
            <p14:sldId id="317"/>
            <p14:sldId id="260"/>
            <p14:sldId id="262"/>
            <p14:sldId id="279"/>
            <p14:sldId id="364"/>
            <p14:sldId id="301"/>
            <p14:sldId id="273"/>
            <p14:sldId id="380"/>
            <p14:sldId id="337"/>
            <p14:sldId id="373"/>
            <p14:sldId id="370"/>
            <p14:sldId id="352"/>
            <p14:sldId id="351"/>
            <p14:sldId id="366"/>
            <p14:sldId id="367"/>
            <p14:sldId id="374"/>
            <p14:sldId id="326"/>
            <p14:sldId id="341"/>
            <p14:sldId id="371"/>
            <p14:sldId id="332"/>
            <p14:sldId id="333"/>
            <p14:sldId id="334"/>
            <p14:sldId id="3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99"/>
    <a:srgbClr val="009900"/>
    <a:srgbClr val="CC3300"/>
    <a:srgbClr val="7D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79070" autoAdjust="0"/>
  </p:normalViewPr>
  <p:slideViewPr>
    <p:cSldViewPr>
      <p:cViewPr varScale="1">
        <p:scale>
          <a:sx n="78" d="100"/>
          <a:sy n="78" d="100"/>
        </p:scale>
        <p:origin x="121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313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38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44FDC3-E209-406B-B7E4-6BA5C2EE16C2}" type="doc">
      <dgm:prSet loTypeId="urn:microsoft.com/office/officeart/2005/8/layout/chevron1" loCatId="process" qsTypeId="urn:microsoft.com/office/officeart/2005/8/quickstyle/simple4" qsCatId="simple" csTypeId="urn:microsoft.com/office/officeart/2005/8/colors/accent1_2" csCatId="accent1" phldr="1"/>
      <dgm:spPr/>
    </dgm:pt>
    <dgm:pt modelId="{657C8E69-3A2E-4223-9B49-D9CF7C37E6C2}">
      <dgm:prSet phldrT="[Text]" custT="1"/>
      <dgm:spPr>
        <a:solidFill>
          <a:srgbClr val="92D050"/>
        </a:solidFill>
      </dgm:spPr>
      <dgm:t>
        <a:bodyPr/>
        <a:lstStyle/>
        <a:p>
          <a:r>
            <a:rPr lang="fr-CA" sz="1000" b="1" dirty="0">
              <a:latin typeface="Arial "/>
            </a:rPr>
            <a:t>Création du catalogue</a:t>
          </a:r>
          <a:endParaRPr lang="en-US" sz="1000" b="1" dirty="0">
            <a:latin typeface="Arial "/>
            <a:cs typeface="Arial" panose="020B0604020202020204" pitchFamily="34" charset="0"/>
          </a:endParaRPr>
        </a:p>
      </dgm:t>
    </dgm:pt>
    <dgm:pt modelId="{0533BFD4-8673-4484-BA8C-5F56B58581C8}" type="parTrans" cxnId="{5F63F489-3DF6-452B-80DD-8734157D28BD}">
      <dgm:prSet/>
      <dgm:spPr/>
      <dgm:t>
        <a:bodyPr/>
        <a:lstStyle/>
        <a:p>
          <a:endParaRPr lang="en-US"/>
        </a:p>
      </dgm:t>
    </dgm:pt>
    <dgm:pt modelId="{B17B4851-978F-463F-9152-99332545605D}" type="sibTrans" cxnId="{5F63F489-3DF6-452B-80DD-8734157D28BD}">
      <dgm:prSet/>
      <dgm:spPr/>
      <dgm:t>
        <a:bodyPr/>
        <a:lstStyle/>
        <a:p>
          <a:endParaRPr lang="en-US"/>
        </a:p>
      </dgm:t>
    </dgm:pt>
    <dgm:pt modelId="{890D1386-AFB7-4402-849D-A930F47417C2}">
      <dgm:prSet phldrT="[Text]" custT="1"/>
      <dgm:spPr>
        <a:solidFill>
          <a:srgbClr val="92D050"/>
        </a:solidFill>
      </dgm:spPr>
      <dgm:t>
        <a:bodyPr/>
        <a:lstStyle/>
        <a:p>
          <a:r>
            <a:rPr lang="fr-CA" sz="1000" b="1" dirty="0">
              <a:latin typeface="Arial "/>
            </a:rPr>
            <a:t>Catalogue approuvé</a:t>
          </a:r>
          <a:endParaRPr lang="en-US" sz="1000" b="1" dirty="0">
            <a:latin typeface="Arial "/>
            <a:cs typeface="Arial" panose="020B0604020202020204" pitchFamily="34" charset="0"/>
          </a:endParaRPr>
        </a:p>
      </dgm:t>
    </dgm:pt>
    <dgm:pt modelId="{66C3D7C6-A7E9-48C5-97FC-1C2508DA8FC2}" type="parTrans" cxnId="{850EA9C0-71B3-4120-BED5-3629A584405D}">
      <dgm:prSet/>
      <dgm:spPr/>
      <dgm:t>
        <a:bodyPr/>
        <a:lstStyle/>
        <a:p>
          <a:endParaRPr lang="en-US"/>
        </a:p>
      </dgm:t>
    </dgm:pt>
    <dgm:pt modelId="{3ED0B206-8DCA-48E5-828C-93141D38A7DC}" type="sibTrans" cxnId="{850EA9C0-71B3-4120-BED5-3629A584405D}">
      <dgm:prSet/>
      <dgm:spPr/>
      <dgm:t>
        <a:bodyPr/>
        <a:lstStyle/>
        <a:p>
          <a:endParaRPr lang="en-US"/>
        </a:p>
      </dgm:t>
    </dgm:pt>
    <dgm:pt modelId="{EAD9BEDB-3591-49BF-9D41-060F36D9E70B}">
      <dgm:prSet phldrT="[Text]" custT="1"/>
      <dgm:spPr>
        <a:solidFill>
          <a:srgbClr val="92D050"/>
        </a:solidFill>
      </dgm:spPr>
      <dgm:t>
        <a:bodyPr/>
        <a:lstStyle/>
        <a:p>
          <a:r>
            <a:rPr lang="fr-CA" sz="1000" b="1" dirty="0">
              <a:latin typeface="Arial "/>
            </a:rPr>
            <a:t>Validation du catalogue</a:t>
          </a:r>
          <a:endParaRPr lang="en-US" sz="1000" b="1" dirty="0">
            <a:latin typeface="Arial "/>
            <a:cs typeface="Arial" panose="020B0604020202020204" pitchFamily="34" charset="0"/>
          </a:endParaRPr>
        </a:p>
      </dgm:t>
    </dgm:pt>
    <dgm:pt modelId="{A80A3A7E-B8E8-43E4-BD78-B2E8FD752916}" type="parTrans" cxnId="{D12C139A-8EF6-4796-AE5D-F0659FC76FD8}">
      <dgm:prSet/>
      <dgm:spPr/>
      <dgm:t>
        <a:bodyPr/>
        <a:lstStyle/>
        <a:p>
          <a:endParaRPr lang="en-US"/>
        </a:p>
      </dgm:t>
    </dgm:pt>
    <dgm:pt modelId="{6D56FF34-FD77-463E-BF5A-D6EE97C1707B}" type="sibTrans" cxnId="{D12C139A-8EF6-4796-AE5D-F0659FC76FD8}">
      <dgm:prSet/>
      <dgm:spPr/>
      <dgm:t>
        <a:bodyPr/>
        <a:lstStyle/>
        <a:p>
          <a:endParaRPr lang="en-US"/>
        </a:p>
      </dgm:t>
    </dgm:pt>
    <dgm:pt modelId="{A3470556-073A-4935-9669-5B40E6132D8B}">
      <dgm:prSet phldrT="[Text]" custT="1"/>
      <dgm:spPr>
        <a:solidFill>
          <a:srgbClr val="92D050"/>
        </a:solidFill>
      </dgm:spPr>
      <dgm:t>
        <a:bodyPr/>
        <a:lstStyle/>
        <a:p>
          <a:r>
            <a:rPr lang="fr-CA" sz="1000" b="1" dirty="0">
              <a:latin typeface="Arial "/>
            </a:rPr>
            <a:t>Vérification du catalogue</a:t>
          </a:r>
          <a:endParaRPr lang="en-US" sz="1000" b="1" dirty="0">
            <a:latin typeface="Arial "/>
            <a:cs typeface="Arial" panose="020B0604020202020204" pitchFamily="34" charset="0"/>
          </a:endParaRPr>
        </a:p>
      </dgm:t>
    </dgm:pt>
    <dgm:pt modelId="{DCC18873-B82E-4C6E-B0CF-C6CFD3FA0385}" type="parTrans" cxnId="{AC541E49-D8E5-4629-AAD5-6AD8F9A98DEA}">
      <dgm:prSet/>
      <dgm:spPr/>
      <dgm:t>
        <a:bodyPr/>
        <a:lstStyle/>
        <a:p>
          <a:endParaRPr lang="en-US"/>
        </a:p>
      </dgm:t>
    </dgm:pt>
    <dgm:pt modelId="{5F108B10-63E0-4F71-BF6A-134C9B805FD5}" type="sibTrans" cxnId="{AC541E49-D8E5-4629-AAD5-6AD8F9A98DEA}">
      <dgm:prSet/>
      <dgm:spPr/>
      <dgm:t>
        <a:bodyPr/>
        <a:lstStyle/>
        <a:p>
          <a:endParaRPr lang="en-US"/>
        </a:p>
      </dgm:t>
    </dgm:pt>
    <dgm:pt modelId="{7557A4F9-2412-4042-AEB1-70D0E6F5E643}">
      <dgm:prSet phldrT="[Text]" custT="1"/>
      <dgm:spPr>
        <a:solidFill>
          <a:srgbClr val="92D050"/>
        </a:solidFill>
      </dgm:spPr>
      <dgm:t>
        <a:bodyPr/>
        <a:lstStyle/>
        <a:p>
          <a:r>
            <a:rPr lang="fr-CA" sz="1000" b="1" dirty="0">
              <a:latin typeface="Arial "/>
            </a:rPr>
            <a:t>Catalogue publié</a:t>
          </a:r>
          <a:endParaRPr lang="en-US" sz="1000" b="1" dirty="0">
            <a:latin typeface="Arial "/>
            <a:cs typeface="Arial" panose="020B0604020202020204" pitchFamily="34" charset="0"/>
          </a:endParaRPr>
        </a:p>
      </dgm:t>
    </dgm:pt>
    <dgm:pt modelId="{7DFE89D2-4B31-4A26-8FED-D4D90A89FECC}" type="parTrans" cxnId="{1AEEEF29-B436-44A1-9602-2EACD39A1A90}">
      <dgm:prSet/>
      <dgm:spPr/>
      <dgm:t>
        <a:bodyPr/>
        <a:lstStyle/>
        <a:p>
          <a:endParaRPr lang="en-US"/>
        </a:p>
      </dgm:t>
    </dgm:pt>
    <dgm:pt modelId="{548F0F20-23FA-47DB-8DCC-A6FF30FF2B64}" type="sibTrans" cxnId="{1AEEEF29-B436-44A1-9602-2EACD39A1A90}">
      <dgm:prSet/>
      <dgm:spPr/>
      <dgm:t>
        <a:bodyPr/>
        <a:lstStyle/>
        <a:p>
          <a:endParaRPr lang="en-US"/>
        </a:p>
      </dgm:t>
    </dgm:pt>
    <dgm:pt modelId="{3B0FF502-3261-4C54-931B-B04F2D447515}" type="pres">
      <dgm:prSet presAssocID="{8944FDC3-E209-406B-B7E4-6BA5C2EE16C2}" presName="Name0" presStyleCnt="0">
        <dgm:presLayoutVars>
          <dgm:dir/>
          <dgm:animLvl val="lvl"/>
          <dgm:resizeHandles val="exact"/>
        </dgm:presLayoutVars>
      </dgm:prSet>
      <dgm:spPr/>
    </dgm:pt>
    <dgm:pt modelId="{248808C9-DC5F-4462-9D4A-3A4878B71A42}" type="pres">
      <dgm:prSet presAssocID="{657C8E69-3A2E-4223-9B49-D9CF7C37E6C2}" presName="parTxOnly" presStyleLbl="node1" presStyleIdx="0" presStyleCnt="5" custScaleX="119473" custScaleY="69176" custLinFactNeighborX="-51195" custLinFactNeighborY="0">
        <dgm:presLayoutVars>
          <dgm:chMax val="0"/>
          <dgm:chPref val="0"/>
          <dgm:bulletEnabled val="1"/>
        </dgm:presLayoutVars>
      </dgm:prSet>
      <dgm:spPr/>
    </dgm:pt>
    <dgm:pt modelId="{E0A35360-ED8F-450C-96B7-303B1DBEAE87}" type="pres">
      <dgm:prSet presAssocID="{B17B4851-978F-463F-9152-99332545605D}" presName="parTxOnlySpace" presStyleCnt="0"/>
      <dgm:spPr/>
    </dgm:pt>
    <dgm:pt modelId="{4C6AF387-FE27-40A2-B255-92671C49B343}" type="pres">
      <dgm:prSet presAssocID="{EAD9BEDB-3591-49BF-9D41-060F36D9E70B}" presName="parTxOnly" presStyleLbl="node1" presStyleIdx="1" presStyleCnt="5" custScaleX="119473" custScaleY="69176" custLinFactNeighborX="-9590" custLinFactNeighborY="-1305">
        <dgm:presLayoutVars>
          <dgm:chMax val="0"/>
          <dgm:chPref val="0"/>
          <dgm:bulletEnabled val="1"/>
        </dgm:presLayoutVars>
      </dgm:prSet>
      <dgm:spPr/>
    </dgm:pt>
    <dgm:pt modelId="{2DB33E0E-6342-4CD0-AF4A-ED08FC942450}" type="pres">
      <dgm:prSet presAssocID="{6D56FF34-FD77-463E-BF5A-D6EE97C1707B}" presName="parTxOnlySpace" presStyleCnt="0"/>
      <dgm:spPr/>
    </dgm:pt>
    <dgm:pt modelId="{85AF43F8-1446-4D48-B5E8-8EB95738E921}" type="pres">
      <dgm:prSet presAssocID="{A3470556-073A-4935-9669-5B40E6132D8B}" presName="parTxOnly" presStyleLbl="node1" presStyleIdx="2" presStyleCnt="5" custScaleX="119473" custScaleY="69176" custLinFactNeighborX="-9590" custLinFactNeighborY="-1305">
        <dgm:presLayoutVars>
          <dgm:chMax val="0"/>
          <dgm:chPref val="0"/>
          <dgm:bulletEnabled val="1"/>
        </dgm:presLayoutVars>
      </dgm:prSet>
      <dgm:spPr/>
    </dgm:pt>
    <dgm:pt modelId="{3E0169FE-DB4E-49A5-9C54-95C46FDF7FEF}" type="pres">
      <dgm:prSet presAssocID="{5F108B10-63E0-4F71-BF6A-134C9B805FD5}" presName="parTxOnlySpace" presStyleCnt="0"/>
      <dgm:spPr/>
    </dgm:pt>
    <dgm:pt modelId="{520D3BF5-3532-4F42-87D4-40E186165E02}" type="pres">
      <dgm:prSet presAssocID="{890D1386-AFB7-4402-849D-A930F47417C2}" presName="parTxOnly" presStyleLbl="node1" presStyleIdx="3" presStyleCnt="5" custScaleX="119473" custScaleY="69176" custLinFactNeighborX="-9590" custLinFactNeighborY="-1305">
        <dgm:presLayoutVars>
          <dgm:chMax val="0"/>
          <dgm:chPref val="0"/>
          <dgm:bulletEnabled val="1"/>
        </dgm:presLayoutVars>
      </dgm:prSet>
      <dgm:spPr/>
    </dgm:pt>
    <dgm:pt modelId="{E5426570-0AB8-464A-9E6D-A70857365833}" type="pres">
      <dgm:prSet presAssocID="{3ED0B206-8DCA-48E5-828C-93141D38A7DC}" presName="parTxOnlySpace" presStyleCnt="0"/>
      <dgm:spPr/>
    </dgm:pt>
    <dgm:pt modelId="{ED61E5FD-0B83-4D8F-AC9A-AFAD79BBC296}" type="pres">
      <dgm:prSet presAssocID="{7557A4F9-2412-4042-AEB1-70D0E6F5E643}" presName="parTxOnly" presStyleLbl="node1" presStyleIdx="4" presStyleCnt="5" custScaleX="119473" custScaleY="69176" custLinFactNeighborX="-9590" custLinFactNeighborY="-1305">
        <dgm:presLayoutVars>
          <dgm:chMax val="0"/>
          <dgm:chPref val="0"/>
          <dgm:bulletEnabled val="1"/>
        </dgm:presLayoutVars>
      </dgm:prSet>
      <dgm:spPr/>
    </dgm:pt>
  </dgm:ptLst>
  <dgm:cxnLst>
    <dgm:cxn modelId="{52B74515-9E62-4E2D-A949-04F8FE2ECC8A}" type="presOf" srcId="{8944FDC3-E209-406B-B7E4-6BA5C2EE16C2}" destId="{3B0FF502-3261-4C54-931B-B04F2D447515}" srcOrd="0" destOrd="0" presId="urn:microsoft.com/office/officeart/2005/8/layout/chevron1"/>
    <dgm:cxn modelId="{1AEEEF29-B436-44A1-9602-2EACD39A1A90}" srcId="{8944FDC3-E209-406B-B7E4-6BA5C2EE16C2}" destId="{7557A4F9-2412-4042-AEB1-70D0E6F5E643}" srcOrd="4" destOrd="0" parTransId="{7DFE89D2-4B31-4A26-8FED-D4D90A89FECC}" sibTransId="{548F0F20-23FA-47DB-8DCC-A6FF30FF2B64}"/>
    <dgm:cxn modelId="{B027F05C-5F85-45DE-BC3B-9BC038F38177}" type="presOf" srcId="{890D1386-AFB7-4402-849D-A930F47417C2}" destId="{520D3BF5-3532-4F42-87D4-40E186165E02}" srcOrd="0" destOrd="0" presId="urn:microsoft.com/office/officeart/2005/8/layout/chevron1"/>
    <dgm:cxn modelId="{AC541E49-D8E5-4629-AAD5-6AD8F9A98DEA}" srcId="{8944FDC3-E209-406B-B7E4-6BA5C2EE16C2}" destId="{A3470556-073A-4935-9669-5B40E6132D8B}" srcOrd="2" destOrd="0" parTransId="{DCC18873-B82E-4C6E-B0CF-C6CFD3FA0385}" sibTransId="{5F108B10-63E0-4F71-BF6A-134C9B805FD5}"/>
    <dgm:cxn modelId="{50A10071-48E0-4352-85FC-CD836791A95E}" type="presOf" srcId="{A3470556-073A-4935-9669-5B40E6132D8B}" destId="{85AF43F8-1446-4D48-B5E8-8EB95738E921}" srcOrd="0" destOrd="0" presId="urn:microsoft.com/office/officeart/2005/8/layout/chevron1"/>
    <dgm:cxn modelId="{5F63F489-3DF6-452B-80DD-8734157D28BD}" srcId="{8944FDC3-E209-406B-B7E4-6BA5C2EE16C2}" destId="{657C8E69-3A2E-4223-9B49-D9CF7C37E6C2}" srcOrd="0" destOrd="0" parTransId="{0533BFD4-8673-4484-BA8C-5F56B58581C8}" sibTransId="{B17B4851-978F-463F-9152-99332545605D}"/>
    <dgm:cxn modelId="{D12C139A-8EF6-4796-AE5D-F0659FC76FD8}" srcId="{8944FDC3-E209-406B-B7E4-6BA5C2EE16C2}" destId="{EAD9BEDB-3591-49BF-9D41-060F36D9E70B}" srcOrd="1" destOrd="0" parTransId="{A80A3A7E-B8E8-43E4-BD78-B2E8FD752916}" sibTransId="{6D56FF34-FD77-463E-BF5A-D6EE97C1707B}"/>
    <dgm:cxn modelId="{850EA9C0-71B3-4120-BED5-3629A584405D}" srcId="{8944FDC3-E209-406B-B7E4-6BA5C2EE16C2}" destId="{890D1386-AFB7-4402-849D-A930F47417C2}" srcOrd="3" destOrd="0" parTransId="{66C3D7C6-A7E9-48C5-97FC-1C2508DA8FC2}" sibTransId="{3ED0B206-8DCA-48E5-828C-93141D38A7DC}"/>
    <dgm:cxn modelId="{E06255CF-06B3-4E8D-8984-5ACC12580643}" type="presOf" srcId="{EAD9BEDB-3591-49BF-9D41-060F36D9E70B}" destId="{4C6AF387-FE27-40A2-B255-92671C49B343}" srcOrd="0" destOrd="0" presId="urn:microsoft.com/office/officeart/2005/8/layout/chevron1"/>
    <dgm:cxn modelId="{9490DED9-8569-4378-A859-007B6D4F4BE0}" type="presOf" srcId="{7557A4F9-2412-4042-AEB1-70D0E6F5E643}" destId="{ED61E5FD-0B83-4D8F-AC9A-AFAD79BBC296}" srcOrd="0" destOrd="0" presId="urn:microsoft.com/office/officeart/2005/8/layout/chevron1"/>
    <dgm:cxn modelId="{9564A8F4-326C-4DFC-8DAE-C2F5597AD6CA}" type="presOf" srcId="{657C8E69-3A2E-4223-9B49-D9CF7C37E6C2}" destId="{248808C9-DC5F-4462-9D4A-3A4878B71A42}" srcOrd="0" destOrd="0" presId="urn:microsoft.com/office/officeart/2005/8/layout/chevron1"/>
    <dgm:cxn modelId="{1C0FAF3D-4AF5-4FA3-8906-D9EAC9F591BA}" type="presParOf" srcId="{3B0FF502-3261-4C54-931B-B04F2D447515}" destId="{248808C9-DC5F-4462-9D4A-3A4878B71A42}" srcOrd="0" destOrd="0" presId="urn:microsoft.com/office/officeart/2005/8/layout/chevron1"/>
    <dgm:cxn modelId="{00ED1D40-2654-43BD-9E9D-B433933BA33E}" type="presParOf" srcId="{3B0FF502-3261-4C54-931B-B04F2D447515}" destId="{E0A35360-ED8F-450C-96B7-303B1DBEAE87}" srcOrd="1" destOrd="0" presId="urn:microsoft.com/office/officeart/2005/8/layout/chevron1"/>
    <dgm:cxn modelId="{6B920232-D4BE-4286-9ABD-2325FFA646F3}" type="presParOf" srcId="{3B0FF502-3261-4C54-931B-B04F2D447515}" destId="{4C6AF387-FE27-40A2-B255-92671C49B343}" srcOrd="2" destOrd="0" presId="urn:microsoft.com/office/officeart/2005/8/layout/chevron1"/>
    <dgm:cxn modelId="{E7E4FA8D-0C31-46E1-B538-A2A1DDFD0F8E}" type="presParOf" srcId="{3B0FF502-3261-4C54-931B-B04F2D447515}" destId="{2DB33E0E-6342-4CD0-AF4A-ED08FC942450}" srcOrd="3" destOrd="0" presId="urn:microsoft.com/office/officeart/2005/8/layout/chevron1"/>
    <dgm:cxn modelId="{F8E21B36-A80A-4005-BD74-39BA8EDBB01A}" type="presParOf" srcId="{3B0FF502-3261-4C54-931B-B04F2D447515}" destId="{85AF43F8-1446-4D48-B5E8-8EB95738E921}" srcOrd="4" destOrd="0" presId="urn:microsoft.com/office/officeart/2005/8/layout/chevron1"/>
    <dgm:cxn modelId="{3D71E9E7-2D73-47D1-BC27-D027ABF62A2E}" type="presParOf" srcId="{3B0FF502-3261-4C54-931B-B04F2D447515}" destId="{3E0169FE-DB4E-49A5-9C54-95C46FDF7FEF}" srcOrd="5" destOrd="0" presId="urn:microsoft.com/office/officeart/2005/8/layout/chevron1"/>
    <dgm:cxn modelId="{42E2D3F3-4BA0-4459-B94D-E510127BC651}" type="presParOf" srcId="{3B0FF502-3261-4C54-931B-B04F2D447515}" destId="{520D3BF5-3532-4F42-87D4-40E186165E02}" srcOrd="6" destOrd="0" presId="urn:microsoft.com/office/officeart/2005/8/layout/chevron1"/>
    <dgm:cxn modelId="{FA65D6C3-6D33-4BC6-A336-CB0DB997FC48}" type="presParOf" srcId="{3B0FF502-3261-4C54-931B-B04F2D447515}" destId="{E5426570-0AB8-464A-9E6D-A70857365833}" srcOrd="7" destOrd="0" presId="urn:microsoft.com/office/officeart/2005/8/layout/chevron1"/>
    <dgm:cxn modelId="{A84BEFD1-E9D0-49C2-A271-10314E43D114}" type="presParOf" srcId="{3B0FF502-3261-4C54-931B-B04F2D447515}" destId="{ED61E5FD-0B83-4D8F-AC9A-AFAD79BBC296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8808C9-DC5F-4462-9D4A-3A4878B71A42}">
      <dsp:nvSpPr>
        <dsp:cNvPr id="0" name=""/>
        <dsp:cNvSpPr/>
      </dsp:nvSpPr>
      <dsp:spPr>
        <a:xfrm>
          <a:off x="0" y="272630"/>
          <a:ext cx="1696657" cy="392952"/>
        </a:xfrm>
        <a:prstGeom prst="chevron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000" b="1" kern="1200" dirty="0">
              <a:latin typeface="Arial "/>
            </a:rPr>
            <a:t>Création du catalogue</a:t>
          </a:r>
          <a:endParaRPr lang="en-US" sz="1000" b="1" kern="1200" dirty="0">
            <a:latin typeface="Arial "/>
            <a:cs typeface="Arial" panose="020B0604020202020204" pitchFamily="34" charset="0"/>
          </a:endParaRPr>
        </a:p>
      </dsp:txBody>
      <dsp:txXfrm>
        <a:off x="196476" y="272630"/>
        <a:ext cx="1303705" cy="392952"/>
      </dsp:txXfrm>
    </dsp:sp>
    <dsp:sp modelId="{4C6AF387-FE27-40A2-B255-92671C49B343}">
      <dsp:nvSpPr>
        <dsp:cNvPr id="0" name=""/>
        <dsp:cNvSpPr/>
      </dsp:nvSpPr>
      <dsp:spPr>
        <a:xfrm>
          <a:off x="1545806" y="265217"/>
          <a:ext cx="1696657" cy="392952"/>
        </a:xfrm>
        <a:prstGeom prst="chevron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000" b="1" kern="1200" dirty="0">
              <a:latin typeface="Arial "/>
            </a:rPr>
            <a:t>Validation du catalogue</a:t>
          </a:r>
          <a:endParaRPr lang="en-US" sz="1000" b="1" kern="1200" dirty="0">
            <a:latin typeface="Arial "/>
            <a:cs typeface="Arial" panose="020B0604020202020204" pitchFamily="34" charset="0"/>
          </a:endParaRPr>
        </a:p>
      </dsp:txBody>
      <dsp:txXfrm>
        <a:off x="1742282" y="265217"/>
        <a:ext cx="1303705" cy="392952"/>
      </dsp:txXfrm>
    </dsp:sp>
    <dsp:sp modelId="{85AF43F8-1446-4D48-B5E8-8EB95738E921}">
      <dsp:nvSpPr>
        <dsp:cNvPr id="0" name=""/>
        <dsp:cNvSpPr/>
      </dsp:nvSpPr>
      <dsp:spPr>
        <a:xfrm>
          <a:off x="3100452" y="265217"/>
          <a:ext cx="1696657" cy="392952"/>
        </a:xfrm>
        <a:prstGeom prst="chevron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000" b="1" kern="1200" dirty="0">
              <a:latin typeface="Arial "/>
            </a:rPr>
            <a:t>Vérification du catalogue</a:t>
          </a:r>
          <a:endParaRPr lang="en-US" sz="1000" b="1" kern="1200" dirty="0">
            <a:latin typeface="Arial "/>
            <a:cs typeface="Arial" panose="020B0604020202020204" pitchFamily="34" charset="0"/>
          </a:endParaRPr>
        </a:p>
      </dsp:txBody>
      <dsp:txXfrm>
        <a:off x="3296928" y="265217"/>
        <a:ext cx="1303705" cy="392952"/>
      </dsp:txXfrm>
    </dsp:sp>
    <dsp:sp modelId="{520D3BF5-3532-4F42-87D4-40E186165E02}">
      <dsp:nvSpPr>
        <dsp:cNvPr id="0" name=""/>
        <dsp:cNvSpPr/>
      </dsp:nvSpPr>
      <dsp:spPr>
        <a:xfrm>
          <a:off x="4655098" y="265217"/>
          <a:ext cx="1696657" cy="392952"/>
        </a:xfrm>
        <a:prstGeom prst="chevron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000" b="1" kern="1200" dirty="0">
              <a:latin typeface="Arial "/>
            </a:rPr>
            <a:t>Catalogue approuvé</a:t>
          </a:r>
          <a:endParaRPr lang="en-US" sz="1000" b="1" kern="1200" dirty="0">
            <a:latin typeface="Arial "/>
            <a:cs typeface="Arial" panose="020B0604020202020204" pitchFamily="34" charset="0"/>
          </a:endParaRPr>
        </a:p>
      </dsp:txBody>
      <dsp:txXfrm>
        <a:off x="4851574" y="265217"/>
        <a:ext cx="1303705" cy="392952"/>
      </dsp:txXfrm>
    </dsp:sp>
    <dsp:sp modelId="{ED61E5FD-0B83-4D8F-AC9A-AFAD79BBC296}">
      <dsp:nvSpPr>
        <dsp:cNvPr id="0" name=""/>
        <dsp:cNvSpPr/>
      </dsp:nvSpPr>
      <dsp:spPr>
        <a:xfrm>
          <a:off x="6209743" y="265217"/>
          <a:ext cx="1696657" cy="392952"/>
        </a:xfrm>
        <a:prstGeom prst="chevron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000" b="1" kern="1200" dirty="0">
              <a:latin typeface="Arial "/>
            </a:rPr>
            <a:t>Catalogue publié</a:t>
          </a:r>
          <a:endParaRPr lang="en-US" sz="1000" b="1" kern="1200" dirty="0">
            <a:latin typeface="Arial "/>
            <a:cs typeface="Arial" panose="020B0604020202020204" pitchFamily="34" charset="0"/>
          </a:endParaRPr>
        </a:p>
      </dsp:txBody>
      <dsp:txXfrm>
        <a:off x="6406219" y="265217"/>
        <a:ext cx="1303705" cy="392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F75DD3A-E5D2-4824-A6FE-B36DB274C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47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*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07/16/96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r>
              <a:rPr lang="en-US" altLang="en-US"/>
              <a:t>*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##</a:t>
            </a: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376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846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4034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876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049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246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289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4902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584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05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921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51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913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913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913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129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0627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1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1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28130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1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3938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1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357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737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23283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898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CO">
              <a:latin typeface="Arial" pitchFamily="34" charset="0"/>
            </a:endParaRPr>
          </a:p>
        </p:txBody>
      </p:sp>
      <p:sp>
        <p:nvSpPr>
          <p:cNvPr id="634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491EF36-E20B-4EEB-8A5C-F5F629A6B616}" type="slidenum">
              <a:rPr lang="es-CO" sz="1200">
                <a:latin typeface="Arial" panose="020B0604020202020204" pitchFamily="34" charset="0"/>
              </a:rPr>
              <a:pPr algn="r" eaLnBrk="1" hangingPunct="1">
                <a:buClrTx/>
                <a:buFontTx/>
                <a:buNone/>
              </a:pPr>
              <a:t>38</a:t>
            </a:fld>
            <a:endParaRPr lang="es-CO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674688"/>
            <a:ext cx="4500562" cy="3376612"/>
          </a:xfrm>
          <a:ln/>
        </p:spPr>
      </p:sp>
      <p:sp>
        <p:nvSpPr>
          <p:cNvPr id="76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248" y="4277587"/>
            <a:ext cx="4926594" cy="405406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721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674688"/>
            <a:ext cx="4500562" cy="3376612"/>
          </a:xfrm>
          <a:ln/>
        </p:spPr>
      </p:sp>
      <p:sp>
        <p:nvSpPr>
          <p:cNvPr id="76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248" y="4277587"/>
            <a:ext cx="4926594" cy="405406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807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01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41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8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50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144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16824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648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8900" y="6562725"/>
            <a:ext cx="8001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428DF-CC9C-485B-AA1B-1728E5FFBCB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2180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" y="152400"/>
            <a:ext cx="6604000" cy="67495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451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163212"/>
            <a:ext cx="8370888" cy="46958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1456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7446758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8696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EB3C1-3EE7-4110-87F9-F062E79A8C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002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765AB-3F0C-41EE-8448-79F1077AD3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58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AB16-C6B1-42F8-BFEE-B87DA37E6F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815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5944-AD58-4E4E-978C-AC2F1B79A00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708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B104-5930-4C2E-B8A9-BB585CB8E5B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758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8E85D-C161-4745-B0F2-69139E84E7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442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3CD8C-96E4-4F2C-96C1-110D3219DC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297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E1311-E6CE-4E76-B98D-7D305BE7851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7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4027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DE8F2-C770-4405-87F0-3603F459885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675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CDBB5-B746-457F-9E96-6C7ADBE55C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094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3AD6E-6D8F-4C31-9A01-D114D4200E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623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5F34F-3E33-4D4E-A64E-3E1D49DF51B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20800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10B44-3AE5-4E5F-ADC5-A3D7D3A0B72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7680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49945-FCA8-4E2D-9A60-5A88F03D35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40389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F8A1-F55E-4F3C-B9C5-7EC8420BB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39153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84A7D-B930-4A90-87BF-0E9ADA6DD8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22992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27CAA-371D-4EBC-BF3D-04B1042FAF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97884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B098E-EC35-4F4D-9B9A-04A76391F7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18326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2991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AC452-6438-4038-A1BC-1F5F2C20F2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69423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3AF64-F0BC-478A-B54E-789223BF0E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80403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1C15-5B86-4DEF-8B80-978EE48EAC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8151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B118-9AC8-450C-AF99-436CA1DF51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21337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3885-F9C1-45BF-894A-1D5814FB97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9658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6375E-FE11-4159-9F96-8CB80B4B5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96836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B9363-FAB2-4923-9D40-4332F2B838B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2111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38" y="1600200"/>
            <a:ext cx="3816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600200"/>
            <a:ext cx="38179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2454B-09AE-49D5-9488-92F03DED79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19634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1DE3E-D3F6-42D2-B97B-6AA90C6F1E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98367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490A2-A01F-4BFF-BBB3-040B45FA25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0779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20472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3172E-D0AE-4CAD-AD42-3D2ECF5792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650474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173C-DE1F-435B-B1E6-5344E047E9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7911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9A3A5-3853-4F86-955A-C3DBA88B686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26040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3ED8-081D-48E8-AC95-0EFBEC694A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38525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925" y="404813"/>
            <a:ext cx="2124075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2938" y="404813"/>
            <a:ext cx="6224587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790D-F4F0-4AC0-BA8C-31916F075E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98104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16686-E94A-40D9-8C51-9665AEF7EF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031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B3101-5ED5-4910-BCAA-068AF634D0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3749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E02BA-CB1C-4A50-A415-58601C0A4E7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8524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27DA2-A7D7-4C67-A6D7-C37CA258A2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861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A4CFA-8232-474C-815B-0B077163C1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08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8109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BBAE-27C0-4280-94D5-C2AA7A772D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8168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DE5BB-DF68-40BD-B512-9D530EC4460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9295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61DF8-BE2F-4F29-A8D8-C6ED5920B87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9196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F2F16-BA90-4D4E-A96A-71E26D3A0B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4167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82573-38C4-4939-ACC2-953B8110023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5632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E2B03-8BCB-4B5E-A1C2-7054CC172CA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39753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2C906-4B95-4F16-AFDF-9B53511342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2011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CAE7-36B0-4C8A-99AB-33FE267B0F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9882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61F75B1E-8C70-45CE-9D60-7A80CB0C82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8469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449FEC76-166B-43B6-8F74-2A74D6524F9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41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73834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3BA80FD-751C-44AE-835B-F8F94F0119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6598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C801CD1-A16A-4E67-9732-2873CAB3A83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695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BF94F5FE-9908-48B0-9F80-450FE8120F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6459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E27FCC86-7191-4EF9-8EB7-0F832FAF74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9506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53C9D02-4598-46F8-8954-DE1D15761B3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9940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C1933C3A-1113-4F5B-9F88-13B6FF0B92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8040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3E8C7E02-19C9-410B-AD91-20303DD7B1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1797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DBD7E9B-B493-46D1-8FFF-D7F924BC8E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1776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A6F4B2FE-F3A5-441C-A061-E0E92EDA74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486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8D9A91AE-0082-40BE-9260-9A809F61AA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54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9260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53080C65-091F-475D-B67D-024E4B2CBE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8468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01ECF-3901-4C78-916D-5A5D78C8C7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0935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C759A-0A0A-443C-B76B-9CCED97659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473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668C-40D6-4CA2-82EC-4183923FDC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968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C5C62-1318-4859-A7EA-1AFB3624ACB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45678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AF2E-6709-44A0-A19B-BE001DF447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7842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7BB0E-2A8F-4C63-9762-124B7C15298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9000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72F33-16E1-499F-B36E-02DE5BA02F9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3455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27602-F430-41FF-9BD4-CF861BA281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5770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2CC1A-0AFC-4440-85C2-EFBB91DC7D6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68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014139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4F26-D101-4EB5-8CF0-25141EF5BC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368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917FE-84D2-4C44-A71D-9FCB90E341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2199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2C1E-2DE4-4AB7-B74E-8E61F45FE99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006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AC5BB-23C1-4B40-982F-7115A8C661A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6918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186661"/>
      </p:ext>
    </p:extLst>
  </p:cSld>
  <p:clrMapOvr>
    <a:masterClrMapping/>
  </p:clrMapOvr>
  <p:hf hd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E768F-DCE7-4988-8833-E90ED1F8DF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67-866D-482C-8967-EA84A3B965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91CA-62BF-4C97-8E83-66EEACD865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55D7-0F0A-4DAA-886C-0E06FCB99C0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9DA5-1D03-41E2-AA9D-0FB6ADF1FD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35047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5D4D-7DD1-4A32-9D56-33276E045F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CB69-4622-4F72-9249-33B8886506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49C44-0628-4545-B8A6-141E1C73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hf hd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3270B5-28F5-494C-B5B0-ED449EB2A5E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54E3-BAE2-46FC-9642-B051B4BD0A2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A603-1B4C-4F66-9B41-B19A8F6C884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1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163212"/>
            <a:ext cx="8370888" cy="4695825"/>
          </a:xfr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2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981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85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100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72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50800"/>
            <a:ext cx="9183688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</a:t>
            </a:r>
            <a:br>
              <a:rPr lang="fr-FR"/>
            </a:br>
            <a:r>
              <a:rPr lang="fr-FR"/>
              <a:t> modifier le style du titre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173538" y="6327775"/>
            <a:ext cx="44481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bwoo_ppt_footer_v2b.pn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03"/>
          <a:stretch/>
        </p:blipFill>
        <p:spPr>
          <a:xfrm>
            <a:off x="0" y="5797296"/>
            <a:ext cx="9144000" cy="1060704"/>
          </a:xfrm>
          <a:prstGeom prst="rect">
            <a:avLst/>
          </a:prstGeom>
        </p:spPr>
      </p:pic>
      <p:pic>
        <p:nvPicPr>
          <p:cNvPr id="4" name="Picture 3" descr="hubwoo_ppt_header_v3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363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053"/>
            <a:ext cx="6604000" cy="6749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270000"/>
            <a:ext cx="7759700" cy="452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897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© 2014 Hubwoo. All rights reserved.</a:t>
            </a:r>
            <a:r>
              <a:rPr lang="en-US" sz="1000" dirty="0">
                <a:solidFill>
                  <a:prstClr val="white">
                    <a:lumMod val="85000"/>
                  </a:prstClr>
                </a:solidFill>
                <a:latin typeface="Arial"/>
                <a:cs typeface="Arial"/>
              </a:rPr>
              <a:t> | </a:t>
            </a: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www.hubwoo.com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0" y="6489700"/>
            <a:ext cx="1663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935C41F-D67C-AA49-9933-0DB72A5EB129}" type="slidenum">
              <a:rPr lang="en-US" sz="1000">
                <a:solidFill>
                  <a:srgbClr val="898989"/>
                </a:solidFill>
                <a:latin typeface="Arial"/>
                <a:cs typeface="Arial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8989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3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58" r:id="rId7"/>
    <p:sldLayoutId id="2147484559" r:id="rId8"/>
    <p:sldLayoutId id="214748459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3200" kern="1200">
          <a:solidFill>
            <a:srgbClr val="006699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800" kern="1200">
          <a:solidFill>
            <a:srgbClr val="006699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2400" kern="1200">
          <a:solidFill>
            <a:srgbClr val="006699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000" kern="1200">
          <a:solidFill>
            <a:srgbClr val="006699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»"/>
        <a:defRPr sz="2000" kern="1200">
          <a:solidFill>
            <a:srgbClr val="006699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50800"/>
            <a:ext cx="9183688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747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FFB744A1-D137-45BB-B2C0-43A236410C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411663" y="6327775"/>
            <a:ext cx="42116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99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1B4F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1B4F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1B4F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sque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747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7B55397-F9FE-41FE-9EFE-F2D0AD8560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6149" name="Picture 5" descr="titleba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0"/>
            <a:ext cx="7451725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712913" y="0"/>
            <a:ext cx="74310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1B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95DC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95D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95D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cteur droit 10"/>
          <p:cNvCxnSpPr/>
          <p:nvPr/>
        </p:nvCxnSpPr>
        <p:spPr>
          <a:xfrm>
            <a:off x="71438" y="979488"/>
            <a:ext cx="9001125" cy="1587"/>
          </a:xfrm>
          <a:prstGeom prst="line">
            <a:avLst/>
          </a:prstGeom>
          <a:ln w="28575" cmpd="sng">
            <a:solidFill>
              <a:srgbClr val="0081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Image 9" descr="signe recadre bleu clair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b="26022"/>
          <a:stretch>
            <a:fillRect/>
          </a:stretch>
        </p:blipFill>
        <p:spPr bwMode="auto">
          <a:xfrm>
            <a:off x="0" y="2390775"/>
            <a:ext cx="5929313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Image 8" descr="logo-hubwoo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404813"/>
            <a:ext cx="23876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278313" y="404813"/>
            <a:ext cx="48656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Titre</a:t>
            </a:r>
          </a:p>
        </p:txBody>
      </p:sp>
      <p:sp>
        <p:nvSpPr>
          <p:cNvPr id="410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42938" y="1600200"/>
            <a:ext cx="77866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04163" y="6376988"/>
            <a:ext cx="12049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002C50"/>
                </a:solidFill>
                <a:latin typeface="Arial" panose="020B0604020202020204" pitchFamily="34" charset="0"/>
                <a:cs typeface="Arial" charset="0"/>
              </a:defRPr>
            </a:lvl1pPr>
          </a:lstStyle>
          <a:p>
            <a:pPr>
              <a:defRPr/>
            </a:pPr>
            <a:fld id="{BB7DC9F3-0CF7-499E-999B-1A1D222FA16D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4104" name="Picture 8" descr="CH13500-05edi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</p:sldLayoutIdLst>
  <p:transition/>
  <p:txStyles>
    <p:titleStyle>
      <a:lvl1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2pPr>
      <a:lvl3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3pPr>
      <a:lvl4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4pPr>
      <a:lvl5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5pPr>
      <a:lvl6pPr marL="4572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6pPr>
      <a:lvl7pPr marL="9144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7pPr>
      <a:lvl8pPr marL="13716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8pPr>
      <a:lvl9pPr marL="18288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C50"/>
        </a:buClr>
        <a:buSzPct val="100000"/>
        <a:buFont typeface="Arial" pitchFamily="34" charset="0"/>
        <a:buChar char="•"/>
        <a:defRPr sz="2800" b="1">
          <a:solidFill>
            <a:srgbClr val="002C5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600">
          <a:solidFill>
            <a:srgbClr val="0081C7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rgbClr val="0081C7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bg1"/>
              </a:buClr>
              <a:defRPr sz="900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5AE1A7D-85AD-4469-8718-DEAF068E8AE9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5124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</a:t>
            </a:r>
            <a:r>
              <a:rPr lang="fr-FR" dirty="0" err="1"/>
              <a:t>Here</a:t>
            </a:r>
            <a:r>
              <a:rPr lang="fr-FR" dirty="0"/>
              <a:t>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Format</a:t>
            </a:r>
          </a:p>
        </p:txBody>
      </p:sp>
      <p:pic>
        <p:nvPicPr>
          <p:cNvPr id="5128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  <p:sldLayoutId id="2147484542" r:id="rId12"/>
    <p:sldLayoutId id="2147484543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buFontTx/>
              <a:buNone/>
              <a:defRPr sz="900" b="1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1B1D719-129B-4416-A701-955E890670FF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6148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combined_header_secondary_ppt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Hub_logo_cloud_tag_wht_l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</a:t>
            </a:r>
            <a:r>
              <a:rPr lang="fr-FR" dirty="0" err="1"/>
              <a:t>Here</a:t>
            </a:r>
            <a:r>
              <a:rPr lang="fr-FR" dirty="0"/>
              <a:t>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Format</a:t>
            </a:r>
          </a:p>
        </p:txBody>
      </p:sp>
      <p:pic>
        <p:nvPicPr>
          <p:cNvPr id="6152" name="Picture 8" descr="infinity_secondary_pg_background_ppt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  <p:sldLayoutId id="2147484572" r:id="rId12"/>
    <p:sldLayoutId id="2147484573" r:id="rId1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defRPr sz="900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BD534C3-EAD5-4F32-9E27-F61AC9FB4C79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7172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</a:t>
            </a:r>
            <a:r>
              <a:rPr lang="fr-FR" dirty="0" err="1"/>
              <a:t>Here</a:t>
            </a:r>
            <a:r>
              <a:rPr lang="fr-FR" dirty="0"/>
              <a:t>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Format</a:t>
            </a:r>
          </a:p>
        </p:txBody>
      </p:sp>
      <p:pic>
        <p:nvPicPr>
          <p:cNvPr id="7176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4" r:id="rId1"/>
    <p:sldLayoutId id="2147484545" r:id="rId2"/>
    <p:sldLayoutId id="2147484546" r:id="rId3"/>
    <p:sldLayoutId id="2147484547" r:id="rId4"/>
    <p:sldLayoutId id="2147484548" r:id="rId5"/>
    <p:sldLayoutId id="2147484549" r:id="rId6"/>
    <p:sldLayoutId id="2147484550" r:id="rId7"/>
    <p:sldLayoutId id="2147484551" r:id="rId8"/>
    <p:sldLayoutId id="2147484552" r:id="rId9"/>
    <p:sldLayoutId id="2147484553" r:id="rId10"/>
    <p:sldLayoutId id="2147484554" r:id="rId11"/>
    <p:sldLayoutId id="2147484555" r:id="rId12"/>
    <p:sldLayoutId id="2147484556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B48FAAF-DCB7-40DC-B647-0B84E05B2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578" r:id="rId2"/>
    <p:sldLayoutId id="2147484579" r:id="rId3"/>
    <p:sldLayoutId id="2147484580" r:id="rId4"/>
    <p:sldLayoutId id="2147484581" r:id="rId5"/>
    <p:sldLayoutId id="2147484582" r:id="rId6"/>
    <p:sldLayoutId id="2147484583" r:id="rId7"/>
    <p:sldLayoutId id="2147484584" r:id="rId8"/>
    <p:sldLayoutId id="2147484585" r:id="rId9"/>
    <p:sldLayoutId id="2147484586" r:id="rId10"/>
    <p:sldLayoutId id="21474845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bwoo.com/global-customer-support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724400"/>
            <a:ext cx="2774633" cy="1843088"/>
          </a:xfrm>
          <a:prstGeom prst="rect">
            <a:avLst/>
          </a:prstGeom>
          <a:noFill/>
          <a:ln>
            <a:noFill/>
          </a:ln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1371600"/>
            <a:ext cx="7848600" cy="2136775"/>
          </a:xfrm>
        </p:spPr>
        <p:txBody>
          <a:bodyPr/>
          <a:lstStyle/>
          <a:p>
            <a:r>
              <a:rPr lang="fr-CA" altLang="en-US" sz="5400" b="1" dirty="0" err="1">
                <a:latin typeface="Arial" pitchFamily="34" charset="0"/>
                <a:ea typeface="+mn-ea"/>
                <a:cs typeface="Arial" pitchFamily="34" charset="0"/>
              </a:rPr>
              <a:t>Catalog</a:t>
            </a:r>
            <a:r>
              <a:rPr lang="fr-CA" altLang="en-US" sz="5400" b="1" dirty="0">
                <a:latin typeface="Arial" pitchFamily="34" charset="0"/>
                <a:ea typeface="+mn-ea"/>
                <a:cs typeface="Arial" pitchFamily="34" charset="0"/>
              </a:rPr>
              <a:t> Manager Supplier</a:t>
            </a:r>
            <a:endParaRPr lang="fr-CA" altLang="en-US" sz="1800" i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733800"/>
            <a:ext cx="6537960" cy="106680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Formation standard pour les </a:t>
            </a:r>
            <a:r>
              <a:rPr lang="en-US" alt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fournisseurs</a:t>
            </a:r>
            <a:endParaRPr lang="en-US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986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52" y="1947917"/>
            <a:ext cx="7987748" cy="3244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>
            <a:normAutofit/>
          </a:bodyPr>
          <a:lstStyle/>
          <a:p>
            <a:r>
              <a:rPr lang="fr-CA" sz="2700" dirty="0">
                <a:solidFill>
                  <a:prstClr val="white"/>
                </a:solidFill>
              </a:rPr>
              <a:t>  </a:t>
            </a:r>
            <a:r>
              <a:rPr lang="fr-CA" sz="2700" dirty="0" err="1">
                <a:solidFill>
                  <a:prstClr val="white"/>
                </a:solidFill>
              </a:rPr>
              <a:t>Catalog</a:t>
            </a:r>
            <a:r>
              <a:rPr lang="fr-CA" sz="2700" dirty="0">
                <a:solidFill>
                  <a:prstClr val="white"/>
                </a:solidFill>
              </a:rPr>
              <a:t> Manager – Page d’accueil</a:t>
            </a:r>
            <a:endParaRPr lang="en-US" dirty="0"/>
          </a:p>
        </p:txBody>
      </p:sp>
      <p:sp>
        <p:nvSpPr>
          <p:cNvPr id="8" name="Line Callout 2 7"/>
          <p:cNvSpPr/>
          <p:nvPr/>
        </p:nvSpPr>
        <p:spPr>
          <a:xfrm flipH="1">
            <a:off x="3352800" y="5334000"/>
            <a:ext cx="1647824" cy="850997"/>
          </a:xfrm>
          <a:prstGeom prst="borderCallout2">
            <a:avLst>
              <a:gd name="adj1" fmla="val 33076"/>
              <a:gd name="adj2" fmla="val 2035"/>
              <a:gd name="adj3" fmla="val 29496"/>
              <a:gd name="adj4" fmla="val -17900"/>
              <a:gd name="adj5" fmla="val 27713"/>
              <a:gd name="adj6" fmla="val -19915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‘Afficher Historique’</a:t>
            </a:r>
            <a:endParaRPr lang="fr-CA" sz="105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292184"/>
            <a:ext cx="1038225" cy="872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04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46" y="2352313"/>
            <a:ext cx="8877300" cy="177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14400"/>
            <a:ext cx="8382000" cy="838200"/>
          </a:xfrm>
        </p:spPr>
        <p:txBody>
          <a:bodyPr/>
          <a:lstStyle/>
          <a:p>
            <a:r>
              <a:rPr lang="fr-CA" dirty="0"/>
              <a:t>Cliquez sur le lien “Afficher les articles” pour visualiser les articles disponibles dans votre catalogue.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>
            <a:normAutofit/>
          </a:bodyPr>
          <a:lstStyle/>
          <a:p>
            <a:r>
              <a:rPr lang="en-US" dirty="0"/>
              <a:t>  </a:t>
            </a:r>
            <a:r>
              <a:rPr lang="fr-CA" dirty="0"/>
              <a:t>Afficher les articles dans les catalogues </a:t>
            </a:r>
          </a:p>
        </p:txBody>
      </p:sp>
      <p:sp>
        <p:nvSpPr>
          <p:cNvPr id="7" name="Line Callout 2 6"/>
          <p:cNvSpPr/>
          <p:nvPr/>
        </p:nvSpPr>
        <p:spPr>
          <a:xfrm flipH="1">
            <a:off x="1219200" y="4449142"/>
            <a:ext cx="957508" cy="650358"/>
          </a:xfrm>
          <a:prstGeom prst="borderCallout2">
            <a:avLst>
              <a:gd name="adj1" fmla="val 49995"/>
              <a:gd name="adj2" fmla="val 6522"/>
              <a:gd name="adj3" fmla="val 15625"/>
              <a:gd name="adj4" fmla="val -237374"/>
              <a:gd name="adj5" fmla="val -119397"/>
              <a:gd name="adj6" fmla="val -342627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Cliquez sur ‘Afficher les articles’</a:t>
            </a:r>
            <a:endParaRPr lang="fr-CA" sz="105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24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14599"/>
            <a:ext cx="7467600" cy="3588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-1" y="152053"/>
            <a:ext cx="7483751" cy="674955"/>
          </a:xfrm>
        </p:spPr>
        <p:txBody>
          <a:bodyPr>
            <a:normAutofit fontScale="90000"/>
          </a:bodyPr>
          <a:lstStyle/>
          <a:p>
            <a:r>
              <a:rPr lang="fr-CA" dirty="0">
                <a:solidFill>
                  <a:prstClr val="white"/>
                </a:solidFill>
              </a:rPr>
              <a:t>  </a:t>
            </a:r>
            <a:r>
              <a:rPr lang="fr-CA" sz="2700" dirty="0">
                <a:solidFill>
                  <a:prstClr val="white"/>
                </a:solidFill>
              </a:rPr>
              <a:t>Afficher détails des articles dans les catalogues</a:t>
            </a:r>
            <a:endParaRPr lang="fr-CA" sz="27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101249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994" y="1295057"/>
            <a:ext cx="6125269" cy="1219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Callout 2 6"/>
          <p:cNvSpPr/>
          <p:nvPr/>
        </p:nvSpPr>
        <p:spPr>
          <a:xfrm flipH="1">
            <a:off x="7043670" y="3048000"/>
            <a:ext cx="1071807" cy="650358"/>
          </a:xfrm>
          <a:prstGeom prst="borderCallout2">
            <a:avLst>
              <a:gd name="adj1" fmla="val 46870"/>
              <a:gd name="adj2" fmla="val -1697"/>
              <a:gd name="adj3" fmla="val 43746"/>
              <a:gd name="adj4" fmla="val -18563"/>
              <a:gd name="adj5" fmla="val -96904"/>
              <a:gd name="adj6" fmla="val -19298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lvl="0" algn="ctr">
              <a:buClr>
                <a:prstClr val="white"/>
              </a:buClr>
              <a:buNone/>
            </a:pPr>
            <a:r>
              <a:rPr lang="fr-CA" sz="1050" b="1" i="1" dirty="0">
                <a:solidFill>
                  <a:srgbClr val="006699"/>
                </a:solidFill>
                <a:latin typeface="Calibri"/>
              </a:rPr>
              <a:t>Cliquez sur ‘Afficher Détails’</a:t>
            </a:r>
            <a:endParaRPr lang="fr-CA" sz="105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6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3" y="1524001"/>
            <a:ext cx="8309934" cy="3138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>
            <a:normAutofit/>
          </a:bodyPr>
          <a:lstStyle/>
          <a:p>
            <a:r>
              <a:rPr lang="en-US" dirty="0"/>
              <a:t>  </a:t>
            </a:r>
            <a:r>
              <a:rPr lang="fr-CA" dirty="0"/>
              <a:t>Espace Processus Prolongé 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2518496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200" dirty="0">
              <a:latin typeface="Arial" panose="020B0604020202020204" pitchFamily="34" charset="0"/>
            </a:endParaRPr>
          </a:p>
        </p:txBody>
      </p:sp>
      <p:sp>
        <p:nvSpPr>
          <p:cNvPr id="11" name="Line Callout 2 10"/>
          <p:cNvSpPr/>
          <p:nvPr/>
        </p:nvSpPr>
        <p:spPr>
          <a:xfrm flipH="1">
            <a:off x="2952480" y="4632465"/>
            <a:ext cx="1371600" cy="688848"/>
          </a:xfrm>
          <a:prstGeom prst="borderCallout2">
            <a:avLst>
              <a:gd name="adj1" fmla="val 51198"/>
              <a:gd name="adj2" fmla="val 556"/>
              <a:gd name="adj3" fmla="val 51198"/>
              <a:gd name="adj4" fmla="val -17408"/>
              <a:gd name="adj5" fmla="val -21078"/>
              <a:gd name="adj6" fmla="val -79012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SzTx/>
              <a:buNone/>
              <a:tabLst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Cliquez sur ‘Afficher moins’</a:t>
            </a:r>
          </a:p>
        </p:txBody>
      </p:sp>
      <p:sp>
        <p:nvSpPr>
          <p:cNvPr id="12" name="Line Callout 2 11"/>
          <p:cNvSpPr/>
          <p:nvPr/>
        </p:nvSpPr>
        <p:spPr>
          <a:xfrm>
            <a:off x="4495800" y="3321857"/>
            <a:ext cx="845043" cy="285352"/>
          </a:xfrm>
          <a:prstGeom prst="borderCallout2">
            <a:avLst>
              <a:gd name="adj1" fmla="val 18750"/>
              <a:gd name="adj2" fmla="val -3276"/>
              <a:gd name="adj3" fmla="val 18750"/>
              <a:gd name="adj4" fmla="val -16667"/>
              <a:gd name="adj5" fmla="val 95704"/>
              <a:gd name="adj6" fmla="val -100367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b="1" i="1" dirty="0">
                <a:solidFill>
                  <a:srgbClr val="006699"/>
                </a:solidFill>
                <a:latin typeface="+mj-lt"/>
              </a:rPr>
              <a:t>Chevrons</a:t>
            </a:r>
          </a:p>
        </p:txBody>
      </p:sp>
    </p:spTree>
    <p:extLst>
      <p:ext uri="{BB962C8B-B14F-4D97-AF65-F5344CB8AC3E}">
        <p14:creationId xmlns:p14="http://schemas.microsoft.com/office/powerpoint/2010/main" val="194624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2" y="1276322"/>
            <a:ext cx="8162925" cy="548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1" y="5191125"/>
            <a:ext cx="5410200" cy="67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Line Callout 2 14"/>
          <p:cNvSpPr/>
          <p:nvPr/>
        </p:nvSpPr>
        <p:spPr>
          <a:xfrm>
            <a:off x="1871606" y="1803831"/>
            <a:ext cx="1258093" cy="750219"/>
          </a:xfrm>
          <a:prstGeom prst="borderCallout2">
            <a:avLst>
              <a:gd name="adj1" fmla="val 28230"/>
              <a:gd name="adj2" fmla="val -1065"/>
              <a:gd name="adj3" fmla="val 28230"/>
              <a:gd name="adj4" fmla="val -15859"/>
              <a:gd name="adj5" fmla="val -18282"/>
              <a:gd name="adj6" fmla="val -46956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050" b="1" i="1" dirty="0">
                <a:solidFill>
                  <a:srgbClr val="006699"/>
                </a:solidFill>
                <a:latin typeface="+mj-lt"/>
              </a:rPr>
              <a:t>1</a:t>
            </a: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. Cliquez sur le chevron ‘Télécharger </a:t>
            </a:r>
            <a:r>
              <a:rPr lang="fr-CA" sz="1050" b="1" i="1" dirty="0" err="1">
                <a:solidFill>
                  <a:srgbClr val="006699"/>
                </a:solidFill>
                <a:latin typeface="+mj-lt"/>
              </a:rPr>
              <a:t>template</a:t>
            </a: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’  </a:t>
            </a:r>
          </a:p>
        </p:txBody>
      </p:sp>
      <p:sp>
        <p:nvSpPr>
          <p:cNvPr id="16" name="Line Callout 2 15"/>
          <p:cNvSpPr/>
          <p:nvPr/>
        </p:nvSpPr>
        <p:spPr>
          <a:xfrm flipH="1">
            <a:off x="2743200" y="3254474"/>
            <a:ext cx="1724345" cy="765048"/>
          </a:xfrm>
          <a:prstGeom prst="borderCallout2">
            <a:avLst>
              <a:gd name="adj1" fmla="val 39998"/>
              <a:gd name="adj2" fmla="val 505"/>
              <a:gd name="adj3" fmla="val 36014"/>
              <a:gd name="adj4" fmla="val -14899"/>
              <a:gd name="adj5" fmla="val -53023"/>
              <a:gd name="adj6" fmla="val -73341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050" b="1" i="1" dirty="0">
                <a:solidFill>
                  <a:srgbClr val="006699"/>
                </a:solidFill>
                <a:latin typeface="+mj-lt"/>
              </a:rPr>
              <a:t>2.  </a:t>
            </a: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Sélectionnez la langue, le format et la version depuis la liste déroulante </a:t>
            </a:r>
          </a:p>
        </p:txBody>
      </p:sp>
      <p:sp>
        <p:nvSpPr>
          <p:cNvPr id="17" name="Line Callout 2 16"/>
          <p:cNvSpPr/>
          <p:nvPr/>
        </p:nvSpPr>
        <p:spPr>
          <a:xfrm>
            <a:off x="7104392" y="3867122"/>
            <a:ext cx="1257301" cy="564750"/>
          </a:xfrm>
          <a:prstGeom prst="borderCallout2">
            <a:avLst>
              <a:gd name="adj1" fmla="val 18750"/>
              <a:gd name="adj2" fmla="val 556"/>
              <a:gd name="adj3" fmla="val 18750"/>
              <a:gd name="adj4" fmla="val -16667"/>
              <a:gd name="adj5" fmla="val 51264"/>
              <a:gd name="adj6" fmla="val -55079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1" hangingPunct="1">
              <a:buNone/>
              <a:defRPr/>
            </a:pPr>
            <a:r>
              <a:rPr lang="en-US" sz="1050" b="1" i="1" dirty="0">
                <a:solidFill>
                  <a:srgbClr val="006699"/>
                </a:solidFill>
                <a:latin typeface="+mj-lt"/>
              </a:rPr>
              <a:t>3. </a:t>
            </a: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Cliquez ‘Créer un modèle’ </a:t>
            </a:r>
            <a:endParaRPr lang="en-US" sz="1050" b="1" i="1" dirty="0">
              <a:solidFill>
                <a:srgbClr val="006699"/>
              </a:solidFill>
              <a:latin typeface="+mj-lt"/>
            </a:endParaRPr>
          </a:p>
        </p:txBody>
      </p:sp>
      <p:sp>
        <p:nvSpPr>
          <p:cNvPr id="18" name="Line Callout 2 17"/>
          <p:cNvSpPr/>
          <p:nvPr/>
        </p:nvSpPr>
        <p:spPr>
          <a:xfrm flipH="1">
            <a:off x="762000" y="4324322"/>
            <a:ext cx="1800545" cy="1085021"/>
          </a:xfrm>
          <a:prstGeom prst="borderCallout2">
            <a:avLst>
              <a:gd name="adj1" fmla="val 18750"/>
              <a:gd name="adj2" fmla="val 2388"/>
              <a:gd name="adj3" fmla="val 18750"/>
              <a:gd name="adj4" fmla="val -16667"/>
              <a:gd name="adj5" fmla="val 84168"/>
              <a:gd name="adj6" fmla="val -68617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050" b="1" i="1" dirty="0">
                <a:solidFill>
                  <a:srgbClr val="006699"/>
                </a:solidFill>
                <a:latin typeface="+mj-lt"/>
              </a:rPr>
              <a:t>4</a:t>
            </a: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. Un message apparaîtra vous informant que la création de votre modèle est en cours..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/>
          <a:lstStyle/>
          <a:p>
            <a:r>
              <a:rPr lang="fr-CA" dirty="0"/>
              <a:t>  Espace Téléchargement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838200"/>
            <a:ext cx="9144000" cy="4724400"/>
          </a:xfrm>
          <a:prstGeom prst="rect">
            <a:avLst/>
          </a:prstGeom>
        </p:spPr>
        <p:txBody>
          <a:bodyPr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•"/>
              <a:defRPr sz="32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–"/>
              <a:defRPr sz="28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•"/>
              <a:defRPr sz="24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–"/>
              <a:defRPr sz="20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»"/>
              <a:defRPr sz="20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fr-CA" sz="3000" b="1" dirty="0">
                <a:latin typeface="Arial" panose="020B0604020202020204" pitchFamily="34" charset="0"/>
              </a:rPr>
              <a:t>Onglets de fichiers SCF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fr-CA" sz="2800" b="1" dirty="0">
                <a:latin typeface="Arial" panose="020B0604020202020204" pitchFamily="34" charset="0"/>
              </a:rPr>
              <a:t>(</a:t>
            </a:r>
            <a:r>
              <a:rPr lang="fr-CA" sz="2800" b="1" dirty="0" err="1">
                <a:latin typeface="Arial" panose="020B0604020202020204" pitchFamily="34" charset="0"/>
              </a:rPr>
              <a:t>Simplified</a:t>
            </a:r>
            <a:r>
              <a:rPr lang="fr-CA" sz="2800" b="1" dirty="0">
                <a:latin typeface="Arial" panose="020B0604020202020204" pitchFamily="34" charset="0"/>
              </a:rPr>
              <a:t> Content Format) 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fr-CA" sz="2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55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726016" cy="4363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>
            <a:normAutofit/>
          </a:bodyPr>
          <a:lstStyle/>
          <a:p>
            <a:r>
              <a:rPr lang="en-US" dirty="0"/>
              <a:t>  </a:t>
            </a:r>
            <a:r>
              <a:rPr lang="fr-CA" dirty="0"/>
              <a:t>Template SCF – Onglet Header</a:t>
            </a:r>
          </a:p>
        </p:txBody>
      </p:sp>
      <p:sp>
        <p:nvSpPr>
          <p:cNvPr id="28675" name="Rectangle 4"/>
          <p:cNvSpPr>
            <a:spLocks noGrp="1"/>
          </p:cNvSpPr>
          <p:nvPr>
            <p:ph idx="1"/>
          </p:nvPr>
        </p:nvSpPr>
        <p:spPr>
          <a:xfrm>
            <a:off x="228600" y="990600"/>
            <a:ext cx="8839200" cy="1371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rgbClr val="76B749"/>
              </a:buClr>
              <a:buFont typeface="Arial" panose="020B0604020202020204" pitchFamily="34" charset="0"/>
              <a:buChar char="•"/>
              <a:defRPr/>
            </a:pPr>
            <a:endParaRPr lang="fr-CA" dirty="0"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5206" y="6195318"/>
            <a:ext cx="590550" cy="32089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81800" y="3238500"/>
            <a:ext cx="1304026" cy="4191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Line Callout 2 10"/>
          <p:cNvSpPr/>
          <p:nvPr/>
        </p:nvSpPr>
        <p:spPr>
          <a:xfrm flipH="1">
            <a:off x="3834384" y="4797552"/>
            <a:ext cx="1724345" cy="765048"/>
          </a:xfrm>
          <a:prstGeom prst="borderCallout2">
            <a:avLst>
              <a:gd name="adj1" fmla="val 42034"/>
              <a:gd name="adj2" fmla="val -69"/>
              <a:gd name="adj3" fmla="val 40481"/>
              <a:gd name="adj4" fmla="val -16667"/>
              <a:gd name="adj5" fmla="val -149349"/>
              <a:gd name="adj6" fmla="val -97697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Si le champ n’est pas pré-rempli, veuillez contacter Hubwoo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741346"/>
            <a:ext cx="8698429" cy="450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/>
          <a:lstStyle/>
          <a:p>
            <a:r>
              <a:rPr lang="fr-CA" dirty="0"/>
              <a:t>  Onglet Data 1</a:t>
            </a:r>
          </a:p>
        </p:txBody>
      </p:sp>
      <p:sp>
        <p:nvSpPr>
          <p:cNvPr id="32770" name="Rectangle 3"/>
          <p:cNvSpPr>
            <a:spLocks noGrp="1"/>
          </p:cNvSpPr>
          <p:nvPr>
            <p:ph idx="1"/>
          </p:nvPr>
        </p:nvSpPr>
        <p:spPr>
          <a:xfrm>
            <a:off x="206991" y="990600"/>
            <a:ext cx="8479809" cy="1981200"/>
          </a:xfrm>
        </p:spPr>
        <p:txBody>
          <a:bodyPr>
            <a:normAutofit/>
          </a:bodyPr>
          <a:lstStyle/>
          <a:p>
            <a:pPr algn="just" eaLnBrk="1" hangingPunct="1">
              <a:buClr>
                <a:srgbClr val="76B749"/>
              </a:buClr>
              <a:buFont typeface="Arial" panose="020B0604020202020204" pitchFamily="34" charset="0"/>
              <a:buChar char="•"/>
            </a:pPr>
            <a:endParaRPr lang="fr-CA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7458" y="6094536"/>
            <a:ext cx="533400" cy="249967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28" y="1089022"/>
            <a:ext cx="8579572" cy="5669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/>
          <a:lstStyle/>
          <a:p>
            <a:r>
              <a:rPr lang="fr-CA" dirty="0"/>
              <a:t>  Fiche d’instructions </a:t>
            </a:r>
          </a:p>
        </p:txBody>
      </p:sp>
      <p:sp>
        <p:nvSpPr>
          <p:cNvPr id="33795" name="Rectangle 3"/>
          <p:cNvSpPr>
            <a:spLocks noGrp="1"/>
          </p:cNvSpPr>
          <p:nvPr>
            <p:ph idx="1"/>
          </p:nvPr>
        </p:nvSpPr>
        <p:spPr>
          <a:xfrm>
            <a:off x="228600" y="914400"/>
            <a:ext cx="8534400" cy="1371600"/>
          </a:xfrm>
        </p:spPr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endParaRPr lang="fr-CA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6605588"/>
            <a:ext cx="990600" cy="1524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99" y="1688371"/>
            <a:ext cx="4677245" cy="4780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48200" y="6309574"/>
            <a:ext cx="457200" cy="13737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>
            <a:normAutofit/>
          </a:bodyPr>
          <a:lstStyle/>
          <a:p>
            <a:r>
              <a:rPr lang="fr-CA" dirty="0"/>
              <a:t>  Champ des unités de mesure (UOM)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382000" cy="46482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/>
          <a:lstStyle/>
          <a:p>
            <a:r>
              <a:rPr lang="fr-CA" dirty="0"/>
              <a:t>  Programme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410200"/>
          </a:xfrm>
        </p:spPr>
        <p:txBody>
          <a:bodyPr>
            <a:noAutofit/>
          </a:bodyPr>
          <a:lstStyle/>
          <a:p>
            <a:pPr>
              <a:buClr>
                <a:srgbClr val="76B749"/>
              </a:buClr>
              <a:buFont typeface="Arial" panose="020B0604020202020204" pitchFamily="34" charset="0"/>
              <a:buChar char="•"/>
              <a:defRPr/>
            </a:pPr>
            <a:r>
              <a:rPr lang="fr-CA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Bienvenue à la formation de </a:t>
            </a:r>
            <a:r>
              <a:rPr lang="fr-CA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Catalog</a:t>
            </a:r>
            <a:r>
              <a:rPr lang="fr-CA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Manager Supplier. Cette séance couvre les sujets suivants:</a:t>
            </a:r>
          </a:p>
          <a:p>
            <a:pPr marL="0" indent="0">
              <a:buClr>
                <a:srgbClr val="76B749"/>
              </a:buClr>
              <a:buNone/>
              <a:defRPr/>
            </a:pPr>
            <a:endParaRPr lang="fr-CA" sz="7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3763" lvl="1"/>
            <a:r>
              <a:rPr lang="fr-CA" sz="2200" dirty="0" err="1"/>
              <a:t>Catalog</a:t>
            </a:r>
            <a:r>
              <a:rPr lang="fr-CA" sz="2200" dirty="0"/>
              <a:t> Manager Supplier– Processus </a:t>
            </a:r>
          </a:p>
          <a:p>
            <a:pPr marL="893763" lvl="1"/>
            <a:r>
              <a:rPr lang="fr-CA" sz="2200" dirty="0"/>
              <a:t>Connexion</a:t>
            </a:r>
          </a:p>
          <a:p>
            <a:pPr marL="893763" lvl="1"/>
            <a:r>
              <a:rPr lang="fr-CA" sz="2200" dirty="0" err="1"/>
              <a:t>Catalog</a:t>
            </a:r>
            <a:r>
              <a:rPr lang="fr-CA" sz="2200" dirty="0"/>
              <a:t> Manager Supplier– Page d’accueil</a:t>
            </a:r>
          </a:p>
          <a:p>
            <a:pPr marL="893763" lvl="1"/>
            <a:r>
              <a:rPr lang="fr-CA" sz="2200" dirty="0"/>
              <a:t>Espace Processus Prolongé </a:t>
            </a:r>
          </a:p>
          <a:p>
            <a:pPr marL="893763" lvl="1"/>
            <a:r>
              <a:rPr lang="fr-CA" sz="2200" dirty="0"/>
              <a:t>Téléchargement de </a:t>
            </a:r>
            <a:r>
              <a:rPr lang="en-US" sz="2400" dirty="0" err="1"/>
              <a:t>modèles</a:t>
            </a:r>
            <a:endParaRPr lang="fr-CA" sz="2200" dirty="0"/>
          </a:p>
          <a:p>
            <a:pPr marL="893763" lvl="1"/>
            <a:r>
              <a:rPr lang="fr-CA" sz="2200" dirty="0"/>
              <a:t>Onglets du Fichier SCF </a:t>
            </a:r>
          </a:p>
          <a:p>
            <a:pPr marL="893763" lvl="1"/>
            <a:r>
              <a:rPr lang="fr-CA" sz="2200" dirty="0"/>
              <a:t>Téléchargement de fichiers</a:t>
            </a:r>
          </a:p>
          <a:p>
            <a:pPr marL="893763" lvl="1"/>
            <a:r>
              <a:rPr lang="fr-CA" sz="2200" dirty="0"/>
              <a:t>Correction d’erreurs</a:t>
            </a:r>
          </a:p>
          <a:p>
            <a:pPr marL="893763" lvl="1"/>
            <a:r>
              <a:rPr lang="fr-CA" sz="2200" dirty="0"/>
              <a:t>Envoi des catalogues</a:t>
            </a:r>
          </a:p>
        </p:txBody>
      </p:sp>
    </p:spTree>
    <p:extLst>
      <p:ext uri="{BB962C8B-B14F-4D97-AF65-F5344CB8AC3E}">
        <p14:creationId xmlns:p14="http://schemas.microsoft.com/office/powerpoint/2010/main" val="19884662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>
            <a:normAutofit/>
          </a:bodyPr>
          <a:lstStyle/>
          <a:p>
            <a:r>
              <a:rPr lang="en-US" dirty="0"/>
              <a:t>  </a:t>
            </a:r>
            <a:r>
              <a:rPr lang="fr-CA" dirty="0"/>
              <a:t>Onglet Codes de classification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648200"/>
          </a:xfrm>
        </p:spPr>
        <p:txBody>
          <a:bodyPr/>
          <a:lstStyle/>
          <a:p>
            <a:pPr marL="0" indent="0">
              <a:buNone/>
            </a:pPr>
            <a:endParaRPr lang="en-US" sz="2200" dirty="0">
              <a:latin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52189"/>
            <a:ext cx="4953000" cy="4833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56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838200"/>
            <a:ext cx="9144000" cy="4876800"/>
          </a:xfrm>
        </p:spPr>
        <p:txBody>
          <a:bodyPr rtlCol="0" anchor="ctr">
            <a:normAutofit/>
          </a:bodyPr>
          <a:lstStyle/>
          <a:p>
            <a:pPr algn="ctr"/>
            <a:r>
              <a:rPr lang="fr-CA" b="1" dirty="0">
                <a:solidFill>
                  <a:srgbClr val="006699"/>
                </a:solidFill>
              </a:rPr>
              <a:t>Télécharger les fichiers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609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>
            <a:normAutofit/>
          </a:bodyPr>
          <a:lstStyle/>
          <a:p>
            <a:r>
              <a:rPr lang="fr-CA" dirty="0"/>
              <a:t>  Télécharger votre catalogue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181600"/>
          </a:xfrm>
        </p:spPr>
        <p:txBody>
          <a:bodyPr>
            <a:normAutofit/>
          </a:bodyPr>
          <a:lstStyle/>
          <a:p>
            <a:pPr>
              <a:buClr>
                <a:srgbClr val="92D050"/>
              </a:buClr>
              <a:buSzPct val="100000"/>
              <a:buFont typeface="Arial" panose="020B0604020202020204" pitchFamily="34" charset="0"/>
              <a:buChar char="•"/>
            </a:pPr>
            <a:r>
              <a:rPr lang="fr-CA" dirty="0">
                <a:latin typeface="Arial" panose="020B0604020202020204" pitchFamily="34" charset="0"/>
              </a:rPr>
              <a:t>Il faut choisir un type de fichier dédié pour les fichiers téléchargés. 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92D050"/>
              </a:buClr>
              <a:buSzPct val="100000"/>
              <a:buFont typeface="Arial" panose="020B0604020202020204" pitchFamily="34" charset="0"/>
              <a:buChar char="−"/>
            </a:pPr>
            <a:r>
              <a:rPr lang="fr-CA" dirty="0">
                <a:latin typeface="Arial" panose="020B0604020202020204" pitchFamily="34" charset="0"/>
              </a:rPr>
              <a:t>Les types de fichier suivants peuvent être sélectionnés depuis le menu déroulant: </a:t>
            </a:r>
          </a:p>
          <a:p>
            <a:pPr marL="1257300" lvl="2" indent="-342900">
              <a:buClr>
                <a:srgbClr val="92D050"/>
              </a:buClr>
              <a:buSzPct val="100000"/>
              <a:buFont typeface="Arial" panose="020B0604020202020204" pitchFamily="34" charset="0"/>
              <a:buChar char="−"/>
            </a:pPr>
            <a:r>
              <a:rPr lang="fr-CA" sz="1800" dirty="0">
                <a:latin typeface="Arial" panose="020B0604020202020204" pitchFamily="34" charset="0"/>
              </a:rPr>
              <a:t>Fichiers de contenu (xlsx, xls, txt)</a:t>
            </a:r>
          </a:p>
          <a:p>
            <a:pPr marL="1257300" lvl="2" indent="-342900">
              <a:buClr>
                <a:srgbClr val="92D050"/>
              </a:buClr>
              <a:buSzPct val="100000"/>
              <a:buFont typeface="Arial" panose="020B0604020202020204" pitchFamily="34" charset="0"/>
              <a:buChar char="−"/>
            </a:pPr>
            <a:r>
              <a:rPr lang="fr-CA" sz="1800" dirty="0">
                <a:latin typeface="Arial" panose="020B0604020202020204" pitchFamily="34" charset="0"/>
              </a:rPr>
              <a:t>Fichiers de pièces jointes (tous types de fichier)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92D050"/>
              </a:buClr>
              <a:buSzPct val="100000"/>
              <a:buFont typeface="Arial" panose="020B0604020202020204" pitchFamily="34" charset="0"/>
              <a:buChar char="−"/>
            </a:pPr>
            <a:r>
              <a:rPr lang="fr-CA" dirty="0">
                <a:latin typeface="Arial" panose="020B0604020202020204" pitchFamily="34" charset="0"/>
              </a:rPr>
              <a:t>Les fichiers de pièces jointes doivent être compressés en fichier zip.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92D050"/>
              </a:buClr>
              <a:buSzPct val="100000"/>
              <a:buFont typeface="Arial" panose="020B0604020202020204" pitchFamily="34" charset="0"/>
              <a:buChar char="−"/>
            </a:pPr>
            <a:r>
              <a:rPr lang="fr-CA" dirty="0">
                <a:latin typeface="Arial" panose="020B0604020202020204" pitchFamily="34" charset="0"/>
              </a:rPr>
              <a:t>Tous les noms de fichier de contenu doivent avoir “_SCF_” au milieu du nom de fichier; par exemple: NomAcheteur_SCF_JJMMAAAA</a:t>
            </a:r>
          </a:p>
          <a:p>
            <a:endParaRPr lang="en-US" sz="19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87323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C428DF-CC9C-485B-AA1B-1728E5FFBCB0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443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6248400" cy="47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257800"/>
          </a:xfrm>
        </p:spPr>
        <p:txBody>
          <a:bodyPr>
            <a:normAutofit/>
          </a:bodyPr>
          <a:lstStyle/>
          <a:p>
            <a:pPr>
              <a:buClr>
                <a:srgbClr val="92D050"/>
              </a:buClr>
              <a:buSzPct val="100000"/>
              <a:buNone/>
            </a:pPr>
            <a:endParaRPr lang="fr-CA" dirty="0">
              <a:latin typeface="Arial" panose="020B0604020202020204" pitchFamily="34" charset="0"/>
            </a:endParaRPr>
          </a:p>
          <a:p>
            <a:pPr>
              <a:buClr>
                <a:srgbClr val="92D050"/>
              </a:buClr>
              <a:buSzPct val="100000"/>
              <a:buFont typeface="Arial" panose="020B0604020202020204" pitchFamily="34" charset="0"/>
              <a:buChar char="•"/>
            </a:pPr>
            <a:endParaRPr lang="fr-CA" dirty="0">
              <a:latin typeface="Arial" panose="020B0604020202020204" pitchFamily="34" charset="0"/>
            </a:endParaRPr>
          </a:p>
          <a:p>
            <a:pPr marL="0" indent="0">
              <a:buClr>
                <a:srgbClr val="92D050"/>
              </a:buClr>
              <a:buSzPct val="100000"/>
              <a:buNone/>
            </a:pPr>
            <a:endParaRPr lang="fr-CA" dirty="0">
              <a:latin typeface="Arial" panose="020B0604020202020204" pitchFamily="34" charset="0"/>
            </a:endParaRPr>
          </a:p>
          <a:p>
            <a:pPr>
              <a:buClr>
                <a:srgbClr val="92D050"/>
              </a:buClr>
              <a:buSzPct val="100000"/>
              <a:buNone/>
            </a:pPr>
            <a:endParaRPr lang="fr-CA" sz="2000" dirty="0">
              <a:latin typeface="Arial" panose="020B0604020202020204" pitchFamily="34" charset="0"/>
            </a:endParaRPr>
          </a:p>
          <a:p>
            <a:pPr marL="0" indent="0">
              <a:buClr>
                <a:srgbClr val="92D050"/>
              </a:buClr>
              <a:buSzPct val="100000"/>
              <a:buNone/>
            </a:pPr>
            <a:endParaRPr lang="fr-CA" sz="2000" dirty="0">
              <a:latin typeface="Arial" panose="020B0604020202020204" pitchFamily="34" charset="0"/>
            </a:endParaRPr>
          </a:p>
          <a:p>
            <a:pPr>
              <a:buClr>
                <a:srgbClr val="92D050"/>
              </a:buClr>
              <a:buSzPct val="100000"/>
              <a:buFont typeface="+mj-lt"/>
              <a:buAutoNum type="arabicPeriod"/>
            </a:pPr>
            <a:endParaRPr lang="fr-CA" sz="2000" dirty="0">
              <a:latin typeface="Arial" panose="020B0604020202020204" pitchFamily="34" charset="0"/>
            </a:endParaRPr>
          </a:p>
          <a:p>
            <a:pPr>
              <a:buClr>
                <a:srgbClr val="92D050"/>
              </a:buClr>
              <a:buSzPct val="100000"/>
              <a:buNone/>
            </a:pPr>
            <a:endParaRPr lang="fr-CA" sz="2000" dirty="0">
              <a:latin typeface="Arial" panose="020B0604020202020204" pitchFamily="34" charset="0"/>
            </a:endParaRPr>
          </a:p>
          <a:p>
            <a:pPr>
              <a:buClr>
                <a:srgbClr val="92D050"/>
              </a:buClr>
              <a:buSzPct val="100000"/>
              <a:buNone/>
            </a:pPr>
            <a:r>
              <a:rPr lang="fr-CA" sz="2100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609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6781" y="2362200"/>
            <a:ext cx="8534399" cy="204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92D050"/>
              </a:buClr>
              <a:buSzPct val="100000"/>
              <a:buFont typeface="+mj-lt"/>
              <a:buAutoNum type="arabicPeriod"/>
            </a:pPr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/>
          <a:lstStyle/>
          <a:p>
            <a:r>
              <a:rPr lang="en-US" dirty="0"/>
              <a:t>  </a:t>
            </a:r>
            <a:r>
              <a:rPr lang="fr-CA" dirty="0">
                <a:solidFill>
                  <a:prstClr val="white"/>
                </a:solidFill>
              </a:rPr>
              <a:t>Télécharger votre catalogue</a:t>
            </a:r>
            <a:endParaRPr lang="en-US" dirty="0"/>
          </a:p>
        </p:txBody>
      </p:sp>
      <p:sp>
        <p:nvSpPr>
          <p:cNvPr id="18" name="Line Callout 2 17"/>
          <p:cNvSpPr/>
          <p:nvPr/>
        </p:nvSpPr>
        <p:spPr>
          <a:xfrm flipH="1">
            <a:off x="1219200" y="2133600"/>
            <a:ext cx="1724345" cy="765048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16667"/>
              <a:gd name="adj5" fmla="val -53023"/>
              <a:gd name="adj6" fmla="val -73341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Cliquez ‘Télécharger Fichiers’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271237"/>
            <a:ext cx="7543800" cy="257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ine Callout 2 12"/>
          <p:cNvSpPr/>
          <p:nvPr/>
        </p:nvSpPr>
        <p:spPr>
          <a:xfrm flipH="1">
            <a:off x="2314255" y="5859739"/>
            <a:ext cx="1724345" cy="765048"/>
          </a:xfrm>
          <a:prstGeom prst="borderCallout2">
            <a:avLst>
              <a:gd name="adj1" fmla="val 49795"/>
              <a:gd name="adj2" fmla="val 2686"/>
              <a:gd name="adj3" fmla="val 49795"/>
              <a:gd name="adj4" fmla="val -16667"/>
              <a:gd name="adj5" fmla="val -98038"/>
              <a:gd name="adj6" fmla="val -71275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Types de fichier Catalogue</a:t>
            </a:r>
          </a:p>
        </p:txBody>
      </p:sp>
    </p:spTree>
    <p:extLst>
      <p:ext uri="{BB962C8B-B14F-4D97-AF65-F5344CB8AC3E}">
        <p14:creationId xmlns:p14="http://schemas.microsoft.com/office/powerpoint/2010/main" val="355787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2057400"/>
            <a:ext cx="8124825" cy="3667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609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/>
          <a:lstStyle/>
          <a:p>
            <a:r>
              <a:rPr lang="fr-CA" dirty="0">
                <a:solidFill>
                  <a:prstClr val="white"/>
                </a:solidFill>
              </a:rPr>
              <a:t>  Télécharger votre catalogue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45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2919862"/>
            <a:ext cx="7619999" cy="3767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Callout 2 7"/>
          <p:cNvSpPr/>
          <p:nvPr/>
        </p:nvSpPr>
        <p:spPr>
          <a:xfrm>
            <a:off x="7620000" y="3561940"/>
            <a:ext cx="1295400" cy="612648"/>
          </a:xfrm>
          <a:prstGeom prst="borderCallout2">
            <a:avLst>
              <a:gd name="adj1" fmla="val 60209"/>
              <a:gd name="adj2" fmla="val -3148"/>
              <a:gd name="adj3" fmla="val 60209"/>
              <a:gd name="adj4" fmla="val -15186"/>
              <a:gd name="adj5" fmla="val 112500"/>
              <a:gd name="adj6" fmla="val -46667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Indicateur de l’état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>
            <a:normAutofit/>
          </a:bodyPr>
          <a:lstStyle/>
          <a:p>
            <a:r>
              <a:rPr lang="en-US" dirty="0"/>
              <a:t>  </a:t>
            </a:r>
            <a:r>
              <a:rPr lang="fr-CA" dirty="0"/>
              <a:t>Surveiller votre catalogue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914400"/>
            <a:ext cx="9144000" cy="2209800"/>
          </a:xfrm>
        </p:spPr>
        <p:txBody>
          <a:bodyPr/>
          <a:lstStyle/>
          <a:p>
            <a:r>
              <a:rPr lang="fr-CA" sz="2100" dirty="0"/>
              <a:t>Après avoir téléchargé votre catalogue, vous pouvez cliquer sur l’onglet “Surveiller” et voir si le fichier téléchargé a été traité sans problème.  </a:t>
            </a:r>
          </a:p>
          <a:p>
            <a:pPr lvl="1">
              <a:buClr>
                <a:schemeClr val="bg1">
                  <a:lumMod val="50000"/>
                </a:schemeClr>
              </a:buClr>
              <a:buFont typeface="Wingdings 2" panose="05020102010507070707" pitchFamily="18" charset="2"/>
              <a:buChar char=""/>
            </a:pPr>
            <a:r>
              <a:rPr lang="fr-CA" sz="1600" dirty="0"/>
              <a:t>Une case grise indique que le traitement a débuté.</a:t>
            </a:r>
          </a:p>
          <a:p>
            <a:pPr lvl="1">
              <a:buClr>
                <a:srgbClr val="0070C0"/>
              </a:buClr>
              <a:buFont typeface="Wingdings 2" panose="05020102010507070707" pitchFamily="18" charset="2"/>
              <a:buChar char=""/>
            </a:pPr>
            <a:r>
              <a:rPr lang="fr-CA" sz="1600" dirty="0"/>
              <a:t>Une case bleue indique que le traitement est en cours. </a:t>
            </a:r>
          </a:p>
          <a:p>
            <a:pPr lvl="1">
              <a:buClr>
                <a:srgbClr val="00B050"/>
              </a:buClr>
              <a:buFont typeface="Wingdings 2" panose="05020102010507070707" pitchFamily="18" charset="2"/>
              <a:buChar char=""/>
            </a:pPr>
            <a:r>
              <a:rPr lang="fr-CA" sz="1600" dirty="0"/>
              <a:t>Une case verte indique que le traitement est complété.  </a:t>
            </a:r>
          </a:p>
          <a:p>
            <a:pPr lvl="1">
              <a:buClr>
                <a:srgbClr val="FF0000"/>
              </a:buClr>
              <a:buFont typeface="Wingdings 2" panose="05020102010507070707" pitchFamily="18" charset="2"/>
              <a:buChar char=""/>
            </a:pPr>
            <a:r>
              <a:rPr lang="fr-CA" sz="1600" dirty="0"/>
              <a:t>Une case rouge indique que le traitement est complété mais qu’il contient des erreurs.</a:t>
            </a:r>
          </a:p>
          <a:p>
            <a:endParaRPr lang="fr-CA" dirty="0"/>
          </a:p>
        </p:txBody>
      </p:sp>
      <p:sp>
        <p:nvSpPr>
          <p:cNvPr id="7" name="Line Callout 2 6"/>
          <p:cNvSpPr/>
          <p:nvPr/>
        </p:nvSpPr>
        <p:spPr>
          <a:xfrm flipH="1">
            <a:off x="990600" y="3937715"/>
            <a:ext cx="1267145" cy="704805"/>
          </a:xfrm>
          <a:prstGeom prst="borderCallout2">
            <a:avLst>
              <a:gd name="adj1" fmla="val 18750"/>
              <a:gd name="adj2" fmla="val -315"/>
              <a:gd name="adj3" fmla="val 18750"/>
              <a:gd name="adj4" fmla="val -16667"/>
              <a:gd name="adj5" fmla="val -53023"/>
              <a:gd name="adj6" fmla="val -73341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Cliquez ‘Surveiller’</a:t>
            </a:r>
          </a:p>
        </p:txBody>
      </p:sp>
    </p:spTree>
    <p:extLst>
      <p:ext uri="{BB962C8B-B14F-4D97-AF65-F5344CB8AC3E}">
        <p14:creationId xmlns:p14="http://schemas.microsoft.com/office/powerpoint/2010/main" val="206276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838200"/>
            <a:ext cx="9144000" cy="4800600"/>
          </a:xfrm>
        </p:spPr>
        <p:txBody>
          <a:bodyPr rtlCol="0" anchor="ctr">
            <a:normAutofit/>
          </a:bodyPr>
          <a:lstStyle/>
          <a:p>
            <a:pPr algn="ctr"/>
            <a:r>
              <a:rPr lang="fr-CA" b="1" dirty="0">
                <a:solidFill>
                  <a:srgbClr val="006699"/>
                </a:solidFill>
              </a:rPr>
              <a:t>Correction d’erreurs</a:t>
            </a:r>
          </a:p>
        </p:txBody>
      </p:sp>
    </p:spTree>
    <p:extLst>
      <p:ext uri="{BB962C8B-B14F-4D97-AF65-F5344CB8AC3E}">
        <p14:creationId xmlns:p14="http://schemas.microsoft.com/office/powerpoint/2010/main" val="236551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52" y="1614848"/>
            <a:ext cx="8622352" cy="4252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Callout 2 11"/>
          <p:cNvSpPr/>
          <p:nvPr/>
        </p:nvSpPr>
        <p:spPr>
          <a:xfrm>
            <a:off x="4549489" y="796987"/>
            <a:ext cx="1828800" cy="817861"/>
          </a:xfrm>
          <a:prstGeom prst="borderCallout2">
            <a:avLst>
              <a:gd name="adj1" fmla="val 18750"/>
              <a:gd name="adj2" fmla="val -1060"/>
              <a:gd name="adj3" fmla="val 18750"/>
              <a:gd name="adj4" fmla="val -16667"/>
              <a:gd name="adj5" fmla="val 193865"/>
              <a:gd name="adj6" fmla="val -79634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n-lt"/>
              </a:rPr>
              <a:t>Le nombre d’erreurs dans les fichiers du catalogue apparaîtra également entre parenthèses dans le chevron.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23342" y="3378021"/>
            <a:ext cx="5652294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/>
          <a:lstStyle/>
          <a:p>
            <a:r>
              <a:rPr lang="en-US" dirty="0"/>
              <a:t>  </a:t>
            </a:r>
            <a:r>
              <a:rPr lang="fr-CA" dirty="0"/>
              <a:t>Correction d’erreurs</a:t>
            </a:r>
          </a:p>
        </p:txBody>
      </p:sp>
    </p:spTree>
    <p:extLst>
      <p:ext uri="{BB962C8B-B14F-4D97-AF65-F5344CB8AC3E}">
        <p14:creationId xmlns:p14="http://schemas.microsoft.com/office/powerpoint/2010/main" val="103824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68860"/>
            <a:ext cx="8826321" cy="4463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600200" y="4191000"/>
            <a:ext cx="7086600" cy="118807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5" name="Line Callout 2 14"/>
          <p:cNvSpPr/>
          <p:nvPr/>
        </p:nvSpPr>
        <p:spPr>
          <a:xfrm flipH="1">
            <a:off x="4597757" y="2631668"/>
            <a:ext cx="2514599" cy="797331"/>
          </a:xfrm>
          <a:prstGeom prst="borderCallout2">
            <a:avLst>
              <a:gd name="adj1" fmla="val 20024"/>
              <a:gd name="adj2" fmla="val 152"/>
              <a:gd name="adj3" fmla="val 20024"/>
              <a:gd name="adj4" fmla="val -17071"/>
              <a:gd name="adj5" fmla="val 102522"/>
              <a:gd name="adj6" fmla="val -41240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n-lt"/>
              </a:rPr>
              <a:t>Le bouton ‘Revalider le Catalogue’ sera activé et le catalogue corrigé pourra être traité de nouveau.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/>
          <a:lstStyle/>
          <a:p>
            <a:r>
              <a:rPr lang="en-US" dirty="0">
                <a:solidFill>
                  <a:prstClr val="white"/>
                </a:solidFill>
              </a:rPr>
              <a:t>  </a:t>
            </a:r>
            <a:r>
              <a:rPr lang="fr-CA" dirty="0">
                <a:solidFill>
                  <a:prstClr val="white"/>
                </a:solidFill>
              </a:rPr>
              <a:t>Correction d’erreurs</a:t>
            </a:r>
            <a:endParaRPr lang="fr-CA" dirty="0"/>
          </a:p>
        </p:txBody>
      </p:sp>
      <p:sp>
        <p:nvSpPr>
          <p:cNvPr id="8" name="Line Callout 2 7"/>
          <p:cNvSpPr/>
          <p:nvPr/>
        </p:nvSpPr>
        <p:spPr>
          <a:xfrm flipH="1">
            <a:off x="4060248" y="5602916"/>
            <a:ext cx="2224458" cy="929928"/>
          </a:xfrm>
          <a:prstGeom prst="borderCallout2">
            <a:avLst>
              <a:gd name="adj1" fmla="val 31861"/>
              <a:gd name="adj2" fmla="val -568"/>
              <a:gd name="adj3" fmla="val 31861"/>
              <a:gd name="adj4" fmla="val -18037"/>
              <a:gd name="adj5" fmla="val 73569"/>
              <a:gd name="adj6" fmla="val -63243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n-lt"/>
              </a:rPr>
              <a:t>Corrigez les erreurs et apr</a:t>
            </a:r>
            <a:r>
              <a:rPr lang="fr-CA" sz="1050" b="1" i="1" dirty="0">
                <a:solidFill>
                  <a:srgbClr val="006699"/>
                </a:solidFill>
              </a:rPr>
              <a:t>ès cliquez ‘Tout enregistrer’</a:t>
            </a:r>
            <a:endParaRPr lang="fr-CA" sz="1050" b="1" i="1" dirty="0">
              <a:solidFill>
                <a:srgbClr val="0066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747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8"/>
          <p:cNvSpPr>
            <a:spLocks noChangeArrowheads="1"/>
          </p:cNvSpPr>
          <p:nvPr/>
        </p:nvSpPr>
        <p:spPr bwMode="auto">
          <a:xfrm>
            <a:off x="265113" y="1371600"/>
            <a:ext cx="2362200" cy="4953000"/>
          </a:xfrm>
          <a:prstGeom prst="rect">
            <a:avLst/>
          </a:prstGeom>
          <a:gradFill rotWithShape="0">
            <a:gsLst>
              <a:gs pos="0">
                <a:srgbClr val="3399CC"/>
              </a:gs>
              <a:gs pos="100000">
                <a:srgbClr val="66CCFF">
                  <a:alpha val="39998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 dirty="0">
              <a:latin typeface="+mj-lt"/>
            </a:endParaRPr>
          </a:p>
        </p:txBody>
      </p:sp>
      <p:sp>
        <p:nvSpPr>
          <p:cNvPr id="9219" name="Rectangle 50"/>
          <p:cNvSpPr>
            <a:spLocks noChangeArrowheads="1"/>
          </p:cNvSpPr>
          <p:nvPr/>
        </p:nvSpPr>
        <p:spPr bwMode="auto">
          <a:xfrm>
            <a:off x="6513513" y="1371600"/>
            <a:ext cx="2362200" cy="4953000"/>
          </a:xfrm>
          <a:prstGeom prst="rect">
            <a:avLst/>
          </a:prstGeom>
          <a:gradFill rotWithShape="0">
            <a:gsLst>
              <a:gs pos="0">
                <a:srgbClr val="3399CC"/>
              </a:gs>
              <a:gs pos="100000">
                <a:srgbClr val="66CCFF">
                  <a:alpha val="39998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en-US" altLang="en-US" dirty="0">
              <a:latin typeface="+mj-lt"/>
            </a:endParaRPr>
          </a:p>
        </p:txBody>
      </p:sp>
      <p:sp>
        <p:nvSpPr>
          <p:cNvPr id="9220" name="Rectangle 51"/>
          <p:cNvSpPr>
            <a:spLocks noChangeArrowheads="1"/>
          </p:cNvSpPr>
          <p:nvPr/>
        </p:nvSpPr>
        <p:spPr bwMode="auto">
          <a:xfrm>
            <a:off x="2703513" y="1371600"/>
            <a:ext cx="3733800" cy="4953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CC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 dirty="0">
              <a:latin typeface="+mj-lt"/>
            </a:endParaRPr>
          </a:p>
        </p:txBody>
      </p:sp>
      <p:sp>
        <p:nvSpPr>
          <p:cNvPr id="9221" name="Text Box 66"/>
          <p:cNvSpPr txBox="1">
            <a:spLocks noChangeArrowheads="1"/>
          </p:cNvSpPr>
          <p:nvPr/>
        </p:nvSpPr>
        <p:spPr bwMode="auto">
          <a:xfrm>
            <a:off x="7055273" y="990600"/>
            <a:ext cx="12850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n-US" altLang="en-US" sz="1600" b="1" dirty="0" err="1">
                <a:solidFill>
                  <a:srgbClr val="0066CC"/>
                </a:solidFill>
                <a:latin typeface="+mj-lt"/>
              </a:rPr>
              <a:t>Fournisseur</a:t>
            </a:r>
            <a:endParaRPr lang="en-US" altLang="en-US" b="1" dirty="0">
              <a:solidFill>
                <a:srgbClr val="0066CC"/>
              </a:solidFill>
              <a:latin typeface="+mj-lt"/>
            </a:endParaRPr>
          </a:p>
        </p:txBody>
      </p:sp>
      <p:sp>
        <p:nvSpPr>
          <p:cNvPr id="9222" name="Text Box 75"/>
          <p:cNvSpPr txBox="1">
            <a:spLocks noChangeArrowheads="1"/>
          </p:cNvSpPr>
          <p:nvPr/>
        </p:nvSpPr>
        <p:spPr bwMode="auto">
          <a:xfrm>
            <a:off x="3334721" y="990600"/>
            <a:ext cx="23637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n-US" altLang="en-US" sz="1600" b="1" dirty="0">
                <a:solidFill>
                  <a:srgbClr val="0066CC"/>
                </a:solidFill>
                <a:latin typeface="+mj-lt"/>
              </a:rPr>
              <a:t>The Business Network</a:t>
            </a:r>
            <a:endParaRPr lang="en-US" altLang="en-US" dirty="0">
              <a:solidFill>
                <a:srgbClr val="006699"/>
              </a:solidFill>
              <a:latin typeface="+mj-lt"/>
            </a:endParaRPr>
          </a:p>
        </p:txBody>
      </p:sp>
      <p:sp>
        <p:nvSpPr>
          <p:cNvPr id="9223" name="Text Box 66"/>
          <p:cNvSpPr txBox="1">
            <a:spLocks noChangeArrowheads="1"/>
          </p:cNvSpPr>
          <p:nvPr/>
        </p:nvSpPr>
        <p:spPr bwMode="auto">
          <a:xfrm>
            <a:off x="874514" y="990600"/>
            <a:ext cx="10656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n-US" altLang="en-US" sz="1600" b="1" dirty="0" err="1">
                <a:solidFill>
                  <a:srgbClr val="0066CC"/>
                </a:solidFill>
                <a:latin typeface="+mj-lt"/>
              </a:rPr>
              <a:t>Acheteur</a:t>
            </a:r>
            <a:endParaRPr lang="en-US" altLang="en-US" dirty="0">
              <a:solidFill>
                <a:srgbClr val="006699"/>
              </a:solidFill>
              <a:latin typeface="+mj-lt"/>
            </a:endParaRPr>
          </a:p>
        </p:txBody>
      </p:sp>
      <p:sp>
        <p:nvSpPr>
          <p:cNvPr id="9226" name="Text Box 80"/>
          <p:cNvSpPr txBox="1">
            <a:spLocks noChangeArrowheads="1"/>
          </p:cNvSpPr>
          <p:nvPr/>
        </p:nvSpPr>
        <p:spPr bwMode="auto">
          <a:xfrm>
            <a:off x="7380288" y="4870150"/>
            <a:ext cx="12303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 b="1" dirty="0" err="1">
                <a:solidFill>
                  <a:srgbClr val="0066CC"/>
                </a:solidFill>
                <a:latin typeface="+mj-lt"/>
              </a:rPr>
              <a:t>Fournisseur</a:t>
            </a:r>
            <a:r>
              <a:rPr lang="en-US" altLang="en-US" sz="1200" b="1" dirty="0">
                <a:solidFill>
                  <a:srgbClr val="0066CC"/>
                </a:solidFill>
                <a:latin typeface="+mj-lt"/>
              </a:rPr>
              <a:t> </a:t>
            </a:r>
            <a:r>
              <a:rPr lang="en-US" altLang="en-US" sz="1200" b="1" dirty="0" err="1">
                <a:solidFill>
                  <a:srgbClr val="0066CC"/>
                </a:solidFill>
                <a:latin typeface="+mj-lt"/>
              </a:rPr>
              <a:t>dans</a:t>
            </a:r>
            <a:r>
              <a:rPr lang="en-US" altLang="en-US" sz="1200" b="1" dirty="0">
                <a:solidFill>
                  <a:srgbClr val="0066CC"/>
                </a:solidFill>
                <a:latin typeface="+mj-lt"/>
              </a:rPr>
              <a:t> le </a:t>
            </a:r>
            <a:r>
              <a:rPr lang="en-US" altLang="en-US" sz="1200" b="1" dirty="0" err="1">
                <a:solidFill>
                  <a:srgbClr val="0066CC"/>
                </a:solidFill>
              </a:rPr>
              <a:t>Portail</a:t>
            </a:r>
            <a:endParaRPr lang="en-US" altLang="en-US" sz="1200" b="1" dirty="0">
              <a:solidFill>
                <a:srgbClr val="0066CC"/>
              </a:solidFill>
            </a:endParaRPr>
          </a:p>
          <a:p>
            <a:pPr algn="ctr" eaLnBrk="1" hangingPunct="1">
              <a:buNone/>
            </a:pPr>
            <a:r>
              <a:rPr lang="en-US" altLang="en-US" sz="1200" b="1" dirty="0" err="1">
                <a:solidFill>
                  <a:srgbClr val="0066CC"/>
                </a:solidFill>
                <a:latin typeface="+mj-lt"/>
              </a:rPr>
              <a:t>Hubwoo</a:t>
            </a:r>
            <a:endParaRPr lang="en-US" altLang="en-US" sz="1200" b="1" dirty="0">
              <a:solidFill>
                <a:srgbClr val="0066CC"/>
              </a:solidFill>
              <a:latin typeface="+mj-lt"/>
            </a:endParaRPr>
          </a:p>
        </p:txBody>
      </p:sp>
      <p:sp>
        <p:nvSpPr>
          <p:cNvPr id="9227" name="Line 117"/>
          <p:cNvSpPr>
            <a:spLocks noChangeShapeType="1"/>
          </p:cNvSpPr>
          <p:nvPr/>
        </p:nvSpPr>
        <p:spPr bwMode="auto">
          <a:xfrm flipH="1">
            <a:off x="3910013" y="2185988"/>
            <a:ext cx="576262" cy="250825"/>
          </a:xfrm>
          <a:prstGeom prst="line">
            <a:avLst/>
          </a:prstGeom>
          <a:noFill/>
          <a:ln w="25400">
            <a:solidFill>
              <a:srgbClr val="003082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9228" name="Text Box 36"/>
          <p:cNvSpPr txBox="1">
            <a:spLocks noChangeArrowheads="1"/>
          </p:cNvSpPr>
          <p:nvPr/>
        </p:nvSpPr>
        <p:spPr bwMode="auto">
          <a:xfrm>
            <a:off x="3466206" y="1348630"/>
            <a:ext cx="12366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333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FFFF"/>
              </a:buClr>
            </a:pPr>
            <a:r>
              <a:rPr lang="de-DE" altLang="en-US" sz="1000" b="1" dirty="0">
                <a:solidFill>
                  <a:srgbClr val="0066CC"/>
                </a:solidFill>
                <a:latin typeface="+mj-lt"/>
              </a:rPr>
              <a:t>Search</a:t>
            </a:r>
            <a:endParaRPr lang="de-DE" altLang="en-US" sz="1000" b="1" dirty="0">
              <a:solidFill>
                <a:srgbClr val="006699"/>
              </a:solidFill>
              <a:latin typeface="+mj-lt"/>
            </a:endParaRPr>
          </a:p>
        </p:txBody>
      </p:sp>
      <p:sp>
        <p:nvSpPr>
          <p:cNvPr id="9230" name="Line 91"/>
          <p:cNvSpPr>
            <a:spLocks noChangeShapeType="1"/>
          </p:cNvSpPr>
          <p:nvPr/>
        </p:nvSpPr>
        <p:spPr bwMode="auto">
          <a:xfrm flipH="1">
            <a:off x="5534025" y="4371975"/>
            <a:ext cx="1704975" cy="0"/>
          </a:xfrm>
          <a:prstGeom prst="line">
            <a:avLst/>
          </a:prstGeom>
          <a:noFill/>
          <a:ln w="25400">
            <a:solidFill>
              <a:srgbClr val="0066CC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9231" name="Textfeld 59"/>
          <p:cNvSpPr txBox="1">
            <a:spLocks noChangeArrowheads="1"/>
          </p:cNvSpPr>
          <p:nvPr/>
        </p:nvSpPr>
        <p:spPr bwMode="auto">
          <a:xfrm>
            <a:off x="5591969" y="4507624"/>
            <a:ext cx="1885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fr-CA" sz="1200" dirty="0"/>
              <a:t> </a:t>
            </a:r>
            <a:r>
              <a:rPr lang="fr-CA" sz="1200" b="1" dirty="0">
                <a:solidFill>
                  <a:srgbClr val="0070C0"/>
                </a:solidFill>
              </a:rPr>
              <a:t>Télécharge vers l’amont et gère les catalogues</a:t>
            </a:r>
            <a:endParaRPr lang="de-DE" altLang="en-US" sz="12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92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577230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4" name="Text Box 36"/>
          <p:cNvSpPr txBox="1">
            <a:spLocks noChangeArrowheads="1"/>
          </p:cNvSpPr>
          <p:nvPr/>
        </p:nvSpPr>
        <p:spPr bwMode="auto">
          <a:xfrm>
            <a:off x="3489325" y="3221582"/>
            <a:ext cx="12366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333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FFFF"/>
              </a:buClr>
            </a:pPr>
            <a:r>
              <a:rPr lang="de-DE" altLang="en-US" sz="1000" b="1" dirty="0">
                <a:solidFill>
                  <a:srgbClr val="0066CC"/>
                </a:solidFill>
                <a:latin typeface="+mj-lt"/>
              </a:rPr>
              <a:t>Portail</a:t>
            </a:r>
            <a:endParaRPr lang="de-DE" altLang="en-US" sz="1000" b="1" dirty="0">
              <a:solidFill>
                <a:srgbClr val="006699"/>
              </a:solidFill>
              <a:latin typeface="+mj-lt"/>
            </a:endParaRPr>
          </a:p>
        </p:txBody>
      </p:sp>
      <p:sp>
        <p:nvSpPr>
          <p:cNvPr id="9241" name="Line 72"/>
          <p:cNvSpPr>
            <a:spLocks noChangeShapeType="1"/>
          </p:cNvSpPr>
          <p:nvPr/>
        </p:nvSpPr>
        <p:spPr bwMode="auto">
          <a:xfrm rot="21304459" flipH="1">
            <a:off x="4600929" y="4729354"/>
            <a:ext cx="36863" cy="426560"/>
          </a:xfrm>
          <a:prstGeom prst="line">
            <a:avLst/>
          </a:prstGeom>
          <a:noFill/>
          <a:ln w="25400">
            <a:solidFill>
              <a:srgbClr val="0066CC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9245" name="TextBox 53"/>
          <p:cNvSpPr txBox="1">
            <a:spLocks noChangeArrowheads="1"/>
          </p:cNvSpPr>
          <p:nvPr/>
        </p:nvSpPr>
        <p:spPr bwMode="auto">
          <a:xfrm>
            <a:off x="265113" y="1609128"/>
            <a:ext cx="2362200" cy="2343719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171450" indent="-171450" eaLnBrk="1" hangingPunct="1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en-US" altLang="en-US" sz="1000" b="1" dirty="0">
                <a:solidFill>
                  <a:srgbClr val="0070C0"/>
                </a:solidFill>
                <a:latin typeface="+mj-lt"/>
              </a:rPr>
              <a:t>R</a:t>
            </a:r>
            <a:r>
              <a:rPr lang="fr-CA" altLang="en-US" sz="1000" b="1" dirty="0" err="1">
                <a:solidFill>
                  <a:srgbClr val="0070C0"/>
                </a:solidFill>
                <a:latin typeface="+mj-lt"/>
              </a:rPr>
              <a:t>e</a:t>
            </a:r>
            <a:r>
              <a:rPr lang="fr-CA" sz="1000" b="1" dirty="0" err="1">
                <a:solidFill>
                  <a:srgbClr val="0070C0"/>
                </a:solidFill>
                <a:latin typeface="+mj-lt"/>
              </a:rPr>
              <a:t>çoit</a:t>
            </a:r>
            <a:r>
              <a:rPr lang="fr-CA" sz="1000" b="1" dirty="0">
                <a:solidFill>
                  <a:srgbClr val="0070C0"/>
                </a:solidFill>
                <a:latin typeface="+mj-lt"/>
              </a:rPr>
              <a:t> les catalogues  fournisseur – les nouveaux  et ceux mis à jour</a:t>
            </a:r>
            <a:endParaRPr lang="en-US" altLang="en-US" sz="1000" b="1" dirty="0">
              <a:solidFill>
                <a:srgbClr val="0070C0"/>
              </a:solidFill>
              <a:latin typeface="+mj-lt"/>
            </a:endParaRPr>
          </a:p>
          <a:p>
            <a:pPr marL="171450" indent="-171450" eaLnBrk="1" hangingPunct="1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en-US" altLang="en-US" sz="1000" b="1" dirty="0" err="1">
                <a:solidFill>
                  <a:srgbClr val="0070C0"/>
                </a:solidFill>
                <a:latin typeface="+mj-lt"/>
              </a:rPr>
              <a:t>Enrichissement</a:t>
            </a:r>
            <a:r>
              <a:rPr lang="en-US" altLang="en-US" sz="1000" b="1" dirty="0">
                <a:solidFill>
                  <a:srgbClr val="0070C0"/>
                </a:solidFill>
                <a:latin typeface="+mj-lt"/>
              </a:rPr>
              <a:t>  des </a:t>
            </a:r>
            <a:r>
              <a:rPr lang="en-US" altLang="en-US" sz="1000" b="1" dirty="0" err="1">
                <a:solidFill>
                  <a:srgbClr val="0070C0"/>
                </a:solidFill>
                <a:latin typeface="+mj-lt"/>
              </a:rPr>
              <a:t>donn</a:t>
            </a:r>
            <a:r>
              <a:rPr lang="fr-CA" sz="1000" b="1" dirty="0" err="1">
                <a:solidFill>
                  <a:srgbClr val="0070C0"/>
                </a:solidFill>
              </a:rPr>
              <a:t>ées</a:t>
            </a:r>
            <a:r>
              <a:rPr lang="fr-CA" sz="1000" b="1" dirty="0">
                <a:solidFill>
                  <a:srgbClr val="0070C0"/>
                </a:solidFill>
              </a:rPr>
              <a:t> du catalogue basé sur le mappage et les valeurs par défaut</a:t>
            </a:r>
            <a:endParaRPr lang="en-US" altLang="en-US" sz="1000" b="1" dirty="0">
              <a:solidFill>
                <a:srgbClr val="0070C0"/>
              </a:solidFill>
              <a:latin typeface="+mj-lt"/>
            </a:endParaRPr>
          </a:p>
          <a:p>
            <a:pPr marL="171450" indent="-171450" eaLnBrk="1" hangingPunct="1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en-US" altLang="en-US" sz="1000" b="1" dirty="0">
                <a:solidFill>
                  <a:srgbClr val="0070C0"/>
                </a:solidFill>
                <a:latin typeface="+mj-lt"/>
              </a:rPr>
              <a:t>Rapports </a:t>
            </a:r>
            <a:r>
              <a:rPr lang="fr-CA" sz="1000" b="1" dirty="0">
                <a:solidFill>
                  <a:srgbClr val="0070C0"/>
                </a:solidFill>
                <a:latin typeface="+mj-lt"/>
              </a:rPr>
              <a:t>détaillés des divergences (en ligne, téléchargement )</a:t>
            </a:r>
          </a:p>
          <a:p>
            <a:pPr marL="171450" indent="-171450" eaLnBrk="1" hangingPunct="1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en-US" altLang="en-US" sz="1000" b="1" dirty="0" err="1">
                <a:solidFill>
                  <a:srgbClr val="0070C0"/>
                </a:solidFill>
                <a:latin typeface="+mj-lt"/>
              </a:rPr>
              <a:t>Navigateur</a:t>
            </a:r>
            <a:r>
              <a:rPr lang="en-US" altLang="en-US" sz="1000" b="1" dirty="0">
                <a:solidFill>
                  <a:srgbClr val="0070C0"/>
                </a:solidFill>
                <a:latin typeface="+mj-lt"/>
              </a:rPr>
              <a:t>  du catalogue </a:t>
            </a:r>
            <a:r>
              <a:rPr lang="fr-CA" sz="1000" b="1" dirty="0">
                <a:solidFill>
                  <a:srgbClr val="0070C0"/>
                </a:solidFill>
                <a:latin typeface="+mj-lt"/>
              </a:rPr>
              <a:t>avec approbation et état des divergences, appuyé par filtres</a:t>
            </a:r>
            <a:r>
              <a:rPr lang="en-US" altLang="en-US" sz="1000" b="1" dirty="0">
                <a:solidFill>
                  <a:srgbClr val="0070C0"/>
                </a:solidFill>
                <a:latin typeface="+mj-lt"/>
              </a:rPr>
              <a:t> </a:t>
            </a:r>
          </a:p>
          <a:p>
            <a:pPr marL="171450" indent="-171450" eaLnBrk="1" hangingPunct="1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fr-CA" sz="1000" b="1" dirty="0">
                <a:solidFill>
                  <a:srgbClr val="0070C0"/>
                </a:solidFill>
                <a:latin typeface="+mj-lt"/>
              </a:rPr>
              <a:t>Téléchargement de  formats catalogues, p.ex. Fichier Validation</a:t>
            </a:r>
          </a:p>
          <a:p>
            <a:pPr marL="171450" indent="-171450" eaLnBrk="1" hangingPunct="1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fr-CA" sz="1000" b="1" dirty="0">
                <a:solidFill>
                  <a:srgbClr val="0070C0"/>
                </a:solidFill>
                <a:latin typeface="+mj-lt"/>
              </a:rPr>
              <a:t>Sortie et publication des catalogues fournisseurs  </a:t>
            </a:r>
            <a:endParaRPr lang="en-US" altLang="en-US" sz="1000" b="1" dirty="0">
              <a:solidFill>
                <a:srgbClr val="0070C0"/>
              </a:solidFill>
              <a:latin typeface="+mj-lt"/>
            </a:endParaRPr>
          </a:p>
          <a:p>
            <a:pPr eaLnBrk="1" hangingPunct="1">
              <a:lnSpc>
                <a:spcPct val="70000"/>
              </a:lnSpc>
              <a:buClr>
                <a:srgbClr val="77B800"/>
              </a:buClr>
              <a:buFont typeface="Wingdings" pitchFamily="2" charset="2"/>
              <a:buNone/>
            </a:pPr>
            <a:endParaRPr lang="en-US" altLang="en-US" sz="900" b="1" dirty="0">
              <a:solidFill>
                <a:srgbClr val="0066CC"/>
              </a:solidFill>
              <a:latin typeface="+mj-lt"/>
            </a:endParaRPr>
          </a:p>
        </p:txBody>
      </p:sp>
      <p:pic>
        <p:nvPicPr>
          <p:cNvPr id="9247" name="Picture 57" descr="Supplier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919" y="4080203"/>
            <a:ext cx="10350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0" name="Picture 60" descr="Buyer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09" y="4025296"/>
            <a:ext cx="11430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1" name="Picture 61" descr="Business Network Globe,green typ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537" y="5181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Line 91"/>
          <p:cNvSpPr>
            <a:spLocks noChangeShapeType="1"/>
          </p:cNvSpPr>
          <p:nvPr/>
        </p:nvSpPr>
        <p:spPr bwMode="auto">
          <a:xfrm flipH="1">
            <a:off x="1787525" y="4370419"/>
            <a:ext cx="1704975" cy="0"/>
          </a:xfrm>
          <a:prstGeom prst="line">
            <a:avLst/>
          </a:prstGeom>
          <a:noFill/>
          <a:ln w="25400">
            <a:solidFill>
              <a:srgbClr val="0066CC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39" name="Textfeld 59"/>
          <p:cNvSpPr txBox="1">
            <a:spLocks noChangeArrowheads="1"/>
          </p:cNvSpPr>
          <p:nvPr/>
        </p:nvSpPr>
        <p:spPr bwMode="auto">
          <a:xfrm>
            <a:off x="1878012" y="4440097"/>
            <a:ext cx="152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en-US" sz="1200" b="1" dirty="0">
                <a:solidFill>
                  <a:srgbClr val="0070C0"/>
                </a:solidFill>
                <a:latin typeface="+mj-lt"/>
              </a:rPr>
              <a:t>V</a:t>
            </a:r>
            <a:r>
              <a:rPr lang="fr-CA" sz="1200" b="1" dirty="0">
                <a:solidFill>
                  <a:srgbClr val="0070C0"/>
                </a:solidFill>
              </a:rPr>
              <a:t>é</a:t>
            </a:r>
            <a:r>
              <a:rPr lang="de-DE" sz="1200" b="1" dirty="0">
                <a:solidFill>
                  <a:srgbClr val="0070C0"/>
                </a:solidFill>
                <a:latin typeface="+mj-lt"/>
              </a:rPr>
              <a:t>rifier </a:t>
            </a:r>
            <a:r>
              <a:rPr lang="fr-CA" sz="1200" b="1" dirty="0">
                <a:solidFill>
                  <a:srgbClr val="0070C0"/>
                </a:solidFill>
              </a:rPr>
              <a:t>et approuve les changements dans le catalogue</a:t>
            </a:r>
            <a:endParaRPr lang="de-DE" altLang="en-US" sz="1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0" name="Line 72"/>
          <p:cNvSpPr>
            <a:spLocks noChangeShapeType="1"/>
          </p:cNvSpPr>
          <p:nvPr/>
        </p:nvSpPr>
        <p:spPr bwMode="auto">
          <a:xfrm rot="21304459" flipH="1">
            <a:off x="4507718" y="2574196"/>
            <a:ext cx="61702" cy="824708"/>
          </a:xfrm>
          <a:prstGeom prst="line">
            <a:avLst/>
          </a:prstGeom>
          <a:noFill/>
          <a:ln w="25400">
            <a:solidFill>
              <a:srgbClr val="0066CC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41" name="Textfeld 59"/>
          <p:cNvSpPr txBox="1">
            <a:spLocks noChangeArrowheads="1"/>
          </p:cNvSpPr>
          <p:nvPr/>
        </p:nvSpPr>
        <p:spPr bwMode="auto">
          <a:xfrm>
            <a:off x="4662442" y="2785425"/>
            <a:ext cx="16779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200" b="1" dirty="0">
                <a:solidFill>
                  <a:srgbClr val="0066CC"/>
                </a:solidFill>
                <a:latin typeface="+mj-lt"/>
              </a:rPr>
              <a:t>Catalouges approuv</a:t>
            </a:r>
            <a:r>
              <a:rPr lang="fr-CA" sz="1200" b="1" dirty="0" err="1">
                <a:solidFill>
                  <a:srgbClr val="0070C0"/>
                </a:solidFill>
              </a:rPr>
              <a:t>és</a:t>
            </a:r>
            <a:endParaRPr lang="de-DE" altLang="en-US" sz="1200" b="1" dirty="0">
              <a:solidFill>
                <a:srgbClr val="0066CC"/>
              </a:solidFill>
              <a:latin typeface="+mj-lt"/>
            </a:endParaRPr>
          </a:p>
        </p:txBody>
      </p:sp>
      <p:sp>
        <p:nvSpPr>
          <p:cNvPr id="42" name="TextBox 53"/>
          <p:cNvSpPr txBox="1">
            <a:spLocks noChangeArrowheads="1"/>
          </p:cNvSpPr>
          <p:nvPr/>
        </p:nvSpPr>
        <p:spPr bwMode="auto">
          <a:xfrm>
            <a:off x="6513513" y="1575777"/>
            <a:ext cx="2362200" cy="2092881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177800" indent="-177800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fr-CA" sz="1000" b="1" dirty="0">
                <a:solidFill>
                  <a:srgbClr val="0070C0"/>
                </a:solidFill>
                <a:latin typeface="+mj-lt"/>
              </a:rPr>
              <a:t>Télécharge les </a:t>
            </a:r>
            <a:r>
              <a:rPr lang="fr-CA" sz="1000" b="1" dirty="0" err="1">
                <a:solidFill>
                  <a:srgbClr val="0070C0"/>
                </a:solidFill>
                <a:latin typeface="+mj-lt"/>
              </a:rPr>
              <a:t>templates</a:t>
            </a:r>
            <a:r>
              <a:rPr lang="fr-CA" sz="1000" b="1" dirty="0">
                <a:solidFill>
                  <a:srgbClr val="0070C0"/>
                </a:solidFill>
                <a:latin typeface="+mj-lt"/>
              </a:rPr>
              <a:t> de contenu (CSV, XLS, XML) en ligne ou via FTP </a:t>
            </a:r>
          </a:p>
          <a:p>
            <a:pPr marL="177800" indent="-177800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fr-CA" sz="1000" b="1" dirty="0">
                <a:solidFill>
                  <a:srgbClr val="0070C0"/>
                </a:solidFill>
                <a:latin typeface="+mj-lt"/>
              </a:rPr>
              <a:t>Validation du contenu, basé sur contrôle programmé relatif au client</a:t>
            </a:r>
          </a:p>
          <a:p>
            <a:pPr marL="177800" indent="-177800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fr-CA" sz="1000" b="1" dirty="0">
                <a:solidFill>
                  <a:srgbClr val="0070C0"/>
                </a:solidFill>
                <a:latin typeface="+mj-lt"/>
              </a:rPr>
              <a:t>Rapports détaillés des divergences et erreurs (en ligne, téléchargés, par courriel) </a:t>
            </a:r>
          </a:p>
          <a:p>
            <a:pPr marL="177800" indent="-177800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fr-CA" sz="1000" b="1" dirty="0">
                <a:solidFill>
                  <a:srgbClr val="0070C0"/>
                </a:solidFill>
                <a:latin typeface="+mj-lt"/>
              </a:rPr>
              <a:t>Téléchargement des fichiers catalogues précédents</a:t>
            </a:r>
            <a:endParaRPr lang="en-GB" sz="1000" b="1" dirty="0">
              <a:solidFill>
                <a:srgbClr val="0070C0"/>
              </a:solidFill>
              <a:latin typeface="+mj-lt"/>
              <a:cs typeface="Arial"/>
            </a:endParaRPr>
          </a:p>
          <a:p>
            <a:pPr marL="177800" indent="-177800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fr-CA" sz="1000" b="1" dirty="0">
                <a:solidFill>
                  <a:srgbClr val="0070C0"/>
                </a:solidFill>
                <a:latin typeface="+mj-lt"/>
              </a:rPr>
              <a:t>Enrichissement des données du catalogue (valeurs par défaut, mappages) </a:t>
            </a:r>
          </a:p>
          <a:p>
            <a:pPr marL="177800" indent="-177800">
              <a:buClr>
                <a:srgbClr val="77B800"/>
              </a:buClr>
              <a:buFont typeface="Wingdings" panose="05000000000000000000" pitchFamily="2" charset="2"/>
              <a:buChar char="ü"/>
            </a:pPr>
            <a:r>
              <a:rPr lang="fr-CA" sz="1000" b="1" dirty="0">
                <a:solidFill>
                  <a:srgbClr val="0070C0"/>
                </a:solidFill>
                <a:latin typeface="+mj-lt"/>
              </a:rPr>
              <a:t>Publication des catalogues client</a:t>
            </a:r>
            <a:endParaRPr lang="en-US" altLang="en-US" sz="1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2" name="Rectangle 5"/>
          <p:cNvSpPr>
            <a:spLocks noGrp="1" noChangeArrowheads="1"/>
          </p:cNvSpPr>
          <p:nvPr>
            <p:ph type="title"/>
          </p:nvPr>
        </p:nvSpPr>
        <p:spPr>
          <a:xfrm>
            <a:off x="-30263" y="-152400"/>
            <a:ext cx="8229600" cy="1143000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CA" sz="3000" dirty="0" err="1">
                <a:latin typeface="Arial" panose="020B0604020202020204" pitchFamily="34" charset="0"/>
                <a:cs typeface="Arial" pitchFamily="34" charset="0"/>
              </a:rPr>
              <a:t>Catalog</a:t>
            </a:r>
            <a:r>
              <a:rPr lang="fr-CA" sz="3000" dirty="0">
                <a:latin typeface="Arial" panose="020B0604020202020204" pitchFamily="34" charset="0"/>
                <a:cs typeface="Arial" pitchFamily="34" charset="0"/>
              </a:rPr>
              <a:t> Manager – Survol</a:t>
            </a:r>
            <a:endParaRPr lang="en-US" sz="3000" dirty="0">
              <a:latin typeface="Arial" panose="020B0604020202020204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245" y="3488029"/>
            <a:ext cx="1905000" cy="116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80"/>
          <p:cNvSpPr txBox="1">
            <a:spLocks noChangeArrowheads="1"/>
          </p:cNvSpPr>
          <p:nvPr/>
        </p:nvSpPr>
        <p:spPr bwMode="auto">
          <a:xfrm>
            <a:off x="457200" y="4738457"/>
            <a:ext cx="12303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200" b="1" dirty="0" err="1">
                <a:solidFill>
                  <a:srgbClr val="0066CC"/>
                </a:solidFill>
                <a:latin typeface="+mj-lt"/>
              </a:rPr>
              <a:t>Acheteur</a:t>
            </a:r>
            <a:r>
              <a:rPr lang="en-US" altLang="en-US" sz="1200" b="1" dirty="0">
                <a:solidFill>
                  <a:srgbClr val="0066CC"/>
                </a:solidFill>
                <a:latin typeface="+mj-lt"/>
              </a:rPr>
              <a:t>  </a:t>
            </a:r>
            <a:r>
              <a:rPr lang="en-US" altLang="en-US" sz="1200" b="1" dirty="0" err="1">
                <a:solidFill>
                  <a:srgbClr val="0066CC"/>
                </a:solidFill>
                <a:latin typeface="+mj-lt"/>
              </a:rPr>
              <a:t>dans</a:t>
            </a:r>
            <a:r>
              <a:rPr lang="en-US" altLang="en-US" sz="1200" b="1" dirty="0">
                <a:solidFill>
                  <a:srgbClr val="0066CC"/>
                </a:solidFill>
                <a:latin typeface="+mj-lt"/>
              </a:rPr>
              <a:t> le </a:t>
            </a:r>
            <a:r>
              <a:rPr lang="en-US" altLang="en-US" sz="1200" b="1" dirty="0" err="1">
                <a:solidFill>
                  <a:srgbClr val="0066CC"/>
                </a:solidFill>
                <a:latin typeface="+mj-lt"/>
              </a:rPr>
              <a:t>Portail</a:t>
            </a:r>
            <a:r>
              <a:rPr lang="en-US" altLang="en-US" sz="1200" b="1" dirty="0">
                <a:solidFill>
                  <a:srgbClr val="0066CC"/>
                </a:solidFill>
                <a:latin typeface="+mj-lt"/>
              </a:rPr>
              <a:t> </a:t>
            </a:r>
            <a:r>
              <a:rPr lang="en-US" altLang="en-US" sz="1200" b="1" dirty="0" err="1">
                <a:solidFill>
                  <a:srgbClr val="0066CC"/>
                </a:solidFill>
                <a:latin typeface="+mj-lt"/>
              </a:rPr>
              <a:t>Hubwoo</a:t>
            </a:r>
            <a:endParaRPr lang="en-US" altLang="en-US" sz="1200" b="1" dirty="0">
              <a:solidFill>
                <a:srgbClr val="0066C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945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73" y="1160477"/>
            <a:ext cx="7954106" cy="4124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Callout 2 11"/>
          <p:cNvSpPr/>
          <p:nvPr/>
        </p:nvSpPr>
        <p:spPr>
          <a:xfrm>
            <a:off x="3767070" y="4424509"/>
            <a:ext cx="2292652" cy="632013"/>
          </a:xfrm>
          <a:prstGeom prst="borderCallout2">
            <a:avLst>
              <a:gd name="adj1" fmla="val 20357"/>
              <a:gd name="adj2" fmla="val -800"/>
              <a:gd name="adj3" fmla="val 23573"/>
              <a:gd name="adj4" fmla="val -16667"/>
              <a:gd name="adj5" fmla="val 94688"/>
              <a:gd name="adj6" fmla="val -57612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n-lt"/>
              </a:rPr>
              <a:t>Il y a aussi une option pour télécharger le Rapport d’erreurs situé sous le tableau des erreurs.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" y="1466662"/>
            <a:ext cx="3365786" cy="29718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5" name="Line Callout 2 14"/>
          <p:cNvSpPr/>
          <p:nvPr/>
        </p:nvSpPr>
        <p:spPr>
          <a:xfrm>
            <a:off x="3733800" y="1160477"/>
            <a:ext cx="2195672" cy="797331"/>
          </a:xfrm>
          <a:prstGeom prst="borderCallout2">
            <a:avLst>
              <a:gd name="adj1" fmla="val 18750"/>
              <a:gd name="adj2" fmla="val -1855"/>
              <a:gd name="adj3" fmla="val 18750"/>
              <a:gd name="adj4" fmla="val -16667"/>
              <a:gd name="adj5" fmla="val 171349"/>
              <a:gd name="adj6" fmla="val -51924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n-lt"/>
              </a:rPr>
              <a:t>Il est possible de filtrer la liste par Catégorie (Erreur, Avertissement, Corrigé), Type Erreur, Colonne Erreur et Valeur.  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/>
          <a:lstStyle/>
          <a:p>
            <a:r>
              <a:rPr lang="en-US" dirty="0"/>
              <a:t>  </a:t>
            </a:r>
            <a:r>
              <a:rPr lang="fr-CA" dirty="0">
                <a:solidFill>
                  <a:prstClr val="white"/>
                </a:solidFill>
              </a:rPr>
              <a:t>Correction d’erreurs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60024"/>
            <a:ext cx="1219200" cy="76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14" y="3606681"/>
            <a:ext cx="1197117" cy="831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109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8490307" cy="446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679458" y="2610191"/>
            <a:ext cx="6169141" cy="64693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5" name="Line Callout 2 14"/>
          <p:cNvSpPr/>
          <p:nvPr/>
        </p:nvSpPr>
        <p:spPr>
          <a:xfrm>
            <a:off x="5867400" y="1446850"/>
            <a:ext cx="2195672" cy="797331"/>
          </a:xfrm>
          <a:prstGeom prst="borderCallout2">
            <a:avLst>
              <a:gd name="adj1" fmla="val 18750"/>
              <a:gd name="adj2" fmla="val -1392"/>
              <a:gd name="adj3" fmla="val 18750"/>
              <a:gd name="adj4" fmla="val -16667"/>
              <a:gd name="adj5" fmla="val 150944"/>
              <a:gd name="adj6" fmla="val -58210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n-lt"/>
              </a:rPr>
              <a:t>Appuyez sur F5 pour mettre l’état du catalogue à jour, ou vous pouvez aller à la page ‘Surveiller’.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400"/>
            <a:ext cx="7061200" cy="674955"/>
          </a:xfrm>
        </p:spPr>
        <p:txBody>
          <a:bodyPr/>
          <a:lstStyle/>
          <a:p>
            <a:r>
              <a:rPr lang="fr-CA" dirty="0"/>
              <a:t>  Correction d’erreurs</a:t>
            </a:r>
          </a:p>
        </p:txBody>
      </p:sp>
    </p:spTree>
    <p:extLst>
      <p:ext uri="{BB962C8B-B14F-4D97-AF65-F5344CB8AC3E}">
        <p14:creationId xmlns:p14="http://schemas.microsoft.com/office/powerpoint/2010/main" val="64921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838200"/>
            <a:ext cx="9144000" cy="4876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 fontAlgn="auto">
              <a:spcAft>
                <a:spcPts val="0"/>
              </a:spcAft>
              <a:buClrTx/>
            </a:pPr>
            <a:r>
              <a:rPr lang="fr-CA" b="1" dirty="0">
                <a:solidFill>
                  <a:srgbClr val="006699"/>
                </a:solidFill>
              </a:rPr>
              <a:t>Envoyer le catalogue </a:t>
            </a:r>
          </a:p>
        </p:txBody>
      </p:sp>
    </p:spTree>
    <p:extLst>
      <p:ext uri="{BB962C8B-B14F-4D97-AF65-F5344CB8AC3E}">
        <p14:creationId xmlns:p14="http://schemas.microsoft.com/office/powerpoint/2010/main" val="267135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4" y="1532567"/>
            <a:ext cx="9144000" cy="2641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Callout 2 9"/>
          <p:cNvSpPr/>
          <p:nvPr/>
        </p:nvSpPr>
        <p:spPr>
          <a:xfrm flipH="1">
            <a:off x="2872655" y="3062316"/>
            <a:ext cx="1066800" cy="612648"/>
          </a:xfrm>
          <a:prstGeom prst="borderCallout2">
            <a:avLst>
              <a:gd name="adj1" fmla="val 43976"/>
              <a:gd name="adj2" fmla="val 103298"/>
              <a:gd name="adj3" fmla="val 92326"/>
              <a:gd name="adj4" fmla="val 148726"/>
              <a:gd name="adj5" fmla="val 93192"/>
              <a:gd name="adj6" fmla="val 263124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Cliquez ‘Envoyer le catalogue’ 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591" y="3368640"/>
            <a:ext cx="428625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Envoyer</a:t>
            </a:r>
            <a:r>
              <a:rPr lang="en-US" dirty="0"/>
              <a:t> </a:t>
            </a:r>
            <a:r>
              <a:rPr lang="fr-CA" dirty="0"/>
              <a:t>un catalogue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77590" y="3368640"/>
            <a:ext cx="4286251" cy="282892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28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838200"/>
            <a:ext cx="9144000" cy="4419600"/>
          </a:xfrm>
        </p:spPr>
        <p:txBody>
          <a:bodyPr rtlCol="0" anchor="ctr">
            <a:normAutofit/>
          </a:bodyPr>
          <a:lstStyle/>
          <a:p>
            <a:pPr algn="ctr"/>
            <a:r>
              <a:rPr lang="fr-CA" b="1" dirty="0">
                <a:solidFill>
                  <a:srgbClr val="006699"/>
                </a:solidFill>
              </a:rPr>
              <a:t>Menu de la roue dentée : </a:t>
            </a:r>
            <a:br>
              <a:rPr lang="fr-CA" b="1" dirty="0">
                <a:solidFill>
                  <a:srgbClr val="006699"/>
                </a:solidFill>
              </a:rPr>
            </a:br>
            <a:r>
              <a:rPr lang="fr-CA" b="1" dirty="0">
                <a:solidFill>
                  <a:srgbClr val="006699"/>
                </a:solidFill>
              </a:rPr>
              <a:t>Fonctionnalités avancées</a:t>
            </a:r>
          </a:p>
        </p:txBody>
      </p:sp>
    </p:spTree>
    <p:extLst>
      <p:ext uri="{BB962C8B-B14F-4D97-AF65-F5344CB8AC3E}">
        <p14:creationId xmlns:p14="http://schemas.microsoft.com/office/powerpoint/2010/main" val="82243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152400"/>
            <a:ext cx="7543800" cy="6749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fontAlgn="auto">
              <a:spcAft>
                <a:spcPts val="0"/>
              </a:spcAft>
              <a:buClrTx/>
            </a:pPr>
            <a:r>
              <a:rPr lang="fr-CA" sz="2800" dirty="0"/>
              <a:t> Menu de la roue dentée : Fonctionnalités avancées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81200"/>
            <a:ext cx="5993691" cy="3827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Callout 2 7"/>
          <p:cNvSpPr/>
          <p:nvPr/>
        </p:nvSpPr>
        <p:spPr>
          <a:xfrm>
            <a:off x="6858000" y="1371600"/>
            <a:ext cx="1447800" cy="841248"/>
          </a:xfrm>
          <a:prstGeom prst="borderCallout2">
            <a:avLst>
              <a:gd name="adj1" fmla="val 38651"/>
              <a:gd name="adj2" fmla="val -926"/>
              <a:gd name="adj3" fmla="val 38651"/>
              <a:gd name="adj4" fmla="val -16667"/>
              <a:gd name="adj5" fmla="val 112500"/>
              <a:gd name="adj6" fmla="val -46667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Cliquez sur l’icone pour ouvrir le Menu</a:t>
            </a:r>
          </a:p>
        </p:txBody>
      </p:sp>
    </p:spTree>
    <p:extLst>
      <p:ext uri="{BB962C8B-B14F-4D97-AF65-F5344CB8AC3E}">
        <p14:creationId xmlns:p14="http://schemas.microsoft.com/office/powerpoint/2010/main" val="223864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7543800" cy="762000"/>
          </a:xfrm>
        </p:spPr>
        <p:txBody>
          <a:bodyPr>
            <a:normAutofit fontScale="90000"/>
          </a:bodyPr>
          <a:lstStyle/>
          <a:p>
            <a:r>
              <a:rPr lang="en-US" sz="2700" dirty="0"/>
              <a:t>  </a:t>
            </a:r>
            <a:r>
              <a:rPr lang="fr-CA" sz="2700" dirty="0"/>
              <a:t>Menu </a:t>
            </a:r>
            <a:r>
              <a:rPr lang="fr-CA" sz="2400" dirty="0"/>
              <a:t>de la roue dentée </a:t>
            </a:r>
            <a:r>
              <a:rPr lang="fr-CA" sz="2700" dirty="0"/>
              <a:t>: Fonctionnalités avancées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334000"/>
          </a:xfrm>
        </p:spPr>
        <p:txBody>
          <a:bodyPr>
            <a:normAutofit/>
          </a:bodyPr>
          <a:lstStyle/>
          <a:p>
            <a:r>
              <a:rPr lang="fr-CA" sz="2100" dirty="0"/>
              <a:t>Le poste </a:t>
            </a:r>
            <a:r>
              <a:rPr lang="fr-CA" sz="2100" b="1" dirty="0"/>
              <a:t>Vérifier la Routine </a:t>
            </a:r>
            <a:r>
              <a:rPr lang="fr-CA" sz="2100" dirty="0"/>
              <a:t>du menu vous donne accès à une information plus détaillée au sujet du contrôle programmé pour le client. </a:t>
            </a:r>
          </a:p>
          <a:p>
            <a:endParaRPr lang="fr-CA" sz="1600" dirty="0"/>
          </a:p>
          <a:p>
            <a:r>
              <a:rPr lang="fr-CA" sz="2100" b="1" dirty="0"/>
              <a:t>Mode d’envoi (Manuel)</a:t>
            </a:r>
            <a:r>
              <a:rPr lang="fr-CA" sz="2100" dirty="0"/>
              <a:t>: vous pouvez changer le mode de manuel à automatique. Cette fonction est basée sur vos préférences, si vous, à titre de fournisseur, désirez réviser le catalogue avant de poursuivre avec sa soumission.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42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562600"/>
          </a:xfrm>
        </p:spPr>
        <p:txBody>
          <a:bodyPr>
            <a:normAutofit/>
          </a:bodyPr>
          <a:lstStyle/>
          <a:p>
            <a:r>
              <a:rPr lang="fr-CA" sz="2300" dirty="0"/>
              <a:t>Le poste </a:t>
            </a:r>
            <a:r>
              <a:rPr lang="fr-CA" sz="2300" b="1" dirty="0"/>
              <a:t>Modifier les valeurs par défaut </a:t>
            </a:r>
            <a:r>
              <a:rPr lang="fr-CA" sz="2300" dirty="0"/>
              <a:t>du menu vous permet de définir les valeurs par défaut pour remplir les champs spécifiques dans un catalogue et pour l’enrichir. </a:t>
            </a:r>
            <a:endParaRPr lang="fr-CA" sz="1100" dirty="0"/>
          </a:p>
          <a:p>
            <a:r>
              <a:rPr lang="fr-CA" sz="2300" dirty="0"/>
              <a:t>Le poste </a:t>
            </a:r>
            <a:r>
              <a:rPr lang="fr-CA" sz="2300" b="1" dirty="0"/>
              <a:t>Avertissement de temps </a:t>
            </a:r>
            <a:r>
              <a:rPr lang="fr-CA" sz="2300" dirty="0"/>
              <a:t>vous permet de définir l’heure à laquelle une commande sera bloquée ou simplement un avertissement fourni au demandeur. </a:t>
            </a:r>
          </a:p>
          <a:p>
            <a:pPr marL="0" indent="0">
              <a:buNone/>
            </a:pPr>
            <a:endParaRPr lang="fr-CA" sz="1000" dirty="0"/>
          </a:p>
          <a:p>
            <a:r>
              <a:rPr lang="fr-CA" sz="2300" dirty="0"/>
              <a:t>Le poste </a:t>
            </a:r>
            <a:r>
              <a:rPr lang="fr-CA" sz="2300" b="1" dirty="0"/>
              <a:t>Valeur minimum du panier d’achat </a:t>
            </a:r>
            <a:r>
              <a:rPr lang="fr-CA" sz="2300" dirty="0"/>
              <a:t>du menu vous permet de définir la valeur minimale du panier d’achat de sorte que les clients ne pourront pas placer de commande en-dessous de cette valeur.  </a:t>
            </a:r>
          </a:p>
          <a:p>
            <a:endParaRPr lang="fr-CA" sz="1000" dirty="0"/>
          </a:p>
          <a:p>
            <a:r>
              <a:rPr lang="fr-CA" sz="2300" dirty="0"/>
              <a:t>Les </a:t>
            </a:r>
            <a:r>
              <a:rPr lang="fr-CA" sz="2300" b="1" dirty="0"/>
              <a:t>Frais de transport </a:t>
            </a:r>
            <a:r>
              <a:rPr lang="fr-CA" sz="2300" dirty="0"/>
              <a:t>adhèrent à l’accord que vous avez avec l’acheteur lorsque votre client utilise des frais de transport.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76200"/>
            <a:ext cx="7543800" cy="762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fontAlgn="auto">
              <a:spcAft>
                <a:spcPts val="0"/>
              </a:spcAft>
              <a:buClrTx/>
            </a:pPr>
            <a:r>
              <a:rPr lang="en-US" dirty="0"/>
              <a:t>  </a:t>
            </a:r>
            <a:r>
              <a:rPr lang="fr-CA" dirty="0"/>
              <a:t>Menu </a:t>
            </a:r>
            <a:r>
              <a:rPr lang="fr-CA" sz="3200" dirty="0" err="1"/>
              <a:t>Menu</a:t>
            </a:r>
            <a:r>
              <a:rPr lang="fr-CA" sz="3200" dirty="0"/>
              <a:t> de la roue dentée </a:t>
            </a:r>
            <a:r>
              <a:rPr lang="fr-CA" dirty="0"/>
              <a:t>: Fonctionnalités avancées</a:t>
            </a:r>
          </a:p>
        </p:txBody>
      </p:sp>
    </p:spTree>
    <p:extLst>
      <p:ext uri="{BB962C8B-B14F-4D97-AF65-F5344CB8AC3E}">
        <p14:creationId xmlns:p14="http://schemas.microsoft.com/office/powerpoint/2010/main" val="77839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6"/>
          <p:cNvSpPr txBox="1">
            <a:spLocks noChangeArrowheads="1"/>
          </p:cNvSpPr>
          <p:nvPr/>
        </p:nvSpPr>
        <p:spPr bwMode="auto">
          <a:xfrm>
            <a:off x="0" y="304800"/>
            <a:ext cx="70591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CA" sz="3000" dirty="0">
                <a:solidFill>
                  <a:schemeClr val="bg1"/>
                </a:solidFill>
                <a:latin typeface="Arial" panose="020B0604020202020204" pitchFamily="34" charset="0"/>
              </a:rPr>
              <a:t>  Ressources – Soutien 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hangingPunct="1"/>
            <a:endParaRPr lang="en-US" sz="20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None/>
            </a:pPr>
            <a:r>
              <a:rPr lang="fr-CA" sz="2400" b="1" dirty="0">
                <a:solidFill>
                  <a:srgbClr val="006699"/>
                </a:solidFill>
                <a:latin typeface="Arial" panose="020B0604020202020204" pitchFamily="34" charset="0"/>
                <a:cs typeface="Arial"/>
              </a:rPr>
              <a:t>Le service à la clientèle</a:t>
            </a:r>
          </a:p>
          <a:p>
            <a:pPr algn="ctr" eaLnBrk="1" hangingPunct="1"/>
            <a:endParaRPr lang="en-US" sz="1400" b="1" dirty="0">
              <a:solidFill>
                <a:srgbClr val="006699"/>
              </a:solidFill>
              <a:latin typeface="Arial" panose="020B0604020202020204" pitchFamily="34" charset="0"/>
              <a:cs typeface="Arial"/>
            </a:endParaRPr>
          </a:p>
          <a:p>
            <a:pPr algn="ctr" eaLnBrk="1" hangingPunct="1"/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hlinkClick r:id="rId3"/>
              </a:rPr>
              <a:t>http://www.hubwoo.com/global-customer-support/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lvl="1" algn="ctr"/>
            <a:endParaRPr lang="en-US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09574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52053"/>
            <a:ext cx="7315200" cy="674955"/>
          </a:xfrm>
        </p:spPr>
        <p:txBody>
          <a:bodyPr>
            <a:noAutofit/>
          </a:bodyPr>
          <a:lstStyle/>
          <a:p>
            <a:r>
              <a:rPr lang="fr-CA" dirty="0"/>
              <a:t>  </a:t>
            </a:r>
            <a:r>
              <a:rPr lang="fr-CA" dirty="0" err="1"/>
              <a:t>Catalog</a:t>
            </a:r>
            <a:r>
              <a:rPr lang="fr-CA" dirty="0"/>
              <a:t> Manager – Processus </a:t>
            </a: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>
          <a:xfrm>
            <a:off x="334108" y="1447800"/>
            <a:ext cx="8581292" cy="5029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•"/>
              <a:defRPr sz="32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–"/>
              <a:defRPr sz="28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•"/>
              <a:defRPr sz="24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–"/>
              <a:defRPr sz="20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»"/>
              <a:defRPr sz="20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2C50"/>
              </a:buClr>
              <a:buNone/>
            </a:pPr>
            <a:r>
              <a:rPr lang="en-GB" sz="1300" b="1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 </a:t>
            </a:r>
          </a:p>
          <a:p>
            <a:pPr marL="0" indent="0">
              <a:buClr>
                <a:srgbClr val="002C50"/>
              </a:buClr>
              <a:buNone/>
            </a:pPr>
            <a:r>
              <a:rPr lang="en-GB" sz="1800" b="1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fr-CA" sz="1900" b="1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Acheteur:</a:t>
            </a:r>
            <a:endParaRPr lang="fr-CA" sz="1800" b="1" dirty="0">
              <a:solidFill>
                <a:srgbClr val="77B8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002C50"/>
              </a:buClr>
              <a:buNone/>
            </a:pPr>
            <a:endParaRPr lang="fr-CA" sz="1100" b="1" dirty="0">
              <a:solidFill>
                <a:srgbClr val="77B8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Clr>
                <a:srgbClr val="002C50"/>
              </a:buClr>
            </a:pP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Active la </a:t>
            </a:r>
            <a:r>
              <a:rPr lang="fr-CA" sz="1900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conformité du contrat </a:t>
            </a: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avec l’approbation du gestionnaire de catégorie assigné</a:t>
            </a:r>
          </a:p>
          <a:p>
            <a:pPr marL="266700" indent="-266700">
              <a:buClr>
                <a:srgbClr val="002C50"/>
              </a:buClr>
            </a:pP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Seuls les articles approuvés de </a:t>
            </a:r>
            <a:r>
              <a:rPr lang="fr-CA" sz="1900" dirty="0" err="1">
                <a:latin typeface="Arial" panose="020B0604020202020204" pitchFamily="34" charset="0"/>
                <a:cs typeface="Arial" panose="020B0604020202020204" pitchFamily="34" charset="0"/>
              </a:rPr>
              <a:t>Catalog</a:t>
            </a: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 Manager Supplier apparaitront dans la fonction “Recherche” du côté des utilisateurs finaux</a:t>
            </a:r>
          </a:p>
          <a:p>
            <a:pPr marL="266700" indent="-266700">
              <a:buClr>
                <a:srgbClr val="002C50"/>
              </a:buClr>
            </a:pP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Tous les </a:t>
            </a:r>
            <a:r>
              <a:rPr lang="fr-CA" sz="1900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changements </a:t>
            </a: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seront </a:t>
            </a:r>
            <a:r>
              <a:rPr lang="fr-CA" sz="1900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rapportés et indiqués </a:t>
            </a: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durant le déroulement du </a:t>
            </a:r>
            <a:r>
              <a:rPr lang="fr-CA" sz="1900" i="1" dirty="0">
                <a:latin typeface="Arial" panose="020B0604020202020204" pitchFamily="34" charset="0"/>
                <a:cs typeface="Arial" panose="020B0604020202020204" pitchFamily="34" charset="0"/>
              </a:rPr>
              <a:t>workflow</a:t>
            </a:r>
            <a:endParaRPr lang="fr-CA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Clr>
                <a:srgbClr val="002C50"/>
              </a:buClr>
            </a:pP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Enrichissement automatisé des catalogues Fournisseur pour améliorer la qualité d’utilisation </a:t>
            </a:r>
          </a:p>
          <a:p>
            <a:pPr marL="0" indent="0">
              <a:buClr>
                <a:srgbClr val="002C50"/>
              </a:buClr>
              <a:buNone/>
            </a:pPr>
            <a:r>
              <a:rPr lang="fr-CA" sz="1800" b="1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CA" sz="1500" b="1" dirty="0">
              <a:solidFill>
                <a:srgbClr val="77B8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002C50"/>
              </a:buClr>
              <a:buNone/>
            </a:pPr>
            <a:r>
              <a:rPr lang="fr-CA" sz="1800" b="1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   </a:t>
            </a:r>
            <a:r>
              <a:rPr lang="fr-CA" sz="1900" b="1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Fournisseur:</a:t>
            </a:r>
            <a:endParaRPr lang="fr-CA" sz="1800" b="1" dirty="0">
              <a:solidFill>
                <a:srgbClr val="77B8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002C50"/>
              </a:buClr>
              <a:buNone/>
            </a:pPr>
            <a:endParaRPr lang="fr-CA" sz="800" b="1" dirty="0">
              <a:solidFill>
                <a:srgbClr val="77B8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002C50"/>
              </a:buClr>
              <a:buNone/>
            </a:pPr>
            <a:endParaRPr lang="fr-CA" sz="1000" b="1" dirty="0">
              <a:solidFill>
                <a:srgbClr val="77B8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Clr>
                <a:srgbClr val="002C50"/>
              </a:buClr>
            </a:pP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Gère les catalogues pour les différents clients en une solution unique </a:t>
            </a:r>
          </a:p>
          <a:p>
            <a:pPr marL="257175" indent="-257175">
              <a:buClr>
                <a:srgbClr val="002C50"/>
              </a:buClr>
            </a:pPr>
            <a:r>
              <a:rPr lang="fr-CA" sz="1900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</a:t>
            </a: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 du contenu en fonction des règles spécifiques du client</a:t>
            </a:r>
          </a:p>
          <a:p>
            <a:pPr marL="257175" indent="-257175">
              <a:buClr>
                <a:srgbClr val="002C50"/>
              </a:buClr>
            </a:pP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Feedback détaillée sur les erreurs dans le contenu et les avertissements </a:t>
            </a:r>
          </a:p>
          <a:p>
            <a:pPr marL="257175" indent="-257175">
              <a:buClr>
                <a:srgbClr val="002C50"/>
              </a:buClr>
            </a:pPr>
            <a:r>
              <a:rPr lang="fr-CA" sz="1900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Automatisation</a:t>
            </a:r>
            <a:r>
              <a:rPr lang="fr-CA" sz="1900" dirty="0">
                <a:latin typeface="Arial" panose="020B0604020202020204" pitchFamily="34" charset="0"/>
                <a:cs typeface="Arial" panose="020B0604020202020204" pitchFamily="34" charset="0"/>
              </a:rPr>
              <a:t> du processus disponible à toutes les étapes du </a:t>
            </a:r>
            <a:r>
              <a:rPr lang="fr-CA" sz="1900" i="1" dirty="0">
                <a:latin typeface="Arial" panose="020B0604020202020204" pitchFamily="34" charset="0"/>
                <a:cs typeface="Arial" panose="020B0604020202020204" pitchFamily="34" charset="0"/>
              </a:rPr>
              <a:t>workflow </a:t>
            </a: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34108" y="914400"/>
            <a:ext cx="64183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CA" sz="2200" b="1" dirty="0">
                <a:solidFill>
                  <a:srgbClr val="77B800"/>
                </a:solidFill>
                <a:latin typeface="Arial" panose="020B0604020202020204" pitchFamily="34" charset="0"/>
              </a:rPr>
              <a:t>Création collaborative du catalogue</a:t>
            </a:r>
          </a:p>
        </p:txBody>
      </p:sp>
      <p:pic>
        <p:nvPicPr>
          <p:cNvPr id="5" name="Picture 57" descr="Supplier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397202"/>
            <a:ext cx="894855" cy="708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0" descr="Buyer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74" y="1447800"/>
            <a:ext cx="970226" cy="59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64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7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Catalog Manager Process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2209800"/>
            <a:ext cx="8305800" cy="38625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en-US" sz="300" b="1" dirty="0">
              <a:solidFill>
                <a:srgbClr val="0077D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r>
              <a:rPr lang="en-US" sz="1600" b="1" dirty="0">
                <a:solidFill>
                  <a:srgbClr val="0077D0"/>
                </a:solidFill>
                <a:latin typeface="Arial" panose="020B0604020202020204" pitchFamily="34" charset="0"/>
              </a:rPr>
              <a:t>Catalog Manager</a:t>
            </a: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53531" y="2638300"/>
            <a:ext cx="3181890" cy="2939266"/>
          </a:xfrm>
          <a:prstGeom prst="rect">
            <a:avLst/>
          </a:prstGeom>
          <a:solidFill>
            <a:srgbClr val="007FDE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b="1" dirty="0" err="1">
                <a:solidFill>
                  <a:schemeClr val="bg1"/>
                </a:solidFill>
                <a:latin typeface="Arial" panose="020B0604020202020204" pitchFamily="34" charset="0"/>
              </a:rPr>
              <a:t>Acheteur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1766" y="2638300"/>
            <a:ext cx="4590126" cy="2893100"/>
          </a:xfrm>
          <a:prstGeom prst="rect">
            <a:avLst/>
          </a:prstGeom>
          <a:solidFill>
            <a:srgbClr val="007FDE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buNone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52129347"/>
              </p:ext>
            </p:extLst>
          </p:nvPr>
        </p:nvGraphicFramePr>
        <p:xfrm>
          <a:off x="866566" y="2805374"/>
          <a:ext cx="7924800" cy="938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01766" y="3493791"/>
            <a:ext cx="1560812" cy="2554545"/>
          </a:xfrm>
          <a:prstGeom prst="rect">
            <a:avLst/>
          </a:prstGeom>
          <a:solidFill>
            <a:srgbClr val="00A7E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1001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dirty="0" err="1">
                <a:solidFill>
                  <a:schemeClr val="bg1"/>
                </a:solidFill>
                <a:latin typeface="Arial "/>
              </a:rPr>
              <a:t>Recevoir</a:t>
            </a:r>
            <a:r>
              <a:rPr lang="en-US" sz="1000" b="1" dirty="0">
                <a:solidFill>
                  <a:schemeClr val="bg1"/>
                </a:solidFill>
                <a:latin typeface="Arial "/>
              </a:rPr>
              <a:t>/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000" b="1" dirty="0">
                <a:solidFill>
                  <a:schemeClr val="bg1"/>
                </a:solidFill>
                <a:latin typeface="Arial "/>
              </a:rPr>
              <a:t>Télécharger le </a:t>
            </a:r>
            <a:r>
              <a:rPr lang="fr-CA" sz="1000" b="1" dirty="0" err="1">
                <a:solidFill>
                  <a:schemeClr val="bg1"/>
                </a:solidFill>
                <a:latin typeface="Arial "/>
              </a:rPr>
              <a:t>template</a:t>
            </a:r>
            <a:r>
              <a:rPr lang="fr-CA" sz="1000" b="1" dirty="0">
                <a:solidFill>
                  <a:schemeClr val="bg1"/>
                </a:solidFill>
                <a:latin typeface="Arial "/>
              </a:rPr>
              <a:t>  de catalogue simple et les directives</a:t>
            </a:r>
            <a:endParaRPr lang="en-US" sz="1000" b="1" dirty="0">
              <a:solidFill>
                <a:schemeClr val="bg1"/>
              </a:solidFill>
              <a:latin typeface="Arial 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>
              <a:solidFill>
                <a:schemeClr val="bg1"/>
              </a:solidFill>
              <a:latin typeface="Arial 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CA" sz="1000" b="1" dirty="0">
                <a:latin typeface="Arial "/>
              </a:rPr>
              <a:t>Remplir le modèle de catalogue et faire une première vérification</a:t>
            </a:r>
            <a:endParaRPr lang="en-US" sz="1000" b="1" dirty="0">
              <a:latin typeface="Arial 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 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000" b="1" dirty="0">
                <a:latin typeface="Arial "/>
              </a:rPr>
              <a:t>Télécharger  vers l’amont  le modèle de catalogue </a:t>
            </a:r>
            <a:endParaRPr lang="en-US" sz="1000" b="1" dirty="0">
              <a:solidFill>
                <a:schemeClr val="bg1"/>
              </a:solidFill>
              <a:latin typeface="Arial 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62578" y="3498105"/>
            <a:ext cx="1512211" cy="2862322"/>
          </a:xfrm>
          <a:prstGeom prst="rect">
            <a:avLst/>
          </a:prstGeom>
          <a:solidFill>
            <a:srgbClr val="00A7E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1001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CA" sz="1000" b="1" dirty="0">
                <a:latin typeface="Arial "/>
              </a:rPr>
              <a:t>Vérification et validation automatisées des données du catalogue (contrôle programmé)</a:t>
            </a:r>
            <a:endParaRPr lang="en-US" sz="1000" b="1" dirty="0">
              <a:latin typeface="Arial 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>
              <a:solidFill>
                <a:schemeClr val="bg1"/>
              </a:solidFill>
              <a:latin typeface="Arial 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000" b="1" dirty="0">
                <a:latin typeface="Arial "/>
              </a:rPr>
              <a:t>Informer le fournisseur quant à la validité ou l’invalidité des données du catalogue</a:t>
            </a:r>
            <a:endParaRPr lang="en-US" sz="1000" b="1" dirty="0">
              <a:solidFill>
                <a:schemeClr val="bg1"/>
              </a:solidFill>
              <a:latin typeface="Arial 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72634" y="3498105"/>
            <a:ext cx="1580897" cy="2092881"/>
          </a:xfrm>
          <a:prstGeom prst="rect">
            <a:avLst/>
          </a:prstGeom>
          <a:solidFill>
            <a:srgbClr val="00A7E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1001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fr-CA" sz="1000" b="1" dirty="0">
                <a:latin typeface="Arial "/>
              </a:rPr>
              <a:t>Offrir une  vue détaillée des données du catalogue</a:t>
            </a:r>
            <a:endParaRPr lang="en-US" sz="1000" b="1" dirty="0">
              <a:latin typeface="Arial 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>
              <a:solidFill>
                <a:schemeClr val="bg1"/>
              </a:solidFill>
              <a:latin typeface="Arial "/>
            </a:endParaRPr>
          </a:p>
          <a:p>
            <a:pPr lvl="0"/>
            <a:r>
              <a:rPr lang="fr-CA" sz="1000" b="1" dirty="0">
                <a:latin typeface="Arial "/>
              </a:rPr>
              <a:t>Publier le nouveau catalogue au Client</a:t>
            </a:r>
            <a:endParaRPr lang="en-US" sz="1000" b="1" dirty="0">
              <a:latin typeface="Arial 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>
              <a:solidFill>
                <a:schemeClr val="bg1"/>
              </a:solidFill>
              <a:latin typeface="Arial 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53531" y="3493791"/>
            <a:ext cx="1607568" cy="2092881"/>
          </a:xfrm>
          <a:prstGeom prst="rect">
            <a:avLst/>
          </a:prstGeom>
          <a:solidFill>
            <a:srgbClr val="00A7E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1001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fr-CA" sz="1000" b="1" dirty="0">
                <a:latin typeface="Arial "/>
              </a:rPr>
              <a:t>Enrichissement des données du catalogue (p.ex. </a:t>
            </a:r>
            <a:r>
              <a:rPr lang="fr-CA" sz="1000" b="1" dirty="0" err="1">
                <a:latin typeface="Arial "/>
              </a:rPr>
              <a:t>mapping</a:t>
            </a:r>
            <a:r>
              <a:rPr lang="fr-CA" sz="1000" b="1" dirty="0">
                <a:latin typeface="Arial "/>
              </a:rPr>
              <a:t> spécifique du client)</a:t>
            </a:r>
            <a:endParaRPr lang="en-US" sz="1000" b="1" dirty="0">
              <a:latin typeface="Arial 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>
              <a:solidFill>
                <a:schemeClr val="bg1"/>
              </a:solidFill>
              <a:latin typeface="Arial "/>
            </a:endParaRPr>
          </a:p>
          <a:p>
            <a:pPr lvl="0"/>
            <a:r>
              <a:rPr lang="fr-CA" sz="1000" b="1" dirty="0">
                <a:latin typeface="Arial "/>
              </a:rPr>
              <a:t>Rapport sur les divergences entre les versions de catalogue</a:t>
            </a:r>
            <a:endParaRPr lang="en-US" sz="1000" b="1" dirty="0">
              <a:latin typeface="Arial 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="1" dirty="0">
              <a:solidFill>
                <a:schemeClr val="bg1"/>
              </a:solidFill>
              <a:latin typeface="Arial "/>
            </a:endParaRPr>
          </a:p>
          <a:p>
            <a:pPr lvl="0"/>
            <a:r>
              <a:rPr lang="fr-CA" sz="1000" b="1" dirty="0">
                <a:latin typeface="Arial "/>
              </a:rPr>
              <a:t>Approbation / rejet des postes du catalogue</a:t>
            </a:r>
            <a:endParaRPr lang="en-US" sz="1000" b="1" dirty="0">
              <a:latin typeface="Arial 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1099" y="3493829"/>
            <a:ext cx="1574322" cy="2246769"/>
          </a:xfrm>
          <a:prstGeom prst="rect">
            <a:avLst/>
          </a:prstGeom>
          <a:solidFill>
            <a:srgbClr val="00A7E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1001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fr-CA" sz="1000" b="1" dirty="0">
                <a:latin typeface="Arial "/>
              </a:rPr>
              <a:t>Publier / Rejeter les catalogues fournisseur</a:t>
            </a:r>
          </a:p>
          <a:p>
            <a:pPr lvl="0"/>
            <a:endParaRPr lang="en-US" sz="1000" b="1" dirty="0">
              <a:latin typeface="Arial "/>
            </a:endParaRPr>
          </a:p>
          <a:p>
            <a:pPr lvl="0"/>
            <a:r>
              <a:rPr lang="fr-CA" sz="1000" b="1" dirty="0">
                <a:latin typeface="Arial "/>
              </a:rPr>
              <a:t>Distribution des catalogues pour Recherche ou Moteur de Recherche à l’interne du client</a:t>
            </a:r>
            <a:endParaRPr lang="en-US" sz="1000" b="1" dirty="0">
              <a:solidFill>
                <a:schemeClr val="bg1"/>
              </a:solidFill>
              <a:latin typeface="Arial 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" y="3505665"/>
            <a:ext cx="400110" cy="2092882"/>
          </a:xfrm>
          <a:prstGeom prst="rect">
            <a:avLst/>
          </a:prstGeom>
          <a:solidFill>
            <a:srgbClr val="92D050"/>
          </a:solidFill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fr-CA" sz="1400" b="1" dirty="0">
                <a:solidFill>
                  <a:srgbClr val="0070C0"/>
                </a:solidFill>
                <a:latin typeface="Arial" panose="020B0604020202020204" pitchFamily="34" charset="0"/>
              </a:rPr>
              <a:t>Étapes du processus</a:t>
            </a:r>
            <a:endParaRPr lang="en-US" sz="14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143000"/>
            <a:ext cx="340042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0" y="1652526"/>
            <a:ext cx="910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CA" sz="1800" b="1" dirty="0">
                <a:solidFill>
                  <a:srgbClr val="0070C0"/>
                </a:solidFill>
                <a:latin typeface="Arial "/>
              </a:rPr>
              <a:t>Créer</a:t>
            </a:r>
            <a:endParaRPr lang="en-US" sz="1800" b="1" dirty="0">
              <a:solidFill>
                <a:srgbClr val="0070C0"/>
              </a:solidFill>
              <a:latin typeface="Arial 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01470" y="1657658"/>
            <a:ext cx="107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CA" sz="1800" b="1" dirty="0">
                <a:solidFill>
                  <a:srgbClr val="0070C0"/>
                </a:solidFill>
                <a:latin typeface="Arial "/>
              </a:rPr>
              <a:t>Valider</a:t>
            </a:r>
            <a:endParaRPr lang="en-US" sz="1800" dirty="0">
              <a:solidFill>
                <a:srgbClr val="0070C0"/>
              </a:solidFill>
              <a:latin typeface="Arial 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28115" y="1640895"/>
            <a:ext cx="146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CA" sz="1800" b="1" dirty="0">
                <a:solidFill>
                  <a:srgbClr val="0070C0"/>
                </a:solidFill>
                <a:latin typeface="Arial "/>
              </a:rPr>
              <a:t>Approuver</a:t>
            </a:r>
            <a:endParaRPr lang="en-US" sz="1800" dirty="0">
              <a:solidFill>
                <a:srgbClr val="0070C0"/>
              </a:solidFill>
              <a:latin typeface="Arial 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0200" y="1640895"/>
            <a:ext cx="1380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CA" sz="1800" b="1" dirty="0">
                <a:solidFill>
                  <a:srgbClr val="0070C0"/>
                </a:solidFill>
                <a:latin typeface="Arial "/>
              </a:rPr>
              <a:t>Publier</a:t>
            </a:r>
            <a:endParaRPr lang="en-US" sz="1800" dirty="0">
              <a:solidFill>
                <a:srgbClr val="0070C0"/>
              </a:solidFill>
              <a:latin typeface="Arial 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0" y="2638300"/>
            <a:ext cx="154781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 err="1">
                <a:solidFill>
                  <a:schemeClr val="bg1"/>
                </a:solidFill>
                <a:latin typeface="Arial "/>
              </a:rPr>
              <a:t>Fournisseur</a:t>
            </a:r>
            <a:endParaRPr lang="en-US" b="1" dirty="0">
              <a:solidFill>
                <a:schemeClr val="bg1"/>
              </a:solidFill>
              <a:latin typeface="Arial "/>
            </a:endParaRPr>
          </a:p>
        </p:txBody>
      </p:sp>
    </p:spTree>
    <p:extLst>
      <p:ext uri="{BB962C8B-B14F-4D97-AF65-F5344CB8AC3E}">
        <p14:creationId xmlns:p14="http://schemas.microsoft.com/office/powerpoint/2010/main" val="10374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151764"/>
            <a:ext cx="3333750" cy="2476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053"/>
            <a:ext cx="6604000" cy="674955"/>
          </a:xfrm>
        </p:spPr>
        <p:txBody>
          <a:bodyPr/>
          <a:lstStyle/>
          <a:p>
            <a:r>
              <a:rPr lang="fr-CA" dirty="0"/>
              <a:t>  Page de connexion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90600"/>
            <a:ext cx="8077200" cy="1905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CA" dirty="0"/>
          </a:p>
          <a:p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85800" y="779697"/>
            <a:ext cx="9144000" cy="166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rgbClr val="76B749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9" name="Line Callout 2 8"/>
          <p:cNvSpPr/>
          <p:nvPr/>
        </p:nvSpPr>
        <p:spPr>
          <a:xfrm flipH="1">
            <a:off x="990600" y="4800600"/>
            <a:ext cx="1224516" cy="612648"/>
          </a:xfrm>
          <a:prstGeom prst="borderCallout2">
            <a:avLst>
              <a:gd name="adj1" fmla="val 46942"/>
              <a:gd name="adj2" fmla="val 4113"/>
              <a:gd name="adj3" fmla="val 46942"/>
              <a:gd name="adj4" fmla="val -15837"/>
              <a:gd name="adj5" fmla="val -50213"/>
              <a:gd name="adj6" fmla="val -73254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>
                <a:srgbClr val="FFFFFF"/>
              </a:buClr>
              <a:buSzTx/>
              <a:buNone/>
              <a:tabLst/>
              <a:defRPr/>
            </a:pPr>
            <a:r>
              <a:rPr lang="en-US" sz="1050" b="1" i="1" dirty="0">
                <a:solidFill>
                  <a:srgbClr val="006699"/>
                </a:solidFill>
                <a:latin typeface="+mj-lt"/>
              </a:rPr>
              <a:t>2</a:t>
            </a: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. Cliquez ‘Connexion’</a:t>
            </a:r>
            <a:endParaRPr lang="en-US" sz="1050" b="1" i="1" dirty="0">
              <a:solidFill>
                <a:srgbClr val="006699"/>
              </a:solidFill>
              <a:latin typeface="+mj-lt"/>
            </a:endParaRPr>
          </a:p>
        </p:txBody>
      </p:sp>
      <p:sp>
        <p:nvSpPr>
          <p:cNvPr id="7" name="Line Callout 2 6"/>
          <p:cNvSpPr/>
          <p:nvPr/>
        </p:nvSpPr>
        <p:spPr>
          <a:xfrm>
            <a:off x="6858000" y="2027379"/>
            <a:ext cx="1396002" cy="839972"/>
          </a:xfrm>
          <a:prstGeom prst="borderCallout2">
            <a:avLst>
              <a:gd name="adj1" fmla="val 18750"/>
              <a:gd name="adj2" fmla="val -1783"/>
              <a:gd name="adj3" fmla="val 18750"/>
              <a:gd name="adj4" fmla="val -16667"/>
              <a:gd name="adj5" fmla="val 100100"/>
              <a:gd name="adj6" fmla="val -83218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en-US" sz="1050" b="1" i="1" dirty="0">
                <a:solidFill>
                  <a:srgbClr val="006699"/>
                </a:solidFill>
                <a:latin typeface="+mj-lt"/>
              </a:rPr>
              <a:t>1</a:t>
            </a: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. Tapez votre nom d’utilisateur (votre adresse courriel) et votre mot de passe</a:t>
            </a:r>
          </a:p>
        </p:txBody>
      </p:sp>
    </p:spTree>
    <p:extLst>
      <p:ext uri="{BB962C8B-B14F-4D97-AF65-F5344CB8AC3E}">
        <p14:creationId xmlns:p14="http://schemas.microsoft.com/office/powerpoint/2010/main" val="290207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>
            <a:normAutofit/>
          </a:bodyPr>
          <a:lstStyle/>
          <a:p>
            <a:r>
              <a:rPr lang="fr-CA" dirty="0"/>
              <a:t>  </a:t>
            </a:r>
            <a:r>
              <a:rPr lang="fr-CA" dirty="0" err="1"/>
              <a:t>Catalog</a:t>
            </a:r>
            <a:r>
              <a:rPr lang="fr-CA" dirty="0"/>
              <a:t> Manager – Page d’accueil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28599" y="990600"/>
            <a:ext cx="8599789" cy="685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381000" y="1371600"/>
            <a:ext cx="8610600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Line Callout 2 6"/>
          <p:cNvSpPr/>
          <p:nvPr/>
        </p:nvSpPr>
        <p:spPr>
          <a:xfrm flipH="1">
            <a:off x="1524000" y="2895600"/>
            <a:ext cx="1066800" cy="612648"/>
          </a:xfrm>
          <a:prstGeom prst="borderCallout2">
            <a:avLst>
              <a:gd name="adj1" fmla="val 51918"/>
              <a:gd name="adj2" fmla="val 2144"/>
              <a:gd name="adj3" fmla="val 48600"/>
              <a:gd name="adj4" fmla="val -18573"/>
              <a:gd name="adj5" fmla="val -37833"/>
              <a:gd name="adj6" fmla="val -35216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Cliquez ‘Catalogues’</a:t>
            </a:r>
          </a:p>
        </p:txBody>
      </p:sp>
    </p:spTree>
    <p:extLst>
      <p:ext uri="{BB962C8B-B14F-4D97-AF65-F5344CB8AC3E}">
        <p14:creationId xmlns:p14="http://schemas.microsoft.com/office/powerpoint/2010/main" val="424427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228599" y="1600200"/>
            <a:ext cx="8779566" cy="5105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>
            <a:normAutofit/>
          </a:bodyPr>
          <a:lstStyle/>
          <a:p>
            <a:r>
              <a:rPr lang="fr-CA" sz="2700" dirty="0">
                <a:solidFill>
                  <a:prstClr val="white"/>
                </a:solidFill>
              </a:rPr>
              <a:t>  </a:t>
            </a:r>
            <a:r>
              <a:rPr lang="fr-CA" sz="2700" dirty="0" err="1">
                <a:solidFill>
                  <a:prstClr val="white"/>
                </a:solidFill>
              </a:rPr>
              <a:t>Catalog</a:t>
            </a:r>
            <a:r>
              <a:rPr lang="fr-CA" sz="2700" dirty="0">
                <a:solidFill>
                  <a:prstClr val="white"/>
                </a:solidFill>
              </a:rPr>
              <a:t> Manager – Page d’accueil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96950" y="914400"/>
            <a:ext cx="8794650" cy="838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endParaRPr lang="fr-CA" dirty="0"/>
          </a:p>
        </p:txBody>
      </p:sp>
      <p:sp>
        <p:nvSpPr>
          <p:cNvPr id="13" name="Line Callout 2 12"/>
          <p:cNvSpPr/>
          <p:nvPr/>
        </p:nvSpPr>
        <p:spPr>
          <a:xfrm>
            <a:off x="7696199" y="3859254"/>
            <a:ext cx="1311965" cy="787477"/>
          </a:xfrm>
          <a:prstGeom prst="borderCallout2">
            <a:avLst>
              <a:gd name="adj1" fmla="val 50836"/>
              <a:gd name="adj2" fmla="val -160"/>
              <a:gd name="adj3" fmla="val 46985"/>
              <a:gd name="adj4" fmla="val -18153"/>
              <a:gd name="adj5" fmla="val -26705"/>
              <a:gd name="adj6" fmla="val -16018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2. Statut de la file d’attente du processus</a:t>
            </a:r>
          </a:p>
        </p:txBody>
      </p:sp>
      <p:sp>
        <p:nvSpPr>
          <p:cNvPr id="15" name="Line Callout 2 14"/>
          <p:cNvSpPr/>
          <p:nvPr/>
        </p:nvSpPr>
        <p:spPr>
          <a:xfrm flipH="1">
            <a:off x="228599" y="3608907"/>
            <a:ext cx="1371599" cy="253916"/>
          </a:xfrm>
          <a:prstGeom prst="borderCallout2">
            <a:avLst>
              <a:gd name="adj1" fmla="val 43844"/>
              <a:gd name="adj2" fmla="val -1061"/>
              <a:gd name="adj3" fmla="val 40259"/>
              <a:gd name="adj4" fmla="val -44298"/>
              <a:gd name="adj5" fmla="val -78092"/>
              <a:gd name="adj6" fmla="val -96157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 anchor="ctr">
            <a:spAutoFit/>
          </a:bodyPr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1. ‘Mes Catalogues’</a:t>
            </a:r>
          </a:p>
        </p:txBody>
      </p:sp>
      <p:sp>
        <p:nvSpPr>
          <p:cNvPr id="18" name="Line Callout 2 17"/>
          <p:cNvSpPr/>
          <p:nvPr/>
        </p:nvSpPr>
        <p:spPr>
          <a:xfrm>
            <a:off x="7010400" y="5791200"/>
            <a:ext cx="1676400" cy="914207"/>
          </a:xfrm>
          <a:prstGeom prst="borderCallout2">
            <a:avLst>
              <a:gd name="adj1" fmla="val 18750"/>
              <a:gd name="adj2" fmla="val -1795"/>
              <a:gd name="adj3" fmla="val 18750"/>
              <a:gd name="adj4" fmla="val -16667"/>
              <a:gd name="adj5" fmla="val -120772"/>
              <a:gd name="adj6" fmla="val -79991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en-US" sz="1050" b="1" i="1" dirty="0">
                <a:solidFill>
                  <a:srgbClr val="006699"/>
                </a:solidFill>
                <a:latin typeface="+mj-lt"/>
              </a:rPr>
              <a:t>5</a:t>
            </a: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.  ‘Affichez moins/plus’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382" y="3082347"/>
            <a:ext cx="2052370" cy="727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Line Callout 2 15"/>
          <p:cNvSpPr/>
          <p:nvPr/>
        </p:nvSpPr>
        <p:spPr>
          <a:xfrm flipH="1">
            <a:off x="4191000" y="3946668"/>
            <a:ext cx="1066800" cy="612648"/>
          </a:xfrm>
          <a:prstGeom prst="borderCallout2">
            <a:avLst>
              <a:gd name="adj1" fmla="val 45089"/>
              <a:gd name="adj2" fmla="val -2283"/>
              <a:gd name="adj3" fmla="val 38065"/>
              <a:gd name="adj4" fmla="val -16667"/>
              <a:gd name="adj5" fmla="val -76394"/>
              <a:gd name="adj6" fmla="val -17214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3. Tri par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9" y="4800600"/>
            <a:ext cx="2662711" cy="10477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Line Callout 2 16"/>
          <p:cNvSpPr/>
          <p:nvPr/>
        </p:nvSpPr>
        <p:spPr>
          <a:xfrm flipH="1">
            <a:off x="264016" y="6081930"/>
            <a:ext cx="1066800" cy="612648"/>
          </a:xfrm>
          <a:prstGeom prst="borderCallout2">
            <a:avLst>
              <a:gd name="adj1" fmla="val 39821"/>
              <a:gd name="adj2" fmla="val 743"/>
              <a:gd name="adj3" fmla="val 39821"/>
              <a:gd name="adj4" fmla="val -17675"/>
              <a:gd name="adj5" fmla="val -51075"/>
              <a:gd name="adj6" fmla="val -17073"/>
            </a:avLst>
          </a:prstGeom>
          <a:gradFill rotWithShape="1">
            <a:gsLst>
              <a:gs pos="0">
                <a:srgbClr val="94C600">
                  <a:tint val="75000"/>
                  <a:shade val="95000"/>
                  <a:satMod val="175000"/>
                </a:srgbClr>
              </a:gs>
              <a:gs pos="12000">
                <a:srgbClr val="94C600">
                  <a:tint val="90000"/>
                  <a:shade val="90000"/>
                  <a:satMod val="150000"/>
                </a:srgbClr>
              </a:gs>
              <a:gs pos="100000">
                <a:srgbClr val="94C600">
                  <a:tint val="100000"/>
                  <a:shade val="75000"/>
                  <a:satMod val="150000"/>
                </a:srgbClr>
              </a:gs>
            </a:gsLst>
            <a:lin ang="16200000" scaled="1"/>
          </a:gradFill>
          <a:ln w="9525" cap="flat" cmpd="sng" algn="ctr">
            <a:solidFill>
              <a:srgbClr val="94C6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050" b="1" i="1" dirty="0">
                <a:solidFill>
                  <a:srgbClr val="006699"/>
                </a:solidFill>
                <a:latin typeface="+mj-lt"/>
              </a:rPr>
              <a:t>4. Fonction ‘Filtres’</a:t>
            </a:r>
          </a:p>
        </p:txBody>
      </p:sp>
    </p:spTree>
    <p:extLst>
      <p:ext uri="{BB962C8B-B14F-4D97-AF65-F5344CB8AC3E}">
        <p14:creationId xmlns:p14="http://schemas.microsoft.com/office/powerpoint/2010/main" val="128565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8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053"/>
            <a:ext cx="7061200" cy="674955"/>
          </a:xfrm>
        </p:spPr>
        <p:txBody>
          <a:bodyPr>
            <a:normAutofit/>
          </a:bodyPr>
          <a:lstStyle/>
          <a:p>
            <a:r>
              <a:rPr lang="fr-CA" sz="2700" dirty="0">
                <a:solidFill>
                  <a:prstClr val="white"/>
                </a:solidFill>
              </a:rPr>
              <a:t>  </a:t>
            </a:r>
            <a:r>
              <a:rPr lang="fr-CA" sz="2700" dirty="0" err="1">
                <a:solidFill>
                  <a:prstClr val="white"/>
                </a:solidFill>
              </a:rPr>
              <a:t>Catalog</a:t>
            </a:r>
            <a:r>
              <a:rPr lang="fr-CA" sz="2700" dirty="0">
                <a:solidFill>
                  <a:prstClr val="white"/>
                </a:solidFill>
              </a:rPr>
              <a:t> Manager – Page d’accueil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1447800"/>
          </a:xfrm>
        </p:spPr>
        <p:txBody>
          <a:bodyPr>
            <a:normAutofit/>
          </a:bodyPr>
          <a:lstStyle/>
          <a:p>
            <a:endParaRPr lang="fr-CA" sz="21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8500" y="2336799"/>
            <a:ext cx="7759700" cy="1092201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•"/>
              <a:defRPr sz="32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–"/>
              <a:defRPr sz="28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•"/>
              <a:defRPr sz="24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–"/>
              <a:defRPr sz="20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»"/>
              <a:defRPr sz="20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fontAlgn="auto">
              <a:spcAft>
                <a:spcPts val="0"/>
              </a:spcAft>
              <a:buClr>
                <a:srgbClr val="76B749"/>
              </a:buClr>
              <a:buFont typeface="Arial" panose="020B0604020202020204" pitchFamily="34" charset="0"/>
              <a:buChar char="−"/>
              <a:defRPr/>
            </a:pP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41910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CA" sz="1200" dirty="0">
                <a:solidFill>
                  <a:srgbClr val="006699"/>
                </a:solidFill>
                <a:latin typeface="Arial"/>
                <a:cs typeface="Arial"/>
              </a:rPr>
              <a:t>L’état </a:t>
            </a:r>
            <a:r>
              <a:rPr lang="en-US" sz="1200" dirty="0">
                <a:solidFill>
                  <a:srgbClr val="006699"/>
                </a:solidFill>
                <a:latin typeface="Arial"/>
                <a:cs typeface="Arial"/>
              </a:rPr>
              <a:t>“</a:t>
            </a:r>
            <a:r>
              <a:rPr lang="fr-CA" sz="1200" b="1" dirty="0">
                <a:solidFill>
                  <a:srgbClr val="006699"/>
                </a:solidFill>
                <a:latin typeface="Arial"/>
                <a:cs typeface="Arial"/>
              </a:rPr>
              <a:t>Mise 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</a:rPr>
              <a:t>à</a:t>
            </a:r>
            <a:r>
              <a:rPr lang="en-US" sz="1200" b="1" dirty="0">
                <a:solidFill>
                  <a:srgbClr val="006699"/>
                </a:solidFill>
              </a:rPr>
              <a:t> </a:t>
            </a:r>
            <a:r>
              <a:rPr lang="fr-CA" sz="1200" b="1" dirty="0">
                <a:solidFill>
                  <a:srgbClr val="006699"/>
                </a:solidFill>
                <a:latin typeface="Arial"/>
                <a:cs typeface="Arial"/>
              </a:rPr>
              <a:t>disposition en cours </a:t>
            </a:r>
            <a:r>
              <a:rPr lang="fr-CA" sz="1200" dirty="0">
                <a:solidFill>
                  <a:srgbClr val="006699"/>
                </a:solidFill>
                <a:latin typeface="Arial"/>
                <a:cs typeface="Arial"/>
              </a:rPr>
              <a:t>signifie que nous n’avez pas encore réussi  à télécharger vers l’amont votre premier catalogue pour ce client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0" y="5177135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  <a:defRPr/>
            </a:pPr>
            <a:r>
              <a:rPr lang="fr-CA" sz="1200" dirty="0">
                <a:solidFill>
                  <a:srgbClr val="006699"/>
                </a:solidFill>
                <a:latin typeface="Arial"/>
                <a:cs typeface="Arial"/>
              </a:rPr>
              <a:t>L’état </a:t>
            </a:r>
            <a:r>
              <a:rPr lang="en-US" sz="1200" dirty="0">
                <a:solidFill>
                  <a:srgbClr val="006699"/>
                </a:solidFill>
                <a:latin typeface="Arial"/>
                <a:cs typeface="Arial"/>
              </a:rPr>
              <a:t>“</a:t>
            </a:r>
            <a:r>
              <a:rPr lang="fr-CA" sz="1200" b="1" dirty="0">
                <a:solidFill>
                  <a:srgbClr val="006699"/>
                </a:solidFill>
                <a:latin typeface="Arial"/>
                <a:cs typeface="Arial"/>
              </a:rPr>
              <a:t>Importé</a:t>
            </a:r>
            <a:r>
              <a:rPr lang="en-US" sz="1200" dirty="0">
                <a:solidFill>
                  <a:srgbClr val="006699"/>
                </a:solidFill>
                <a:latin typeface="Arial"/>
                <a:cs typeface="Arial"/>
              </a:rPr>
              <a:t>”</a:t>
            </a:r>
            <a:r>
              <a:rPr lang="fr-CA" sz="1200" dirty="0">
                <a:solidFill>
                  <a:srgbClr val="006699"/>
                </a:solidFill>
                <a:latin typeface="Arial"/>
                <a:cs typeface="Arial"/>
              </a:rPr>
              <a:t> signifie que vous avez réussi à télécharger vers l’amont votre catalogue dans le système, mais celui-ci n’a pas encore été publié à votre client.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24000" y="5939135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  <a:defRPr/>
            </a:pPr>
            <a:r>
              <a:rPr lang="fr-CA" sz="1200" dirty="0">
                <a:solidFill>
                  <a:srgbClr val="006699"/>
                </a:solidFill>
                <a:latin typeface="Arial"/>
                <a:cs typeface="Arial"/>
              </a:rPr>
              <a:t>L’état </a:t>
            </a:r>
            <a:r>
              <a:rPr lang="en-US" sz="1200" dirty="0">
                <a:solidFill>
                  <a:srgbClr val="006699"/>
                </a:solidFill>
                <a:latin typeface="Arial"/>
                <a:cs typeface="Arial"/>
              </a:rPr>
              <a:t>“</a:t>
            </a:r>
            <a:r>
              <a:rPr lang="fr-CA" sz="1200" b="1" dirty="0">
                <a:solidFill>
                  <a:srgbClr val="006699"/>
                </a:solidFill>
                <a:latin typeface="Arial"/>
                <a:cs typeface="Arial"/>
              </a:rPr>
              <a:t>Validé/Transmis</a:t>
            </a:r>
            <a:r>
              <a:rPr lang="en-US" sz="1200" dirty="0">
                <a:solidFill>
                  <a:srgbClr val="006699"/>
                </a:solidFill>
                <a:latin typeface="Arial"/>
                <a:cs typeface="Arial"/>
              </a:rPr>
              <a:t>”</a:t>
            </a:r>
            <a:r>
              <a:rPr lang="fr-CA" sz="1200" dirty="0">
                <a:solidFill>
                  <a:srgbClr val="006699"/>
                </a:solidFill>
                <a:latin typeface="Arial"/>
                <a:cs typeface="Arial"/>
              </a:rPr>
              <a:t> indique que le catalogue a été publié à votre client pour obtenir son approbation.</a:t>
            </a:r>
            <a:endParaRPr lang="fr-CA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4444" y="3352800"/>
            <a:ext cx="7081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rgbClr val="76B749"/>
              </a:buClr>
              <a:buNone/>
              <a:defRPr/>
            </a:pPr>
            <a:r>
              <a:rPr lang="fr-CA" sz="1200" dirty="0">
                <a:solidFill>
                  <a:srgbClr val="006699"/>
                </a:solidFill>
                <a:latin typeface="Arial"/>
                <a:cs typeface="Arial"/>
              </a:rPr>
              <a:t>L’état </a:t>
            </a:r>
            <a:r>
              <a:rPr lang="en-US" sz="1200" dirty="0">
                <a:solidFill>
                  <a:srgbClr val="006699"/>
                </a:solidFill>
                <a:latin typeface="Arial"/>
                <a:cs typeface="Arial"/>
              </a:rPr>
              <a:t>“</a:t>
            </a:r>
            <a:r>
              <a:rPr lang="fr-CA" sz="1200" b="1" dirty="0">
                <a:solidFill>
                  <a:srgbClr val="006699"/>
                </a:solidFill>
                <a:latin typeface="Arial"/>
                <a:cs typeface="Arial"/>
              </a:rPr>
              <a:t>En erreur</a:t>
            </a:r>
            <a:r>
              <a:rPr lang="en-US" sz="1200" dirty="0">
                <a:solidFill>
                  <a:srgbClr val="006699"/>
                </a:solidFill>
                <a:latin typeface="Arial"/>
                <a:cs typeface="Arial"/>
              </a:rPr>
              <a:t>”</a:t>
            </a:r>
            <a:r>
              <a:rPr lang="fr-CA" sz="1200" dirty="0">
                <a:solidFill>
                  <a:srgbClr val="006699"/>
                </a:solidFill>
                <a:latin typeface="Arial"/>
                <a:cs typeface="Arial"/>
              </a:rPr>
              <a:t> signifie qu’il y a des erreurs avec  le modèle du catalogue. L’état </a:t>
            </a:r>
            <a:r>
              <a:rPr lang="en-US" sz="1200" dirty="0">
                <a:solidFill>
                  <a:srgbClr val="006699"/>
                </a:solidFill>
                <a:latin typeface="Arial"/>
                <a:cs typeface="Arial"/>
              </a:rPr>
              <a:t>“</a:t>
            </a:r>
            <a:r>
              <a:rPr lang="fr-CA" sz="1200" b="1" dirty="0">
                <a:solidFill>
                  <a:srgbClr val="006699"/>
                </a:solidFill>
                <a:latin typeface="Arial"/>
                <a:cs typeface="Arial"/>
              </a:rPr>
              <a:t>Rejeté</a:t>
            </a:r>
            <a:r>
              <a:rPr lang="en-US" sz="1200" dirty="0">
                <a:solidFill>
                  <a:srgbClr val="006699"/>
                </a:solidFill>
                <a:latin typeface="Arial"/>
                <a:cs typeface="Arial"/>
              </a:rPr>
              <a:t>”</a:t>
            </a:r>
            <a:r>
              <a:rPr lang="fr-CA" sz="1200" dirty="0">
                <a:solidFill>
                  <a:srgbClr val="006699"/>
                </a:solidFill>
                <a:latin typeface="Arial"/>
                <a:cs typeface="Arial"/>
              </a:rPr>
              <a:t> dans un pavé rouge signifie que votre client a rejeté le catalogue de son côté.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219200"/>
            <a:ext cx="3886200" cy="87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19" y="4190999"/>
            <a:ext cx="814806" cy="644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19" y="5191970"/>
            <a:ext cx="606604" cy="558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20" y="5939135"/>
            <a:ext cx="814806" cy="578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19" y="3368898"/>
            <a:ext cx="814806" cy="539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31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GillSans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Hubwoo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buNone/>
          <a:defRPr sz="3000" dirty="0" smtClean="0">
            <a:solidFill>
              <a:schemeClr val="bg1"/>
            </a:solidFill>
            <a:latin typeface="Arial" panose="020B0604020202020204" pitchFamily="34" charset="0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onception personnalisée">
  <a:themeElements>
    <a:clrScheme name="1_Conception personnalisée 3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64BBF6"/>
      </a:accent1>
      <a:accent2>
        <a:srgbClr val="0099CC"/>
      </a:accent2>
      <a:accent3>
        <a:srgbClr val="FFFFFF"/>
      </a:accent3>
      <a:accent4>
        <a:srgbClr val="000000"/>
      </a:accent4>
      <a:accent5>
        <a:srgbClr val="B8DAFA"/>
      </a:accent5>
      <a:accent6>
        <a:srgbClr val="008AB9"/>
      </a:accent6>
      <a:hlink>
        <a:srgbClr val="4BA8E1"/>
      </a:hlink>
      <a:folHlink>
        <a:srgbClr val="99CC00"/>
      </a:folHlink>
    </a:clrScheme>
    <a:fontScheme name="1_Conception personnalisée">
      <a:majorFont>
        <a:latin typeface="GillSans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EEECE1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64BBF6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B8DAFA"/>
        </a:accent5>
        <a:accent6>
          <a:srgbClr val="008AB9"/>
        </a:accent6>
        <a:hlink>
          <a:srgbClr val="4BA8E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4_Thème Office">
  <a:themeElements>
    <a:clrScheme name="14_Thèm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Thème Office">
      <a:majorFont>
        <a:latin typeface="Gill Sans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4_Thèm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Custom Design">
  <a:themeElements>
    <a:clrScheme name="Custom 1">
      <a:dk1>
        <a:srgbClr val="006699"/>
      </a:dk1>
      <a:lt1>
        <a:sysClr val="window" lastClr="FFFFFF"/>
      </a:lt1>
      <a:dk2>
        <a:srgbClr val="1F497D"/>
      </a:dk2>
      <a:lt2>
        <a:srgbClr val="EEECE1"/>
      </a:lt2>
      <a:accent1>
        <a:srgbClr val="0099C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Theme1">
  <a:themeElements>
    <a:clrScheme name="Custom 11">
      <a:dk1>
        <a:srgbClr val="000000"/>
      </a:dk1>
      <a:lt1>
        <a:srgbClr val="FFFFFF"/>
      </a:lt1>
      <a:dk2>
        <a:srgbClr val="76B749"/>
      </a:dk2>
      <a:lt2>
        <a:srgbClr val="333333"/>
      </a:lt2>
      <a:accent1>
        <a:srgbClr val="0070C0"/>
      </a:accent1>
      <a:accent2>
        <a:srgbClr val="0070C0"/>
      </a:accent2>
      <a:accent3>
        <a:srgbClr val="FFFFFF"/>
      </a:accent3>
      <a:accent4>
        <a:srgbClr val="000000"/>
      </a:accent4>
      <a:accent5>
        <a:srgbClr val="7F7F7F"/>
      </a:accent5>
      <a:accent6>
        <a:srgbClr val="6565FF"/>
      </a:accent6>
      <a:hlink>
        <a:srgbClr val="7F7F7F"/>
      </a:hlink>
      <a:folHlink>
        <a:srgbClr val="76B74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65E5576CD6E64AAD898CA0C0D8C7D6" ma:contentTypeVersion="0" ma:contentTypeDescription="Create a new document." ma:contentTypeScope="" ma:versionID="81bd618b030725a0cc6c8cd9ab94b8f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C75FB1-C899-4A89-8871-3F7F4AF08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9C08EBB-C328-460E-AF3C-7EBDA77004F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CFBAC6F-E65A-44B9-B1E1-BCE58FB7A0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Hubwoo_web2</Template>
  <TotalTime>18187</TotalTime>
  <Words>1343</Words>
  <Application>Microsoft Office PowerPoint</Application>
  <PresentationFormat>On-screen Show (4:3)</PresentationFormat>
  <Paragraphs>271</Paragraphs>
  <Slides>38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38</vt:i4>
      </vt:variant>
    </vt:vector>
  </HeadingPairs>
  <TitlesOfParts>
    <vt:vector size="56" baseType="lpstr">
      <vt:lpstr>Arial</vt:lpstr>
      <vt:lpstr>Arial </vt:lpstr>
      <vt:lpstr>Calibri</vt:lpstr>
      <vt:lpstr>Gill Sans</vt:lpstr>
      <vt:lpstr>GillSans</vt:lpstr>
      <vt:lpstr>Verdana</vt:lpstr>
      <vt:lpstr>Wingdings</vt:lpstr>
      <vt:lpstr>Wingdings 2</vt:lpstr>
      <vt:lpstr>Modèle par défaut</vt:lpstr>
      <vt:lpstr>Conception personnalisée</vt:lpstr>
      <vt:lpstr>1_Conception personnalisée</vt:lpstr>
      <vt:lpstr>14_Thème Office</vt:lpstr>
      <vt:lpstr>2_Conception personnalisée</vt:lpstr>
      <vt:lpstr>3_Conception personnalisée</vt:lpstr>
      <vt:lpstr>4_Conception personnalisée</vt:lpstr>
      <vt:lpstr>2_Custom Design</vt:lpstr>
      <vt:lpstr>Theme1</vt:lpstr>
      <vt:lpstr>Hubwoo PPT Template</vt:lpstr>
      <vt:lpstr>Catalog Manager Supplier</vt:lpstr>
      <vt:lpstr>  Programme</vt:lpstr>
      <vt:lpstr>Catalog Manager – Survol</vt:lpstr>
      <vt:lpstr>  Catalog Manager – Processus </vt:lpstr>
      <vt:lpstr>Catalog Manager Process</vt:lpstr>
      <vt:lpstr>  Page de connexion</vt:lpstr>
      <vt:lpstr>  Catalog Manager – Page d’accueil</vt:lpstr>
      <vt:lpstr>  Catalog Manager – Page d’accueil</vt:lpstr>
      <vt:lpstr>  Catalog Manager – Page d’accueil</vt:lpstr>
      <vt:lpstr>  Catalog Manager – Page d’accueil</vt:lpstr>
      <vt:lpstr>  Afficher les articles dans les catalogues </vt:lpstr>
      <vt:lpstr>  Afficher détails des articles dans les catalogues</vt:lpstr>
      <vt:lpstr>  Espace Processus Prolongé </vt:lpstr>
      <vt:lpstr>  Espace Téléchargement </vt:lpstr>
      <vt:lpstr>PowerPoint Presentation</vt:lpstr>
      <vt:lpstr>  Template SCF – Onglet Header</vt:lpstr>
      <vt:lpstr>  Onglet Data 1</vt:lpstr>
      <vt:lpstr>  Fiche d’instructions </vt:lpstr>
      <vt:lpstr>  Champ des unités de mesure (UOM)</vt:lpstr>
      <vt:lpstr>  Onglet Codes de classification</vt:lpstr>
      <vt:lpstr>Télécharger les fichiers</vt:lpstr>
      <vt:lpstr>  Télécharger votre catalogue</vt:lpstr>
      <vt:lpstr>PowerPoint Presentation</vt:lpstr>
      <vt:lpstr>  Télécharger votre catalogue</vt:lpstr>
      <vt:lpstr>  Télécharger votre catalogue</vt:lpstr>
      <vt:lpstr>  Surveiller votre catalogue</vt:lpstr>
      <vt:lpstr>Correction d’erreurs</vt:lpstr>
      <vt:lpstr>  Correction d’erreurs</vt:lpstr>
      <vt:lpstr>  Correction d’erreurs</vt:lpstr>
      <vt:lpstr>  Correction d’erreurs</vt:lpstr>
      <vt:lpstr>  Correction d’erreurs</vt:lpstr>
      <vt:lpstr>PowerPoint Presentation</vt:lpstr>
      <vt:lpstr> Envoyer un catalogue</vt:lpstr>
      <vt:lpstr>Menu de la roue dentée :  Fonctionnalités avancées</vt:lpstr>
      <vt:lpstr>PowerPoint Presentation</vt:lpstr>
      <vt:lpstr>  Menu de la roue dentée : Fonctionnalités avancées</vt:lpstr>
      <vt:lpstr>PowerPoint Presentation</vt:lpstr>
      <vt:lpstr>PowerPoint Presentation</vt:lpstr>
    </vt:vector>
  </TitlesOfParts>
  <Company>cc-hubwoo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Luis Banez</cp:lastModifiedBy>
  <cp:revision>712</cp:revision>
  <dcterms:created xsi:type="dcterms:W3CDTF">2009-04-07T19:29:59Z</dcterms:created>
  <dcterms:modified xsi:type="dcterms:W3CDTF">2017-04-19T14:54:46Z</dcterms:modified>
</cp:coreProperties>
</file>