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0" r:id="rId5"/>
    <p:sldMasterId id="2147483651" r:id="rId6"/>
    <p:sldMasterId id="2147483652" r:id="rId7"/>
    <p:sldMasterId id="2147483697" r:id="rId8"/>
    <p:sldMasterId id="2147483711" r:id="rId9"/>
    <p:sldMasterId id="2147484057" r:id="rId10"/>
    <p:sldMasterId id="2147484359" r:id="rId11"/>
    <p:sldMasterId id="2147484576" r:id="rId12"/>
    <p:sldMasterId id="2147484589" r:id="rId13"/>
    <p:sldMasterId id="2147484597" r:id="rId14"/>
  </p:sldMasterIdLst>
  <p:notesMasterIdLst>
    <p:notesMasterId r:id="rId75"/>
  </p:notesMasterIdLst>
  <p:sldIdLst>
    <p:sldId id="319" r:id="rId15"/>
    <p:sldId id="381" r:id="rId16"/>
    <p:sldId id="1569" r:id="rId17"/>
    <p:sldId id="396" r:id="rId18"/>
    <p:sldId id="1552" r:id="rId19"/>
    <p:sldId id="1577" r:id="rId20"/>
    <p:sldId id="362" r:id="rId21"/>
    <p:sldId id="1582" r:id="rId22"/>
    <p:sldId id="1583" r:id="rId23"/>
    <p:sldId id="330" r:id="rId24"/>
    <p:sldId id="1584" r:id="rId25"/>
    <p:sldId id="360" r:id="rId26"/>
    <p:sldId id="1585" r:id="rId27"/>
    <p:sldId id="1586" r:id="rId28"/>
    <p:sldId id="1587" r:id="rId29"/>
    <p:sldId id="331" r:id="rId30"/>
    <p:sldId id="361" r:id="rId31"/>
    <p:sldId id="1578" r:id="rId32"/>
    <p:sldId id="397" r:id="rId33"/>
    <p:sldId id="315" r:id="rId34"/>
    <p:sldId id="1588" r:id="rId35"/>
    <p:sldId id="1589" r:id="rId36"/>
    <p:sldId id="1590" r:id="rId37"/>
    <p:sldId id="1591" r:id="rId38"/>
    <p:sldId id="1592" r:id="rId39"/>
    <p:sldId id="317" r:id="rId40"/>
    <p:sldId id="1593" r:id="rId41"/>
    <p:sldId id="260" r:id="rId42"/>
    <p:sldId id="1553" r:id="rId43"/>
    <p:sldId id="1554" r:id="rId44"/>
    <p:sldId id="1579" r:id="rId45"/>
    <p:sldId id="273" r:id="rId46"/>
    <p:sldId id="380" r:id="rId47"/>
    <p:sldId id="1594" r:id="rId48"/>
    <p:sldId id="1595" r:id="rId49"/>
    <p:sldId id="1596" r:id="rId50"/>
    <p:sldId id="1597" r:id="rId51"/>
    <p:sldId id="337" r:id="rId52"/>
    <p:sldId id="1598" r:id="rId53"/>
    <p:sldId id="373" r:id="rId54"/>
    <p:sldId id="1599" r:id="rId55"/>
    <p:sldId id="1580" r:id="rId56"/>
    <p:sldId id="341" r:id="rId57"/>
    <p:sldId id="1600" r:id="rId58"/>
    <p:sldId id="1581" r:id="rId59"/>
    <p:sldId id="351" r:id="rId60"/>
    <p:sldId id="1601" r:id="rId61"/>
    <p:sldId id="367" r:id="rId62"/>
    <p:sldId id="1602" r:id="rId63"/>
    <p:sldId id="1576" r:id="rId64"/>
    <p:sldId id="353" r:id="rId65"/>
    <p:sldId id="1603" r:id="rId66"/>
    <p:sldId id="365" r:id="rId67"/>
    <p:sldId id="1604" r:id="rId68"/>
    <p:sldId id="370" r:id="rId69"/>
    <p:sldId id="1605" r:id="rId70"/>
    <p:sldId id="1575" r:id="rId71"/>
    <p:sldId id="1606" r:id="rId72"/>
    <p:sldId id="394" r:id="rId73"/>
    <p:sldId id="323" r:id="rId7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77DA533D-4C8C-49DC-A872-DE758316636A}">
          <p14:sldIdLst>
            <p14:sldId id="319"/>
            <p14:sldId id="381"/>
            <p14:sldId id="1569"/>
            <p14:sldId id="396"/>
            <p14:sldId id="1552"/>
            <p14:sldId id="1577"/>
            <p14:sldId id="362"/>
            <p14:sldId id="1582"/>
            <p14:sldId id="1583"/>
            <p14:sldId id="330"/>
            <p14:sldId id="1584"/>
            <p14:sldId id="360"/>
            <p14:sldId id="1585"/>
            <p14:sldId id="1586"/>
            <p14:sldId id="1587"/>
            <p14:sldId id="331"/>
            <p14:sldId id="361"/>
            <p14:sldId id="1578"/>
            <p14:sldId id="397"/>
            <p14:sldId id="315"/>
            <p14:sldId id="1588"/>
            <p14:sldId id="1589"/>
            <p14:sldId id="1590"/>
            <p14:sldId id="1591"/>
            <p14:sldId id="1592"/>
            <p14:sldId id="317"/>
            <p14:sldId id="1593"/>
            <p14:sldId id="260"/>
            <p14:sldId id="1553"/>
            <p14:sldId id="1554"/>
            <p14:sldId id="1579"/>
            <p14:sldId id="273"/>
            <p14:sldId id="380"/>
            <p14:sldId id="1594"/>
            <p14:sldId id="1595"/>
            <p14:sldId id="1596"/>
            <p14:sldId id="1597"/>
            <p14:sldId id="337"/>
            <p14:sldId id="1598"/>
            <p14:sldId id="373"/>
            <p14:sldId id="1599"/>
            <p14:sldId id="1580"/>
            <p14:sldId id="341"/>
            <p14:sldId id="1600"/>
            <p14:sldId id="1581"/>
            <p14:sldId id="351"/>
            <p14:sldId id="1601"/>
            <p14:sldId id="367"/>
            <p14:sldId id="1602"/>
            <p14:sldId id="1576"/>
            <p14:sldId id="353"/>
            <p14:sldId id="1603"/>
            <p14:sldId id="365"/>
            <p14:sldId id="1604"/>
            <p14:sldId id="370"/>
            <p14:sldId id="1605"/>
            <p14:sldId id="1575"/>
            <p14:sldId id="1606"/>
            <p14:sldId id="394"/>
            <p14:sldId id="3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84" userDrawn="1">
          <p15:clr>
            <a:srgbClr val="A4A3A4"/>
          </p15:clr>
        </p15:guide>
        <p15:guide id="2" pos="27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Wartelle" initials="SW" lastIdx="10" clrIdx="0">
    <p:extLst>
      <p:ext uri="{19B8F6BF-5375-455C-9EA6-DF929625EA0E}">
        <p15:presenceInfo xmlns:p15="http://schemas.microsoft.com/office/powerpoint/2012/main" userId="S::Simon.Wartelle@proactis.com::d6f56e9b-658e-418f-962f-708a384b592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A83E"/>
    <a:srgbClr val="E88002"/>
    <a:srgbClr val="0C3256"/>
    <a:srgbClr val="F7942A"/>
    <a:srgbClr val="00FF00"/>
    <a:srgbClr val="143655"/>
    <a:srgbClr val="FF0000"/>
    <a:srgbClr val="FF99FF"/>
    <a:srgbClr val="009900"/>
    <a:srgbClr val="FCA6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363AD-009C-4EC3-B867-DA59E36AFC49}" v="1095" vWet="1096" dt="2019-11-21T15:13:38.487"/>
    <p1510:client id="{0B3A429D-183C-0BB1-A71F-1BECBC353A81}" v="4" dt="2019-11-22T12:56:17.446"/>
    <p1510:client id="{83C6C87A-9939-A56A-4EB0-6EC826F3F2F7}" v="3" dt="2019-11-22T07:50:05.128"/>
    <p1510:client id="{C8E892C7-7FB2-40FD-8DF4-ED39BE77E001}" v="729" dt="2019-11-22T12:55:52.5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79070" autoAdjust="0"/>
  </p:normalViewPr>
  <p:slideViewPr>
    <p:cSldViewPr>
      <p:cViewPr varScale="1">
        <p:scale>
          <a:sx n="77" d="100"/>
          <a:sy n="77" d="100"/>
        </p:scale>
        <p:origin x="510" y="90"/>
      </p:cViewPr>
      <p:guideLst>
        <p:guide orient="horz" pos="2784"/>
        <p:guide pos="2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313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76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57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slide" Target="slides/slide52.xml"/><Relationship Id="rId74" Type="http://schemas.openxmlformats.org/officeDocument/2006/relationships/slide" Target="slides/slide60.xml"/><Relationship Id="rId79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47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slide" Target="slides/slide59.xml"/><Relationship Id="rId78" Type="http://schemas.openxmlformats.org/officeDocument/2006/relationships/viewProps" Target="viewProps.xml"/><Relationship Id="rId8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77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80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slide" Target="slides/slide5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F75DD3A-E5D2-4824-A6FE-B36DB274C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4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07/16/96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##</a:t>
            </a: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8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15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9663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226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876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50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920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049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85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89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8E9E4-4F26-4613-AC7A-606C164E7F5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994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190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226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80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28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680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902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120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58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018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886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628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0271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799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717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96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778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846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2112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0349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369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129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5942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O">
              <a:latin typeface="Arial" pitchFamily="34" charset="0"/>
            </a:endParaRPr>
          </a:p>
        </p:txBody>
      </p:sp>
      <p:sp>
        <p:nvSpPr>
          <p:cNvPr id="634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491EF36-E20B-4EEB-8A5C-F5F629A6B616}" type="slidenum">
              <a:rPr lang="es-CO" sz="1200">
                <a:latin typeface="Arial" panose="020B0604020202020204" pitchFamily="34" charset="0"/>
              </a:rPr>
              <a:pPr algn="r" eaLnBrk="1" hangingPunct="1">
                <a:buClrTx/>
                <a:buFontTx/>
                <a:buNone/>
              </a:pPr>
              <a:t>60</a:t>
            </a:fld>
            <a:endParaRPr lang="es-CO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01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33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052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41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62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14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16824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4648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8533" y="6562725"/>
            <a:ext cx="1066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428DF-CC9C-485B-AA1B-1728E5FFBC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2180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2933" y="1153001"/>
            <a:ext cx="10558336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7" y="152401"/>
            <a:ext cx="8805333" cy="67495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451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609600" y="1163213"/>
            <a:ext cx="11161184" cy="46958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456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2933" y="1153001"/>
            <a:ext cx="10558336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446758"/>
      </p:ext>
    </p:extLst>
  </p:cSld>
  <p:clrMapOvr>
    <a:masterClrMapping/>
  </p:clrMapOvr>
  <p:hf hd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0249588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8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7784255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2021005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9601116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079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600201"/>
            <a:ext cx="2743200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8026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6965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1399578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8411485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4760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7488677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7959005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0"/>
            <a:ext cx="12189631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5" y="4531862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3" y="488042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3" y="522173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84909997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503359"/>
      </p:ext>
    </p:extLst>
  </p:cSld>
  <p:clrMapOvr>
    <a:masterClrMapping/>
  </p:clrMapOvr>
  <p:hf hd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081229"/>
      </p:ext>
    </p:extLst>
  </p:cSld>
  <p:clrMapOvr>
    <a:masterClrMapping/>
  </p:clrMapOvr>
  <p:hf hd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503112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EB3C1-3EE7-4110-87F9-F062E79A8C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02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765AB-3F0C-41EE-8448-79F1077AD3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5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AB16-C6B1-42F8-BFEE-B87DA37E6F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15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5944-AD58-4E4E-978C-AC2F1B79A0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0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B104-5930-4C2E-B8A9-BB585CB8E5B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758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E85D-C161-4745-B0F2-69139E84E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442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CD8C-96E4-4F2C-96C1-110D3219DC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297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E1311-E6CE-4E76-B98D-7D305BE7851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027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DE8F2-C770-4405-87F0-3603F45988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675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CDBB5-B746-457F-9E96-6C7ADBE55C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094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AD6E-6D8F-4C31-9A01-D114D4200E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62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F34F-3E33-4D4E-A64E-3E1D49DF51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080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10B44-3AE5-4E5F-ADC5-A3D7D3A0B7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7680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49945-FCA8-4E2D-9A60-5A88F03D35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40389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F8A1-F55E-4F3C-B9C5-7EC8420BB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39153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4A7D-B930-4A90-87BF-0E9ADA6DD8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2299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27CAA-371D-4EBC-BF3D-04B1042FAF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9788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098E-EC35-4F4D-9B9A-04A76391F7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183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991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C452-6438-4038-A1BC-1F5F2C20F2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9423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AF64-F0BC-478A-B54E-789223BF0E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80403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C15-5B86-4DEF-8B80-978EE48EAC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815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1"/>
            <a:ext cx="28956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"/>
            <a:ext cx="8483600" cy="6126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B118-9AC8-450C-AF99-436CA1DF51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133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3885-F9C1-45BF-894A-1D5814FB97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9658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375E-FE11-4159-9F96-8CB80B4B5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96836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9363-FAB2-4923-9D40-4332F2B838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211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600201"/>
            <a:ext cx="508846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8918" y="1600201"/>
            <a:ext cx="509058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454B-09AE-49D5-9488-92F03DED79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19634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DE3E-D3F6-42D2-B97B-6AA90C6F1E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98367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490A2-A01F-4BFF-BBB3-040B45FA25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779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20472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172E-D0AE-4CAD-AD42-3D2ECF5792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5047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173C-DE1F-435B-B1E6-5344E047E9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7911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A3A5-3853-4F86-955A-C3DBA88B686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26040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3ED8-081D-48E8-AC95-0EFBEC694A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38525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59901" y="404813"/>
            <a:ext cx="2832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2" y="404813"/>
            <a:ext cx="8299449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790D-F4F0-4AC0-BA8C-31916F075E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8104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6686-E94A-40D9-8C51-9665AEF7EF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031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3101-5ED5-4910-BCAA-068AF634D0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3749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E02BA-CB1C-4A50-A415-58601C0A4E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524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27DA2-A7D7-4C67-A6D7-C37CA258A2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861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A4CFA-8232-474C-815B-0B077163C1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08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8109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BBAE-27C0-4280-94D5-C2AA7A772D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8168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DE5BB-DF68-40BD-B512-9D530EC4460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929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1DF8-BE2F-4F29-A8D8-C6ED5920B8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919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F2F16-BA90-4D4E-A96A-71E26D3A0B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16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2573-38C4-4939-ACC2-953B811002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5632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E2B03-8BCB-4B5E-A1C2-7054CC172C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9753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2C906-4B95-4F16-AFDF-9B53511342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2011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CAE7-36B0-4C8A-99AB-33FE267B0F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9882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61F75B1E-8C70-45CE-9D60-7A80CB0C82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469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449FEC76-166B-43B6-8F74-2A74D6524F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41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3834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3BA80FD-751C-44AE-835B-F8F94F011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6598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C801CD1-A16A-4E67-9732-2873CAB3A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69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BF94F5FE-9908-48B0-9F80-450FE8120F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6459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E27FCC86-7191-4EF9-8EB7-0F832FAF74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9506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53C9D02-4598-46F8-8954-DE1D15761B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94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C1933C3A-1113-4F5B-9F88-13B6FF0B92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040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3E8C7E02-19C9-410B-AD91-20303DD7B1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1797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DBD7E9B-B493-46D1-8FFF-D7F924BC8E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776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A6F4B2FE-F3A5-441C-A061-E0E92EDA74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486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8D9A91AE-0082-40BE-9260-9A809F61AA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4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9260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53080C65-091F-475D-B67D-024E4B2CBE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46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01ECF-3901-4C78-916D-5A5D78C8C7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0935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759A-0A0A-443C-B76B-9CCED97659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47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668C-40D6-4CA2-82EC-4183923FDC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8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5C62-1318-4859-A7EA-1AFB3624AC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4567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F2E-6709-44A0-A19B-BE001DF447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7842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7BB0E-2A8F-4C63-9762-124B7C15298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9000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72F33-16E1-499F-B36E-02DE5BA02F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45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27602-F430-41FF-9BD4-CF861BA281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5770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2CC1A-0AFC-4440-85C2-EFBB91DC7D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6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01413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4F26-D101-4EB5-8CF0-25141EF5BC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36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917FE-84D2-4C44-A71D-9FCB90E341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2199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2C1E-2DE4-4AB7-B74E-8E61F45FE9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00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C5BB-23C1-4B40-982F-7115A8C661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6918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35047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hf hd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2933" y="1153001"/>
            <a:ext cx="10558336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609600" y="1163213"/>
            <a:ext cx="11161184" cy="4695825"/>
          </a:xfr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00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17" y="-50800"/>
            <a:ext cx="12244917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</a:t>
            </a:r>
            <a:br>
              <a:rPr lang="fr-FR"/>
            </a:br>
            <a:r>
              <a:rPr lang="fr-FR"/>
              <a:t> modifier le style du titre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564718" y="6327776"/>
            <a:ext cx="59309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12192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054"/>
            <a:ext cx="8805333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00" y="1270000"/>
            <a:ext cx="10346267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6489701"/>
            <a:ext cx="60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12000" y="6489701"/>
            <a:ext cx="2218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58" r:id="rId7"/>
    <p:sldLayoutId id="2147484559" r:id="rId8"/>
    <p:sldLayoutId id="214748459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sz="4500" dirty="0"/>
              <a:t>Click to edit Master title style</a:t>
            </a:r>
            <a:endParaRPr lang="en-GB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Click to edit Master subtitle style</a:t>
            </a: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98436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8" r:id="rId1"/>
    <p:sldLayoutId id="2147484599" r:id="rId2"/>
    <p:sldLayoutId id="2147484600" r:id="rId3"/>
    <p:sldLayoutId id="2147484601" r:id="rId4"/>
    <p:sldLayoutId id="2147484602" r:id="rId5"/>
    <p:sldLayoutId id="2147484603" r:id="rId6"/>
    <p:sldLayoutId id="2147484604" r:id="rId7"/>
    <p:sldLayoutId id="2147484605" r:id="rId8"/>
    <p:sldLayoutId id="2147484606" r:id="rId9"/>
    <p:sldLayoutId id="2147484607" r:id="rId10"/>
    <p:sldLayoutId id="2147484608" r:id="rId11"/>
    <p:sldLayoutId id="2147484609" r:id="rId12"/>
    <p:sldLayoutId id="2147484610" r:id="rId13"/>
    <p:sldLayoutId id="2147484611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17" y="-50800"/>
            <a:ext cx="12244917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6381750"/>
            <a:ext cx="99695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FFB744A1-D137-45BB-B2C0-43A236410C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882218" y="6327776"/>
            <a:ext cx="5615516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1B4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1B4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1B4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sque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6381750"/>
            <a:ext cx="99695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B55397-F9FE-41FE-9EFE-F2D0AD8560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9" name="Picture 5" descr="titleba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68" y="0"/>
            <a:ext cx="9935633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83885" y="0"/>
            <a:ext cx="9908116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1B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95D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5D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5D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10"/>
          <p:cNvCxnSpPr/>
          <p:nvPr/>
        </p:nvCxnSpPr>
        <p:spPr>
          <a:xfrm>
            <a:off x="95251" y="979489"/>
            <a:ext cx="12001500" cy="1587"/>
          </a:xfrm>
          <a:prstGeom prst="line">
            <a:avLst/>
          </a:prstGeom>
          <a:ln w="28575" cmpd="sng">
            <a:solidFill>
              <a:srgbClr val="0081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Image 9" descr="signe recadre bleu clai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b="26022"/>
          <a:stretch>
            <a:fillRect/>
          </a:stretch>
        </p:blipFill>
        <p:spPr bwMode="auto">
          <a:xfrm>
            <a:off x="1" y="2390776"/>
            <a:ext cx="7905751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 8" descr="logo-hubwo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7" y="404813"/>
            <a:ext cx="3183467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5704418" y="404813"/>
            <a:ext cx="648758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</a:t>
            </a:r>
          </a:p>
        </p:txBody>
      </p:sp>
      <p:sp>
        <p:nvSpPr>
          <p:cNvPr id="410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57252" y="1600201"/>
            <a:ext cx="1038224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538884" y="6376989"/>
            <a:ext cx="1606549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002C50"/>
                </a:solidFill>
                <a:latin typeface="Arial" panose="020B0604020202020204" pitchFamily="34" charset="0"/>
                <a:cs typeface="Arial" charset="0"/>
              </a:defRPr>
            </a:lvl1pPr>
          </a:lstStyle>
          <a:p>
            <a:pPr>
              <a:defRPr/>
            </a:pPr>
            <a:fld id="{BB7DC9F3-0CF7-499E-999B-1A1D222FA16D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4104" name="Picture 8" descr="CH13500-05edi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/>
  <p:txStyles>
    <p:titleStyle>
      <a:lvl1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2pPr>
      <a:lvl3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3pPr>
      <a:lvl4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4pPr>
      <a:lvl5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5pPr>
      <a:lvl6pPr marL="4572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6pPr>
      <a:lvl7pPr marL="9144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7pPr>
      <a:lvl8pPr marL="13716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8pPr>
      <a:lvl9pPr marL="18288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C50"/>
        </a:buClr>
        <a:buSzPct val="100000"/>
        <a:buFont typeface="Arial" pitchFamily="34" charset="0"/>
        <a:buChar char="•"/>
        <a:defRPr sz="2800" b="1">
          <a:solidFill>
            <a:srgbClr val="002C5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>
          <a:solidFill>
            <a:srgbClr val="0081C7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81C7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bg1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5AE1A7D-85AD-4469-8718-DEAF068E8AE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5124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5128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542" r:id="rId12"/>
    <p:sldLayoutId id="2147484543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FontTx/>
              <a:buNone/>
              <a:defRPr sz="900" b="1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1B1D719-129B-4416-A701-955E890670FF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6148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ombined_header_secondary_pp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ub_logo_cloud_tag_wht_l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6152" name="Picture 8" descr="infinity_secondary_pg_background_ppt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2" r:id="rId12"/>
    <p:sldLayoutId id="2147484573" r:id="rId1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BD534C3-EAD5-4F32-9E27-F61AC9FB4C7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7172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7176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4" r:id="rId1"/>
    <p:sldLayoutId id="2147484545" r:id="rId2"/>
    <p:sldLayoutId id="2147484546" r:id="rId3"/>
    <p:sldLayoutId id="2147484547" r:id="rId4"/>
    <p:sldLayoutId id="2147484548" r:id="rId5"/>
    <p:sldLayoutId id="2147484549" r:id="rId6"/>
    <p:sldLayoutId id="2147484550" r:id="rId7"/>
    <p:sldLayoutId id="2147484551" r:id="rId8"/>
    <p:sldLayoutId id="2147484552" r:id="rId9"/>
    <p:sldLayoutId id="2147484553" r:id="rId10"/>
    <p:sldLayoutId id="2147484554" r:id="rId11"/>
    <p:sldLayoutId id="2147484555" r:id="rId12"/>
    <p:sldLayoutId id="2147484556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4.png"/><Relationship Id="rId5" Type="http://schemas.openxmlformats.org/officeDocument/2006/relationships/image" Target="../media/image18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4.png"/><Relationship Id="rId5" Type="http://schemas.openxmlformats.org/officeDocument/2006/relationships/image" Target="../media/image18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4.png"/><Relationship Id="rId5" Type="http://schemas.openxmlformats.org/officeDocument/2006/relationships/image" Target="../media/image18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4.png"/><Relationship Id="rId5" Type="http://schemas.openxmlformats.org/officeDocument/2006/relationships/image" Target="../media/image18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6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6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6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7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sz="quarter" idx="10"/>
          </p:nvPr>
        </p:nvSpPr>
        <p:spPr>
          <a:xfrm>
            <a:off x="1473195" y="1386115"/>
            <a:ext cx="9652005" cy="762001"/>
          </a:xfrm>
        </p:spPr>
        <p:txBody>
          <a:bodyPr>
            <a:noAutofit/>
          </a:bodyPr>
          <a:lstStyle/>
          <a:p>
            <a:r>
              <a:rPr lang="fr-CA" altLang="en-US" sz="6000" dirty="0" err="1">
                <a:latin typeface="Arial" pitchFamily="34" charset="0"/>
                <a:cs typeface="Arial" pitchFamily="34" charset="0"/>
              </a:rPr>
              <a:t>Catalog</a:t>
            </a:r>
            <a:r>
              <a:rPr lang="fr-CA" altLang="en-US" sz="6000" dirty="0">
                <a:latin typeface="Arial" pitchFamily="34" charset="0"/>
                <a:cs typeface="Arial" pitchFamily="34" charset="0"/>
              </a:rPr>
              <a:t> Manager Supplier</a:t>
            </a:r>
            <a:endParaRPr lang="en-US" alt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CA36CC-0525-4B11-9381-35B6043043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70546" y="2471768"/>
            <a:ext cx="8900398" cy="1247247"/>
          </a:xfrm>
        </p:spPr>
        <p:txBody>
          <a:bodyPr/>
          <a:lstStyle/>
          <a:p>
            <a:r>
              <a:rPr lang="en-US" altLang="en-US" sz="4400" dirty="0">
                <a:latin typeface="Arial" panose="020B0604020202020204" pitchFamily="34" charset="0"/>
                <a:cs typeface="Arial" panose="020B0604020202020204" pitchFamily="34" charset="0"/>
              </a:rPr>
              <a:t>Formation standard pour les </a:t>
            </a:r>
            <a:r>
              <a:rPr lang="en-US" altLang="en-US" sz="4400" dirty="0" err="1">
                <a:latin typeface="Arial" panose="020B0604020202020204" pitchFamily="34" charset="0"/>
                <a:cs typeface="Arial" panose="020B0604020202020204" pitchFamily="34" charset="0"/>
              </a:rPr>
              <a:t>fournisseurs</a:t>
            </a:r>
            <a:endParaRPr lang="en-PH" sz="4400" dirty="0"/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0798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01D80E-F07E-4669-9F70-BF886433C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319" y="1489317"/>
            <a:ext cx="9259362" cy="3879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D5191-1FFD-4CFE-859C-1437044E4A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Page d’accueil - votre espace de travail</a:t>
            </a:r>
          </a:p>
          <a:p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BBAE19-7862-442F-A8B9-0F67B3AD7AA1}"/>
              </a:ext>
            </a:extLst>
          </p:cNvPr>
          <p:cNvSpPr/>
          <p:nvPr/>
        </p:nvSpPr>
        <p:spPr>
          <a:xfrm>
            <a:off x="914400" y="5878226"/>
            <a:ext cx="9372601" cy="979774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êtes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maintenant</a:t>
            </a:r>
            <a:r>
              <a:rPr lang="en-US" sz="1800" dirty="0">
                <a:latin typeface="+mn-lt"/>
                <a:cs typeface="+mn-cs"/>
              </a:rPr>
              <a:t> sur la page </a:t>
            </a:r>
            <a:r>
              <a:rPr lang="en-US" sz="1800" dirty="0" err="1">
                <a:latin typeface="+mn-lt"/>
                <a:cs typeface="+mn-cs"/>
              </a:rPr>
              <a:t>principale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votre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espace</a:t>
            </a:r>
            <a:r>
              <a:rPr lang="en-US" sz="1800" dirty="0">
                <a:latin typeface="+mn-lt"/>
                <a:cs typeface="+mn-cs"/>
              </a:rPr>
              <a:t> de travail. </a:t>
            </a:r>
            <a:r>
              <a:rPr lang="en-US" sz="1800" dirty="0" err="1">
                <a:latin typeface="+mn-lt"/>
                <a:cs typeface="+mn-cs"/>
              </a:rPr>
              <a:t>C’est</a:t>
            </a:r>
            <a:r>
              <a:rPr lang="en-US" sz="1800" dirty="0">
                <a:latin typeface="+mn-lt"/>
                <a:cs typeface="+mn-cs"/>
              </a:rPr>
              <a:t> à </a:t>
            </a:r>
            <a:r>
              <a:rPr lang="en-US" sz="1800" dirty="0" err="1">
                <a:latin typeface="+mn-lt"/>
                <a:cs typeface="+mn-cs"/>
              </a:rPr>
              <a:t>partir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d’ici</a:t>
            </a:r>
            <a:r>
              <a:rPr lang="en-US" sz="1800" dirty="0">
                <a:latin typeface="+mn-lt"/>
                <a:cs typeface="+mn-cs"/>
              </a:rPr>
              <a:t> que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allez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pouvoir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administrer</a:t>
            </a:r>
            <a:r>
              <a:rPr lang="en-US" sz="1800" dirty="0">
                <a:latin typeface="+mn-lt"/>
                <a:cs typeface="+mn-cs"/>
              </a:rPr>
              <a:t> les </a:t>
            </a:r>
            <a:r>
              <a:rPr lang="en-US" sz="1800" dirty="0" err="1">
                <a:latin typeface="+mn-lt"/>
                <a:cs typeface="+mn-cs"/>
              </a:rPr>
              <a:t>chargements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vos</a:t>
            </a:r>
            <a:r>
              <a:rPr lang="en-US" sz="1800" dirty="0">
                <a:latin typeface="+mn-lt"/>
                <a:cs typeface="+mn-cs"/>
              </a:rPr>
              <a:t> catalogues.</a:t>
            </a:r>
          </a:p>
        </p:txBody>
      </p:sp>
    </p:spTree>
    <p:extLst>
      <p:ext uri="{BB962C8B-B14F-4D97-AF65-F5344CB8AC3E}">
        <p14:creationId xmlns:p14="http://schemas.microsoft.com/office/powerpoint/2010/main" val="424427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01D80E-F07E-4669-9F70-BF886433C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319" y="1489317"/>
            <a:ext cx="9259362" cy="3879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D5191-1FFD-4CFE-859C-1437044E4A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Page d’accueil - votre espace de travail</a:t>
            </a:r>
          </a:p>
          <a:p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7" name="Line Callout 2 6"/>
          <p:cNvSpPr/>
          <p:nvPr/>
        </p:nvSpPr>
        <p:spPr>
          <a:xfrm flipH="1">
            <a:off x="5181600" y="1137445"/>
            <a:ext cx="2286000" cy="919955"/>
          </a:xfrm>
          <a:prstGeom prst="borderCallout2">
            <a:avLst>
              <a:gd name="adj1" fmla="val 48451"/>
              <a:gd name="adj2" fmla="val 100093"/>
              <a:gd name="adj3" fmla="val 57064"/>
              <a:gd name="adj4" fmla="val 147545"/>
              <a:gd name="adj5" fmla="val 79224"/>
              <a:gd name="adj6" fmla="val 203323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‘Catalogues’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BBAE19-7862-442F-A8B9-0F67B3AD7AA1}"/>
              </a:ext>
            </a:extLst>
          </p:cNvPr>
          <p:cNvSpPr/>
          <p:nvPr/>
        </p:nvSpPr>
        <p:spPr>
          <a:xfrm>
            <a:off x="914400" y="5878226"/>
            <a:ext cx="9372601" cy="979774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êtes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maintenant</a:t>
            </a:r>
            <a:r>
              <a:rPr lang="en-US" sz="1800" dirty="0">
                <a:latin typeface="+mn-lt"/>
                <a:cs typeface="+mn-cs"/>
              </a:rPr>
              <a:t> sur la page </a:t>
            </a:r>
            <a:r>
              <a:rPr lang="en-US" sz="1800" dirty="0" err="1">
                <a:latin typeface="+mn-lt"/>
                <a:cs typeface="+mn-cs"/>
              </a:rPr>
              <a:t>principale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votre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espace</a:t>
            </a:r>
            <a:r>
              <a:rPr lang="en-US" sz="1800" dirty="0">
                <a:latin typeface="+mn-lt"/>
                <a:cs typeface="+mn-cs"/>
              </a:rPr>
              <a:t> de travail. </a:t>
            </a:r>
            <a:r>
              <a:rPr lang="en-US" sz="1800" dirty="0" err="1">
                <a:latin typeface="+mn-lt"/>
                <a:cs typeface="+mn-cs"/>
              </a:rPr>
              <a:t>C’est</a:t>
            </a:r>
            <a:r>
              <a:rPr lang="en-US" sz="1800" dirty="0">
                <a:latin typeface="+mn-lt"/>
                <a:cs typeface="+mn-cs"/>
              </a:rPr>
              <a:t> à </a:t>
            </a:r>
            <a:r>
              <a:rPr lang="en-US" sz="1800" dirty="0" err="1">
                <a:latin typeface="+mn-lt"/>
                <a:cs typeface="+mn-cs"/>
              </a:rPr>
              <a:t>partir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d’ici</a:t>
            </a:r>
            <a:r>
              <a:rPr lang="en-US" sz="1800" dirty="0">
                <a:latin typeface="+mn-lt"/>
                <a:cs typeface="+mn-cs"/>
              </a:rPr>
              <a:t> que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allez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pouvoir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administrer</a:t>
            </a:r>
            <a:r>
              <a:rPr lang="en-US" sz="1800" dirty="0">
                <a:latin typeface="+mn-lt"/>
                <a:cs typeface="+mn-cs"/>
              </a:rPr>
              <a:t> les </a:t>
            </a:r>
            <a:r>
              <a:rPr lang="en-US" sz="1800" dirty="0" err="1">
                <a:latin typeface="+mn-lt"/>
                <a:cs typeface="+mn-cs"/>
              </a:rPr>
              <a:t>chargements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vos</a:t>
            </a:r>
            <a:r>
              <a:rPr lang="en-US" sz="1800" dirty="0">
                <a:latin typeface="+mn-lt"/>
                <a:cs typeface="+mn-cs"/>
              </a:rPr>
              <a:t> catalogues.</a:t>
            </a:r>
          </a:p>
        </p:txBody>
      </p:sp>
      <p:sp>
        <p:nvSpPr>
          <p:cNvPr id="6" name="Line Callout 2 16">
            <a:extLst>
              <a:ext uri="{FF2B5EF4-FFF2-40B4-BE49-F238E27FC236}">
                <a16:creationId xmlns:a16="http://schemas.microsoft.com/office/drawing/2014/main" id="{65342C6B-728E-47C4-8095-81F01841D8B5}"/>
              </a:ext>
            </a:extLst>
          </p:cNvPr>
          <p:cNvSpPr/>
          <p:nvPr/>
        </p:nvSpPr>
        <p:spPr>
          <a:xfrm flipH="1">
            <a:off x="1143000" y="4648200"/>
            <a:ext cx="1695252" cy="422078"/>
          </a:xfrm>
          <a:prstGeom prst="borderCallout2">
            <a:avLst>
              <a:gd name="adj1" fmla="val 39821"/>
              <a:gd name="adj2" fmla="val 743"/>
              <a:gd name="adj3" fmla="val 39821"/>
              <a:gd name="adj4" fmla="val -17675"/>
              <a:gd name="adj5" fmla="val 21552"/>
              <a:gd name="adj6" fmla="val -3876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Nom du client</a:t>
            </a:r>
          </a:p>
        </p:txBody>
      </p:sp>
    </p:spTree>
    <p:extLst>
      <p:ext uri="{BB962C8B-B14F-4D97-AF65-F5344CB8AC3E}">
        <p14:creationId xmlns:p14="http://schemas.microsoft.com/office/powerpoint/2010/main" val="220353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010332-72DE-4651-9E34-9B3C3F80F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00" y="1606903"/>
            <a:ext cx="10045122" cy="4208571"/>
          </a:xfrm>
          <a:prstGeom prst="rect">
            <a:avLst/>
          </a:prstGeom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14600"/>
            <a:ext cx="1564879" cy="555031"/>
          </a:xfrm>
          <a:prstGeom prst="rect">
            <a:avLst/>
          </a:prstGeom>
          <a:ln w="38100" cap="sq" cmpd="sng">
            <a:solidFill>
              <a:srgbClr val="FDA83E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ACE3105-7B24-41F6-9D81-D534394430A7}"/>
              </a:ext>
            </a:extLst>
          </p:cNvPr>
          <p:cNvSpPr/>
          <p:nvPr/>
        </p:nvSpPr>
        <p:spPr>
          <a:xfrm>
            <a:off x="1076226" y="1225567"/>
            <a:ext cx="10887174" cy="276999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5"/>
              </a:buBlip>
            </a:pPr>
            <a:r>
              <a:rPr lang="en-US" sz="1800" dirty="0" err="1">
                <a:latin typeface="+mn-lt"/>
                <a:cs typeface="+mn-cs"/>
              </a:rPr>
              <a:t>Lorsque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aurez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repéré</a:t>
            </a:r>
            <a:r>
              <a:rPr lang="en-US" sz="1800" dirty="0">
                <a:latin typeface="+mn-lt"/>
                <a:cs typeface="+mn-cs"/>
              </a:rPr>
              <a:t> le client,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afficherez</a:t>
            </a:r>
            <a:r>
              <a:rPr lang="en-US" sz="1800" dirty="0">
                <a:latin typeface="+mn-lt"/>
                <a:cs typeface="+mn-cs"/>
              </a:rPr>
              <a:t> plus de details pour commencer le </a:t>
            </a:r>
            <a:r>
              <a:rPr lang="en-US" sz="1800" dirty="0" err="1">
                <a:latin typeface="+mn-lt"/>
                <a:cs typeface="+mn-cs"/>
              </a:rPr>
              <a:t>processus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F789C-DF3F-47F7-ABE3-35509995FD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Page d’accueil - votre espace de travail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743AFC6-8DFA-40FF-B93E-1129CDF9CB8F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AF14D7-9BAD-4939-B242-F49AA51E8462}"/>
              </a:ext>
            </a:extLst>
          </p:cNvPr>
          <p:cNvGrpSpPr/>
          <p:nvPr/>
        </p:nvGrpSpPr>
        <p:grpSpPr>
          <a:xfrm>
            <a:off x="1008500" y="2514600"/>
            <a:ext cx="2191900" cy="2141081"/>
            <a:chOff x="1008500" y="2514600"/>
            <a:chExt cx="2191900" cy="2141081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701" y="3810000"/>
              <a:ext cx="1955470" cy="769481"/>
            </a:xfrm>
            <a:prstGeom prst="rect">
              <a:avLst/>
            </a:prstGeom>
            <a:ln w="47625" cap="sq" cmpd="sng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9A506F-7DED-4CEC-B187-B5E6B569EDD6}"/>
                </a:ext>
              </a:extLst>
            </p:cNvPr>
            <p:cNvSpPr/>
            <p:nvPr/>
          </p:nvSpPr>
          <p:spPr>
            <a:xfrm>
              <a:off x="1008500" y="2514600"/>
              <a:ext cx="2191900" cy="2141081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565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010332-72DE-4651-9E34-9B3C3F80F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00" y="1606903"/>
            <a:ext cx="10045122" cy="4208571"/>
          </a:xfrm>
          <a:prstGeom prst="rect">
            <a:avLst/>
          </a:prstGeom>
        </p:spPr>
      </p:pic>
      <p:sp>
        <p:nvSpPr>
          <p:cNvPr id="16" name="Line Callout 2 15"/>
          <p:cNvSpPr/>
          <p:nvPr/>
        </p:nvSpPr>
        <p:spPr>
          <a:xfrm flipH="1">
            <a:off x="10329559" y="1774382"/>
            <a:ext cx="1676401" cy="276999"/>
          </a:xfrm>
          <a:prstGeom prst="borderCallout2">
            <a:avLst>
              <a:gd name="adj1" fmla="val 52766"/>
              <a:gd name="adj2" fmla="val 102038"/>
              <a:gd name="adj3" fmla="val 59740"/>
              <a:gd name="adj4" fmla="val 143320"/>
              <a:gd name="adj5" fmla="val 249928"/>
              <a:gd name="adj6" fmla="val 17366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Fonction de tri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14600"/>
            <a:ext cx="1564879" cy="555031"/>
          </a:xfrm>
          <a:prstGeom prst="rect">
            <a:avLst/>
          </a:prstGeom>
          <a:ln w="38100" cap="sq" cmpd="sng">
            <a:solidFill>
              <a:srgbClr val="FDA83E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ACE3105-7B24-41F6-9D81-D534394430A7}"/>
              </a:ext>
            </a:extLst>
          </p:cNvPr>
          <p:cNvSpPr/>
          <p:nvPr/>
        </p:nvSpPr>
        <p:spPr>
          <a:xfrm>
            <a:off x="1076226" y="1225567"/>
            <a:ext cx="10887174" cy="276999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5"/>
              </a:buBlip>
            </a:pPr>
            <a:r>
              <a:rPr lang="en-US" sz="1800" dirty="0" err="1">
                <a:latin typeface="+mn-lt"/>
                <a:cs typeface="+mn-cs"/>
              </a:rPr>
              <a:t>Lorsque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aurez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repéré</a:t>
            </a:r>
            <a:r>
              <a:rPr lang="en-US" sz="1800" dirty="0">
                <a:latin typeface="+mn-lt"/>
                <a:cs typeface="+mn-cs"/>
              </a:rPr>
              <a:t> le client,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afficherez</a:t>
            </a:r>
            <a:r>
              <a:rPr lang="en-US" sz="1800" dirty="0">
                <a:latin typeface="+mn-lt"/>
                <a:cs typeface="+mn-cs"/>
              </a:rPr>
              <a:t> plus de details pour commencer le </a:t>
            </a:r>
            <a:r>
              <a:rPr lang="en-US" sz="1800" dirty="0" err="1">
                <a:latin typeface="+mn-lt"/>
                <a:cs typeface="+mn-cs"/>
              </a:rPr>
              <a:t>processus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F789C-DF3F-47F7-ABE3-35509995FD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Page d’accueil - votre espace de travail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743AFC6-8DFA-40FF-B93E-1129CDF9CB8F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AF14D7-9BAD-4939-B242-F49AA51E8462}"/>
              </a:ext>
            </a:extLst>
          </p:cNvPr>
          <p:cNvGrpSpPr/>
          <p:nvPr/>
        </p:nvGrpSpPr>
        <p:grpSpPr>
          <a:xfrm>
            <a:off x="1008500" y="2514600"/>
            <a:ext cx="2191900" cy="2141081"/>
            <a:chOff x="1008500" y="2514600"/>
            <a:chExt cx="2191900" cy="2141081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701" y="3810000"/>
              <a:ext cx="1955470" cy="769481"/>
            </a:xfrm>
            <a:prstGeom prst="rect">
              <a:avLst/>
            </a:prstGeom>
            <a:ln w="47625" cap="sq" cmpd="sng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9A506F-7DED-4CEC-B187-B5E6B569EDD6}"/>
                </a:ext>
              </a:extLst>
            </p:cNvPr>
            <p:cNvSpPr/>
            <p:nvPr/>
          </p:nvSpPr>
          <p:spPr>
            <a:xfrm>
              <a:off x="1008500" y="2514600"/>
              <a:ext cx="2191900" cy="2141081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069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010332-72DE-4651-9E34-9B3C3F80F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00" y="1606903"/>
            <a:ext cx="10045122" cy="4208571"/>
          </a:xfrm>
          <a:prstGeom prst="rect">
            <a:avLst/>
          </a:prstGeom>
        </p:spPr>
      </p:pic>
      <p:sp>
        <p:nvSpPr>
          <p:cNvPr id="16" name="Line Callout 2 15"/>
          <p:cNvSpPr/>
          <p:nvPr/>
        </p:nvSpPr>
        <p:spPr>
          <a:xfrm flipH="1">
            <a:off x="10329559" y="1774382"/>
            <a:ext cx="1676401" cy="276999"/>
          </a:xfrm>
          <a:prstGeom prst="borderCallout2">
            <a:avLst>
              <a:gd name="adj1" fmla="val 52766"/>
              <a:gd name="adj2" fmla="val 102038"/>
              <a:gd name="adj3" fmla="val 59740"/>
              <a:gd name="adj4" fmla="val 143320"/>
              <a:gd name="adj5" fmla="val 249928"/>
              <a:gd name="adj6" fmla="val 17366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Fonction de tri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14600"/>
            <a:ext cx="1564879" cy="555031"/>
          </a:xfrm>
          <a:prstGeom prst="rect">
            <a:avLst/>
          </a:prstGeom>
          <a:ln w="38100" cap="sq" cmpd="sng">
            <a:solidFill>
              <a:srgbClr val="FDA83E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Line Callout 2 16"/>
          <p:cNvSpPr/>
          <p:nvPr/>
        </p:nvSpPr>
        <p:spPr>
          <a:xfrm flipH="1">
            <a:off x="228600" y="5815474"/>
            <a:ext cx="1695252" cy="422078"/>
          </a:xfrm>
          <a:prstGeom prst="borderCallout2">
            <a:avLst>
              <a:gd name="adj1" fmla="val 39821"/>
              <a:gd name="adj2" fmla="val 743"/>
              <a:gd name="adj3" fmla="val 39821"/>
              <a:gd name="adj4" fmla="val -17675"/>
              <a:gd name="adj5" fmla="val -268743"/>
              <a:gd name="adj6" fmla="val -1817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2. Section des filtres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ACE3105-7B24-41F6-9D81-D534394430A7}"/>
              </a:ext>
            </a:extLst>
          </p:cNvPr>
          <p:cNvSpPr/>
          <p:nvPr/>
        </p:nvSpPr>
        <p:spPr>
          <a:xfrm>
            <a:off x="1076226" y="1225567"/>
            <a:ext cx="10887174" cy="276999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5"/>
              </a:buBlip>
            </a:pPr>
            <a:r>
              <a:rPr lang="en-US" sz="1800" dirty="0" err="1">
                <a:latin typeface="+mn-lt"/>
                <a:cs typeface="+mn-cs"/>
              </a:rPr>
              <a:t>Lorsque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aurez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repéré</a:t>
            </a:r>
            <a:r>
              <a:rPr lang="en-US" sz="1800" dirty="0">
                <a:latin typeface="+mn-lt"/>
                <a:cs typeface="+mn-cs"/>
              </a:rPr>
              <a:t> le client,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afficherez</a:t>
            </a:r>
            <a:r>
              <a:rPr lang="en-US" sz="1800" dirty="0">
                <a:latin typeface="+mn-lt"/>
                <a:cs typeface="+mn-cs"/>
              </a:rPr>
              <a:t> plus de details pour commencer le </a:t>
            </a:r>
            <a:r>
              <a:rPr lang="en-US" sz="1800" dirty="0" err="1">
                <a:latin typeface="+mn-lt"/>
                <a:cs typeface="+mn-cs"/>
              </a:rPr>
              <a:t>processus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F789C-DF3F-47F7-ABE3-35509995FD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Page d’accueil - votre espace de travail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743AFC6-8DFA-40FF-B93E-1129CDF9CB8F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AF14D7-9BAD-4939-B242-F49AA51E8462}"/>
              </a:ext>
            </a:extLst>
          </p:cNvPr>
          <p:cNvGrpSpPr/>
          <p:nvPr/>
        </p:nvGrpSpPr>
        <p:grpSpPr>
          <a:xfrm>
            <a:off x="1008500" y="2514600"/>
            <a:ext cx="2191900" cy="2141081"/>
            <a:chOff x="1008500" y="2514600"/>
            <a:chExt cx="2191900" cy="2141081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701" y="3810000"/>
              <a:ext cx="1955470" cy="769481"/>
            </a:xfrm>
            <a:prstGeom prst="rect">
              <a:avLst/>
            </a:prstGeom>
            <a:ln w="47625" cap="sq" cmpd="sng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9A506F-7DED-4CEC-B187-B5E6B569EDD6}"/>
                </a:ext>
              </a:extLst>
            </p:cNvPr>
            <p:cNvSpPr/>
            <p:nvPr/>
          </p:nvSpPr>
          <p:spPr>
            <a:xfrm>
              <a:off x="1008500" y="2514600"/>
              <a:ext cx="2191900" cy="2141081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589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010332-72DE-4651-9E34-9B3C3F80F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00" y="1606903"/>
            <a:ext cx="10045122" cy="4208571"/>
          </a:xfrm>
          <a:prstGeom prst="rect">
            <a:avLst/>
          </a:prstGeom>
        </p:spPr>
      </p:pic>
      <p:sp>
        <p:nvSpPr>
          <p:cNvPr id="18" name="Line Callout 2 17"/>
          <p:cNvSpPr/>
          <p:nvPr/>
        </p:nvSpPr>
        <p:spPr>
          <a:xfrm>
            <a:off x="9300690" y="4419600"/>
            <a:ext cx="2662710" cy="939877"/>
          </a:xfrm>
          <a:prstGeom prst="borderCallout2">
            <a:avLst>
              <a:gd name="adj1" fmla="val 18750"/>
              <a:gd name="adj2" fmla="val 1079"/>
              <a:gd name="adj3" fmla="val 18750"/>
              <a:gd name="adj4" fmla="val -16667"/>
              <a:gd name="adj5" fmla="val -75968"/>
              <a:gd name="adj6" fmla="val -86046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3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 Cliquez sur ‘Affichez plus’ pour ouvrir votre Espace de chargement pour ce Client</a:t>
            </a:r>
          </a:p>
        </p:txBody>
      </p:sp>
      <p:sp>
        <p:nvSpPr>
          <p:cNvPr id="16" name="Line Callout 2 15"/>
          <p:cNvSpPr/>
          <p:nvPr/>
        </p:nvSpPr>
        <p:spPr>
          <a:xfrm flipH="1">
            <a:off x="10329559" y="1774382"/>
            <a:ext cx="1676401" cy="276999"/>
          </a:xfrm>
          <a:prstGeom prst="borderCallout2">
            <a:avLst>
              <a:gd name="adj1" fmla="val 52766"/>
              <a:gd name="adj2" fmla="val 102038"/>
              <a:gd name="adj3" fmla="val 59740"/>
              <a:gd name="adj4" fmla="val 143320"/>
              <a:gd name="adj5" fmla="val 249928"/>
              <a:gd name="adj6" fmla="val 17366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Fonction de tri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14600"/>
            <a:ext cx="1564879" cy="555031"/>
          </a:xfrm>
          <a:prstGeom prst="rect">
            <a:avLst/>
          </a:prstGeom>
          <a:ln w="38100" cap="sq" cmpd="sng">
            <a:solidFill>
              <a:srgbClr val="FDA83E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Line Callout 2 16"/>
          <p:cNvSpPr/>
          <p:nvPr/>
        </p:nvSpPr>
        <p:spPr>
          <a:xfrm flipH="1">
            <a:off x="228600" y="5815474"/>
            <a:ext cx="1695252" cy="422078"/>
          </a:xfrm>
          <a:prstGeom prst="borderCallout2">
            <a:avLst>
              <a:gd name="adj1" fmla="val 39821"/>
              <a:gd name="adj2" fmla="val 743"/>
              <a:gd name="adj3" fmla="val 39821"/>
              <a:gd name="adj4" fmla="val -17675"/>
              <a:gd name="adj5" fmla="val -268743"/>
              <a:gd name="adj6" fmla="val -1817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2. Section des filtres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ACE3105-7B24-41F6-9D81-D534394430A7}"/>
              </a:ext>
            </a:extLst>
          </p:cNvPr>
          <p:cNvSpPr/>
          <p:nvPr/>
        </p:nvSpPr>
        <p:spPr>
          <a:xfrm>
            <a:off x="1076226" y="1225567"/>
            <a:ext cx="10887174" cy="276999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5"/>
              </a:buBlip>
            </a:pPr>
            <a:r>
              <a:rPr lang="en-US" sz="1800" dirty="0" err="1">
                <a:latin typeface="+mn-lt"/>
                <a:cs typeface="+mn-cs"/>
              </a:rPr>
              <a:t>Lorsque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aurez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repéré</a:t>
            </a:r>
            <a:r>
              <a:rPr lang="en-US" sz="1800" dirty="0">
                <a:latin typeface="+mn-lt"/>
                <a:cs typeface="+mn-cs"/>
              </a:rPr>
              <a:t> le client,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afficherez</a:t>
            </a:r>
            <a:r>
              <a:rPr lang="en-US" sz="1800" dirty="0">
                <a:latin typeface="+mn-lt"/>
                <a:cs typeface="+mn-cs"/>
              </a:rPr>
              <a:t> plus de details pour commencer le </a:t>
            </a:r>
            <a:r>
              <a:rPr lang="en-US" sz="1800" dirty="0" err="1">
                <a:latin typeface="+mn-lt"/>
                <a:cs typeface="+mn-cs"/>
              </a:rPr>
              <a:t>processus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F789C-DF3F-47F7-ABE3-35509995FD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Page d’accueil - votre espace de travail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743AFC6-8DFA-40FF-B93E-1129CDF9CB8F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AF14D7-9BAD-4939-B242-F49AA51E8462}"/>
              </a:ext>
            </a:extLst>
          </p:cNvPr>
          <p:cNvGrpSpPr/>
          <p:nvPr/>
        </p:nvGrpSpPr>
        <p:grpSpPr>
          <a:xfrm>
            <a:off x="1008500" y="2514600"/>
            <a:ext cx="2191900" cy="2141081"/>
            <a:chOff x="1008500" y="2514600"/>
            <a:chExt cx="2191900" cy="2141081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701" y="3810000"/>
              <a:ext cx="1955470" cy="769481"/>
            </a:xfrm>
            <a:prstGeom prst="rect">
              <a:avLst/>
            </a:prstGeom>
            <a:ln w="47625" cap="sq" cmpd="sng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9A506F-7DED-4CEC-B187-B5E6B569EDD6}"/>
                </a:ext>
              </a:extLst>
            </p:cNvPr>
            <p:cNvSpPr/>
            <p:nvPr/>
          </p:nvSpPr>
          <p:spPr>
            <a:xfrm>
              <a:off x="1008500" y="2514600"/>
              <a:ext cx="2191900" cy="2141081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429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7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D14519F-BAC2-413F-8448-67A8076CF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362200"/>
            <a:ext cx="8467725" cy="347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90145-BCA0-4F6E-9357-2C77AD54E2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 </a:t>
            </a:r>
            <a:r>
              <a:rPr lang="fr-CA" dirty="0">
                <a:cs typeface="Arial" panose="020B0604020202020204" pitchFamily="34" charset="0"/>
              </a:rPr>
              <a:t>Espace Processus détaillé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DDA9C0-6A43-461D-AD97-4BFB7DD3772E}"/>
              </a:ext>
            </a:extLst>
          </p:cNvPr>
          <p:cNvSpPr/>
          <p:nvPr/>
        </p:nvSpPr>
        <p:spPr>
          <a:xfrm>
            <a:off x="1066800" y="1274442"/>
            <a:ext cx="10887174" cy="276999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en-US" sz="1800" dirty="0">
                <a:latin typeface="+mn-lt"/>
                <a:cs typeface="+mn-cs"/>
              </a:rPr>
              <a:t>Trois onglets </a:t>
            </a:r>
            <a:r>
              <a:rPr lang="en-US" sz="1800" dirty="0" err="1">
                <a:latin typeface="+mn-lt"/>
                <a:cs typeface="+mn-cs"/>
              </a:rPr>
              <a:t>sont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maintenant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visibles</a:t>
            </a:r>
            <a:r>
              <a:rPr lang="en-US" sz="1800" dirty="0">
                <a:latin typeface="+mn-lt"/>
                <a:cs typeface="+mn-cs"/>
              </a:rPr>
              <a:t> à </a:t>
            </a:r>
            <a:r>
              <a:rPr lang="en-US" sz="1800" dirty="0" err="1">
                <a:latin typeface="+mn-lt"/>
                <a:cs typeface="+mn-cs"/>
              </a:rPr>
              <a:t>l’écran</a:t>
            </a:r>
            <a:r>
              <a:rPr lang="en-US" sz="1800" dirty="0">
                <a:latin typeface="+mn-lt"/>
                <a:cs typeface="+mn-cs"/>
              </a:rPr>
              <a:t>. Ce </a:t>
            </a:r>
            <a:r>
              <a:rPr lang="en-US" sz="1800" dirty="0" err="1">
                <a:latin typeface="+mn-lt"/>
                <a:cs typeface="+mn-cs"/>
              </a:rPr>
              <a:t>sont</a:t>
            </a:r>
            <a:r>
              <a:rPr lang="en-US" sz="1800" dirty="0">
                <a:latin typeface="+mn-lt"/>
                <a:cs typeface="+mn-cs"/>
              </a:rPr>
              <a:t> les actions </a:t>
            </a:r>
            <a:r>
              <a:rPr lang="en-US" sz="1800" dirty="0" err="1">
                <a:latin typeface="+mn-lt"/>
                <a:cs typeface="+mn-cs"/>
              </a:rPr>
              <a:t>ou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étapes</a:t>
            </a:r>
            <a:r>
              <a:rPr lang="en-US" sz="1800" dirty="0">
                <a:latin typeface="+mn-lt"/>
                <a:cs typeface="+mn-cs"/>
              </a:rPr>
              <a:t> que nous </a:t>
            </a:r>
            <a:r>
              <a:rPr lang="en-US" sz="1800" dirty="0" err="1">
                <a:latin typeface="+mn-lt"/>
                <a:cs typeface="+mn-cs"/>
              </a:rPr>
              <a:t>allons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décrire</a:t>
            </a:r>
            <a:r>
              <a:rPr lang="en-US" sz="1800" dirty="0">
                <a:latin typeface="+mn-lt"/>
                <a:cs typeface="+mn-cs"/>
              </a:rPr>
              <a:t> dans la suite de </a:t>
            </a:r>
            <a:r>
              <a:rPr lang="en-US" sz="1800" dirty="0" err="1">
                <a:latin typeface="+mn-lt"/>
                <a:cs typeface="+mn-cs"/>
              </a:rPr>
              <a:t>cette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présentation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E33F8C-FE78-4517-A307-2CCD5B304ADC}"/>
              </a:ext>
            </a:extLst>
          </p:cNvPr>
          <p:cNvSpPr/>
          <p:nvPr/>
        </p:nvSpPr>
        <p:spPr>
          <a:xfrm>
            <a:off x="1219200" y="3200400"/>
            <a:ext cx="4114800" cy="457200"/>
          </a:xfrm>
          <a:prstGeom prst="rect">
            <a:avLst/>
          </a:prstGeom>
          <a:noFill/>
          <a:ln w="38100">
            <a:solidFill>
              <a:srgbClr val="E8800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4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222500" y="2336800"/>
            <a:ext cx="7759700" cy="109220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32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8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24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»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fontAlgn="auto">
              <a:spcAft>
                <a:spcPts val="0"/>
              </a:spcAft>
              <a:buClr>
                <a:srgbClr val="76B749"/>
              </a:buClr>
              <a:buFont typeface="Arial" panose="020B0604020202020204" pitchFamily="34" charset="0"/>
              <a:buChar char="−"/>
              <a:defRPr/>
            </a:pP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204555" y="2782669"/>
            <a:ext cx="894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CA" sz="1800" dirty="0">
                <a:latin typeface="+mj-lt"/>
                <a:cs typeface="Arial"/>
              </a:rPr>
              <a:t>L’état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Mise </a:t>
            </a:r>
            <a:r>
              <a:rPr lang="en-US" sz="1800" b="1" dirty="0">
                <a:latin typeface="+mj-lt"/>
              </a:rPr>
              <a:t>à </a:t>
            </a:r>
            <a:r>
              <a:rPr lang="fr-CA" sz="1800" b="1" dirty="0">
                <a:latin typeface="+mj-lt"/>
                <a:cs typeface="Arial"/>
              </a:rPr>
              <a:t>disposition en cours </a:t>
            </a:r>
            <a:r>
              <a:rPr lang="fr-CA" sz="1800" dirty="0">
                <a:latin typeface="+mj-lt"/>
                <a:cs typeface="Arial"/>
              </a:rPr>
              <a:t>signifie que nous n’avez pas encore chargé votre premier catalogue pour ce client</a:t>
            </a:r>
            <a:r>
              <a:rPr lang="en-US" sz="1800" dirty="0">
                <a:cs typeface="Arial"/>
              </a:rPr>
              <a:t>.</a:t>
            </a:r>
            <a:endParaRPr lang="fr-CA" sz="1800" dirty="0">
              <a:latin typeface="+mj-lt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4555" y="4535269"/>
            <a:ext cx="894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  <a:defRPr/>
            </a:pPr>
            <a:r>
              <a:rPr lang="fr-CA" sz="1800" dirty="0">
                <a:latin typeface="+mj-lt"/>
                <a:cs typeface="Arial"/>
              </a:rPr>
              <a:t>L’état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Importé</a:t>
            </a:r>
            <a:r>
              <a:rPr lang="en-US" sz="1800" dirty="0">
                <a:latin typeface="+mj-lt"/>
                <a:cs typeface="Arial"/>
              </a:rPr>
              <a:t>”</a:t>
            </a:r>
            <a:r>
              <a:rPr lang="fr-CA" sz="1800" dirty="0">
                <a:latin typeface="+mj-lt"/>
                <a:cs typeface="Arial"/>
              </a:rPr>
              <a:t> signifie que vous avez réussi à charger votre catalogue dans le système, mais celui-ci n’a pas encore été publié pour votre client.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04555" y="5425899"/>
            <a:ext cx="894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  <a:defRPr/>
            </a:pPr>
            <a:r>
              <a:rPr lang="fr-CA" sz="1800" dirty="0">
                <a:latin typeface="+mj-lt"/>
                <a:cs typeface="Arial"/>
              </a:rPr>
              <a:t>Lorsque vous verrez le statut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Validé/Transmis</a:t>
            </a:r>
            <a:r>
              <a:rPr lang="en-US" sz="1800" dirty="0">
                <a:solidFill>
                  <a:prstClr val="black"/>
                </a:solidFill>
                <a:latin typeface="Arial"/>
                <a:cs typeface="Arial"/>
              </a:rPr>
              <a:t>”</a:t>
            </a:r>
            <a:r>
              <a:rPr lang="fr-CA" sz="1800" dirty="0">
                <a:latin typeface="+mj-lt"/>
                <a:cs typeface="Arial"/>
              </a:rPr>
              <a:t>,</a:t>
            </a:r>
            <a:r>
              <a:rPr lang="en-US" sz="1800" dirty="0">
                <a:latin typeface="+mj-lt"/>
                <a:cs typeface="Arial"/>
              </a:rPr>
              <a:t> </a:t>
            </a:r>
            <a:r>
              <a:rPr lang="en-US" sz="1800" dirty="0" err="1">
                <a:latin typeface="+mj-lt"/>
                <a:cs typeface="Arial"/>
              </a:rPr>
              <a:t>votre</a:t>
            </a:r>
            <a:r>
              <a:rPr lang="en-US" sz="1800" dirty="0">
                <a:latin typeface="+mj-lt"/>
                <a:cs typeface="Arial"/>
              </a:rPr>
              <a:t> </a:t>
            </a:r>
            <a:r>
              <a:rPr lang="fr-CA" sz="1800" dirty="0">
                <a:latin typeface="+mj-lt"/>
                <a:cs typeface="Arial"/>
              </a:rPr>
              <a:t>catalogue est disponible pour votre client et il pourra l’approuver.</a:t>
            </a:r>
            <a:endParaRPr lang="fr-CA" sz="18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3657600"/>
            <a:ext cx="944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rgbClr val="76B749"/>
              </a:buClr>
              <a:buNone/>
              <a:defRPr/>
            </a:pPr>
            <a:r>
              <a:rPr lang="fr-CA" sz="1800" dirty="0">
                <a:latin typeface="+mj-lt"/>
                <a:cs typeface="Arial"/>
              </a:rPr>
              <a:t>L’état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En erreur</a:t>
            </a:r>
            <a:r>
              <a:rPr lang="en-US" sz="1800" dirty="0">
                <a:latin typeface="+mj-lt"/>
                <a:cs typeface="Arial"/>
              </a:rPr>
              <a:t>”</a:t>
            </a:r>
            <a:r>
              <a:rPr lang="fr-CA" sz="1800" dirty="0">
                <a:latin typeface="+mj-lt"/>
                <a:cs typeface="Arial"/>
              </a:rPr>
              <a:t> signifie qu’il y a des erreurs de contenu dans votre catalogue. L’état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Rejeté</a:t>
            </a:r>
            <a:r>
              <a:rPr lang="en-US" sz="1800" dirty="0">
                <a:latin typeface="+mj-lt"/>
                <a:cs typeface="Arial"/>
              </a:rPr>
              <a:t>”</a:t>
            </a:r>
            <a:r>
              <a:rPr lang="fr-CA" sz="1800" dirty="0">
                <a:latin typeface="+mj-lt"/>
                <a:cs typeface="Arial"/>
              </a:rPr>
              <a:t> dans un pavé rouge signifie que votre client a rejeté le catalogue de son côté.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75" y="2860763"/>
            <a:ext cx="814806" cy="644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75" y="4550104"/>
            <a:ext cx="606604" cy="558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75" y="5425899"/>
            <a:ext cx="995779" cy="707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75" y="3733800"/>
            <a:ext cx="814806" cy="539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44CAC-A6CA-4C75-A1D2-2EB8ED983B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3742" y="469674"/>
            <a:ext cx="10551663" cy="675141"/>
          </a:xfrm>
        </p:spPr>
        <p:txBody>
          <a:bodyPr>
            <a:noAutofit/>
          </a:bodyPr>
          <a:lstStyle/>
          <a:p>
            <a:r>
              <a:rPr lang="fr-CA" dirty="0">
                <a:cs typeface="Arial" panose="020B0604020202020204" pitchFamily="34" charset="0"/>
              </a:rPr>
              <a:t>Un code couleur pour décrire l’état du catalogue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59520ABC-EFB6-449A-A97A-D7406DD1D407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P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D73335-4CA5-4456-86DA-A448713DB6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8443" y="1226818"/>
            <a:ext cx="8507814" cy="129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1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97D5550-005C-4231-B325-C179FDF3EA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8911771" cy="762001"/>
          </a:xfrm>
        </p:spPr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92E655D-A00D-4899-948D-6DF741F0BC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585659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1. </a:t>
            </a:r>
            <a:r>
              <a:rPr lang="fr-FR" sz="2000" dirty="0">
                <a:solidFill>
                  <a:srgbClr val="0C3256"/>
                </a:solidFill>
              </a:rPr>
              <a:t>Téléchargement &amp; description du fichier catalogue SCF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EB73EA-FD22-458C-A9C3-50943E079745}"/>
              </a:ext>
            </a:extLst>
          </p:cNvPr>
          <p:cNvSpPr/>
          <p:nvPr/>
        </p:nvSpPr>
        <p:spPr>
          <a:xfrm>
            <a:off x="1371600" y="3057524"/>
            <a:ext cx="7518405" cy="762001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41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F49585-993F-49E0-845A-B0D5477517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Catalog Manager: </a:t>
            </a:r>
            <a:r>
              <a:rPr lang="en-US" dirty="0" err="1">
                <a:cs typeface="Arial" panose="020B0604020202020204" pitchFamily="34" charset="0"/>
              </a:rPr>
              <a:t>Votre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en-US" dirty="0" err="1">
                <a:cs typeface="Arial" panose="020B0604020202020204" pitchFamily="34" charset="0"/>
              </a:rPr>
              <a:t>chargement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en-US" dirty="0" err="1">
                <a:cs typeface="Arial" panose="020B0604020202020204" pitchFamily="34" charset="0"/>
              </a:rPr>
              <a:t>en</a:t>
            </a:r>
            <a:r>
              <a:rPr lang="en-US" dirty="0">
                <a:cs typeface="Arial" panose="020B0604020202020204" pitchFamily="34" charset="0"/>
              </a:rPr>
              <a:t> 3 </a:t>
            </a:r>
            <a:r>
              <a:rPr lang="en-US" dirty="0" err="1">
                <a:cs typeface="Arial" panose="020B0604020202020204" pitchFamily="34" charset="0"/>
              </a:rPr>
              <a:t>étapes</a:t>
            </a:r>
            <a:r>
              <a:rPr lang="en-US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11ADFE-F5C1-4E27-BAA2-FB04E6BB97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Catalog Manager a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conçu</a:t>
            </a:r>
            <a:r>
              <a:rPr lang="en-US" dirty="0"/>
              <a:t> pour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permettre</a:t>
            </a:r>
            <a:r>
              <a:rPr lang="en-US" dirty="0"/>
              <a:t> </a:t>
            </a:r>
            <a:r>
              <a:rPr lang="en-US" dirty="0" err="1"/>
              <a:t>d’envoyer</a:t>
            </a:r>
            <a:r>
              <a:rPr lang="en-US" dirty="0"/>
              <a:t> un catalogue à </a:t>
            </a:r>
            <a:r>
              <a:rPr lang="en-US" dirty="0" err="1"/>
              <a:t>votre</a:t>
            </a:r>
            <a:r>
              <a:rPr lang="en-US" dirty="0"/>
              <a:t> client </a:t>
            </a:r>
            <a:r>
              <a:rPr lang="en-US" dirty="0" err="1"/>
              <a:t>en</a:t>
            </a:r>
            <a:r>
              <a:rPr lang="en-US" dirty="0"/>
              <a:t> trois </a:t>
            </a:r>
            <a:r>
              <a:rPr lang="en-US" dirty="0" err="1"/>
              <a:t>étapes</a:t>
            </a:r>
            <a:r>
              <a:rPr lang="en-US" dirty="0"/>
              <a:t> </a:t>
            </a:r>
            <a:r>
              <a:rPr lang="en-US" dirty="0" err="1"/>
              <a:t>seulement</a:t>
            </a:r>
            <a:r>
              <a:rPr lang="en-US" dirty="0"/>
              <a:t>.</a:t>
            </a:r>
          </a:p>
          <a:p>
            <a:r>
              <a:rPr lang="en-US" dirty="0" err="1"/>
              <a:t>L’ergonomie</a:t>
            </a:r>
            <a:r>
              <a:rPr lang="en-US" dirty="0"/>
              <a:t> </a:t>
            </a:r>
            <a:r>
              <a:rPr lang="en-US" dirty="0" err="1"/>
              <a:t>simplifiée</a:t>
            </a:r>
            <a:r>
              <a:rPr lang="en-US" dirty="0"/>
              <a:t> de </a:t>
            </a:r>
            <a:r>
              <a:rPr lang="en-US" dirty="0" err="1"/>
              <a:t>cette</a:t>
            </a:r>
            <a:r>
              <a:rPr lang="en-US" dirty="0"/>
              <a:t> application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permet</a:t>
            </a:r>
            <a:r>
              <a:rPr lang="en-US" dirty="0"/>
              <a:t> de </a:t>
            </a:r>
            <a:r>
              <a:rPr lang="en-US" dirty="0" err="1"/>
              <a:t>réaliser</a:t>
            </a:r>
            <a:r>
              <a:rPr lang="en-US" dirty="0"/>
              <a:t> </a:t>
            </a:r>
            <a:r>
              <a:rPr lang="en-US" dirty="0" err="1"/>
              <a:t>rapidement</a:t>
            </a:r>
            <a:r>
              <a:rPr lang="en-US" dirty="0"/>
              <a:t> et </a:t>
            </a:r>
            <a:r>
              <a:rPr lang="en-US" dirty="0" err="1"/>
              <a:t>simplement</a:t>
            </a:r>
            <a:r>
              <a:rPr lang="en-US" dirty="0"/>
              <a:t> les </a:t>
            </a:r>
            <a:r>
              <a:rPr lang="en-US" dirty="0" err="1"/>
              <a:t>étapes</a:t>
            </a:r>
            <a:r>
              <a:rPr lang="en-US" dirty="0"/>
              <a:t> </a:t>
            </a:r>
            <a:r>
              <a:rPr lang="en-US" dirty="0" err="1"/>
              <a:t>successives</a:t>
            </a:r>
            <a:r>
              <a:rPr lang="en-US" dirty="0"/>
              <a:t> à </a:t>
            </a:r>
            <a:r>
              <a:rPr lang="en-US" dirty="0" err="1"/>
              <a:t>partir</a:t>
            </a:r>
            <a:r>
              <a:rPr lang="en-US" dirty="0"/>
              <a:t> d’un </a:t>
            </a:r>
            <a:r>
              <a:rPr lang="en-US" dirty="0" err="1"/>
              <a:t>seul</a:t>
            </a:r>
            <a:r>
              <a:rPr lang="en-US" dirty="0"/>
              <a:t> </a:t>
            </a:r>
            <a:r>
              <a:rPr lang="en-US" dirty="0" err="1"/>
              <a:t>écran</a:t>
            </a:r>
            <a:r>
              <a:rPr lang="en-US" dirty="0"/>
              <a:t> (la page </a:t>
            </a:r>
            <a:r>
              <a:rPr lang="en-US" dirty="0" err="1"/>
              <a:t>d’accueil</a:t>
            </a:r>
            <a:r>
              <a:rPr lang="en-US" dirty="0"/>
              <a:t>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L’étape</a:t>
            </a:r>
            <a:r>
              <a:rPr lang="en-US" dirty="0"/>
              <a:t> sur </a:t>
            </a:r>
            <a:r>
              <a:rPr lang="en-US" dirty="0" err="1"/>
              <a:t>laquelle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êtes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train </a:t>
            </a:r>
            <a:r>
              <a:rPr lang="en-US" dirty="0" err="1"/>
              <a:t>d’agir</a:t>
            </a:r>
            <a:r>
              <a:rPr lang="en-US" dirty="0"/>
              <a:t> </a:t>
            </a:r>
            <a:r>
              <a:rPr lang="en-US" dirty="0" err="1"/>
              <a:t>apparaît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bleu, </a:t>
            </a:r>
            <a:r>
              <a:rPr lang="en-US" dirty="0" err="1"/>
              <a:t>celle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terminée</a:t>
            </a:r>
            <a:r>
              <a:rPr lang="en-US" dirty="0"/>
              <a:t> </a:t>
            </a:r>
            <a:r>
              <a:rPr lang="en-US" dirty="0" err="1"/>
              <a:t>apparaît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vert. La </a:t>
            </a:r>
            <a:r>
              <a:rPr lang="en-US" dirty="0" err="1"/>
              <a:t>suivante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gris</a:t>
            </a:r>
            <a:r>
              <a:rPr lang="en-US" dirty="0"/>
              <a:t> </a:t>
            </a:r>
            <a:r>
              <a:rPr lang="en-US" dirty="0" err="1"/>
              <a:t>n’est</a:t>
            </a:r>
            <a:r>
              <a:rPr lang="en-US" dirty="0"/>
              <a:t> pas encore active.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762BD3-203C-468D-839B-B27082800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3200400"/>
            <a:ext cx="8572941" cy="74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4275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7196E81-B59F-440F-A31F-6B05ED16A4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Bienvenue à la formation de </a:t>
            </a:r>
            <a:r>
              <a:rPr lang="fr-CA" dirty="0" err="1">
                <a:cs typeface="Arial" panose="020B0604020202020204" pitchFamily="34" charset="0"/>
              </a:rPr>
              <a:t>Catalog</a:t>
            </a:r>
            <a:r>
              <a:rPr lang="fr-CA" dirty="0">
                <a:cs typeface="Arial" panose="020B0604020202020204" pitchFamily="34" charset="0"/>
              </a:rPr>
              <a:t> Manager.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BF8DFC-43FF-4982-89D0-1DD5555B78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pPr marL="163195" indent="-163195" algn="just" defTabSz="457189">
              <a:defRPr/>
            </a:pP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Cette</a:t>
            </a:r>
            <a:r>
              <a:rPr lang="en-US" sz="2000" dirty="0">
                <a:latin typeface="Arial (Body)"/>
              </a:rPr>
              <a:t> formation </a:t>
            </a:r>
            <a:r>
              <a:rPr lang="en-US" sz="2000" dirty="0" err="1">
                <a:latin typeface="Arial (Body)"/>
              </a:rPr>
              <a:t>générique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aborde</a:t>
            </a:r>
            <a:r>
              <a:rPr lang="en-US" sz="2000" dirty="0">
                <a:latin typeface="Arial (Body)"/>
              </a:rPr>
              <a:t> le </a:t>
            </a:r>
            <a:r>
              <a:rPr lang="en-US" sz="2000" b="1" dirty="0" err="1">
                <a:latin typeface="Arial (Body)"/>
              </a:rPr>
              <a:t>fonctionnement</a:t>
            </a:r>
            <a:r>
              <a:rPr lang="en-US" sz="2000" b="1" dirty="0">
                <a:latin typeface="Arial (Body)"/>
              </a:rPr>
              <a:t> de </a:t>
            </a:r>
            <a:r>
              <a:rPr lang="en-US" sz="2000" b="1" dirty="0" err="1">
                <a:latin typeface="Arial (Body)"/>
              </a:rPr>
              <a:t>l’application</a:t>
            </a:r>
            <a:r>
              <a:rPr lang="en-US" sz="2000" b="1" dirty="0">
                <a:latin typeface="Arial (Body)"/>
              </a:rPr>
              <a:t> Catalog Manager </a:t>
            </a:r>
            <a:r>
              <a:rPr lang="en-US" sz="2000" dirty="0">
                <a:latin typeface="Arial (Body)"/>
              </a:rPr>
              <a:t>sans </a:t>
            </a:r>
            <a:r>
              <a:rPr lang="en-US" sz="2000" dirty="0" err="1">
                <a:latin typeface="Arial (Body)"/>
              </a:rPr>
              <a:t>traiter</a:t>
            </a:r>
            <a:r>
              <a:rPr lang="en-US" sz="2000" dirty="0">
                <a:latin typeface="Arial (Body)"/>
              </a:rPr>
              <a:t> les </a:t>
            </a:r>
            <a:r>
              <a:rPr lang="en-US" sz="2000" dirty="0" err="1">
                <a:latin typeface="Arial (Body)"/>
              </a:rPr>
              <a:t>cas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spécifiques</a:t>
            </a:r>
            <a:r>
              <a:rPr lang="en-US" sz="2000" dirty="0">
                <a:latin typeface="Arial (Body)"/>
              </a:rPr>
              <a:t> à </a:t>
            </a:r>
            <a:r>
              <a:rPr lang="en-US" sz="2000" dirty="0" err="1">
                <a:latin typeface="Arial (Body)"/>
              </a:rPr>
              <a:t>vos</a:t>
            </a:r>
            <a:r>
              <a:rPr lang="en-US" sz="2000" dirty="0">
                <a:latin typeface="Arial (Body)"/>
              </a:rPr>
              <a:t> clients.</a:t>
            </a:r>
          </a:p>
          <a:p>
            <a:pPr marL="163195" indent="-163195" algn="just" defTabSz="457189">
              <a:defRPr/>
            </a:pPr>
            <a:r>
              <a:rPr lang="en-US" sz="2000" b="1" dirty="0">
                <a:latin typeface="Arial (Body)"/>
                <a:cs typeface="Arial"/>
              </a:rPr>
              <a:t> Les instructions et </a:t>
            </a:r>
            <a:r>
              <a:rPr lang="en-US" sz="2000" b="1" dirty="0" err="1">
                <a:latin typeface="Arial (Body)"/>
                <a:cs typeface="Arial"/>
              </a:rPr>
              <a:t>consignes</a:t>
            </a:r>
            <a:r>
              <a:rPr lang="en-US" sz="2000" b="1" dirty="0">
                <a:latin typeface="Arial (Body)"/>
                <a:cs typeface="Arial"/>
              </a:rPr>
              <a:t> </a:t>
            </a:r>
            <a:r>
              <a:rPr lang="en-US" sz="2000" dirty="0" err="1">
                <a:latin typeface="Arial (Body)"/>
                <a:cs typeface="Arial"/>
              </a:rPr>
              <a:t>particulières</a:t>
            </a:r>
            <a:r>
              <a:rPr lang="en-US" sz="2000" dirty="0">
                <a:latin typeface="Arial (Body)"/>
                <a:cs typeface="Arial"/>
              </a:rPr>
              <a:t> de </a:t>
            </a:r>
            <a:r>
              <a:rPr lang="en-US" sz="2000" dirty="0" err="1">
                <a:latin typeface="Arial (Body)"/>
                <a:cs typeface="Arial"/>
              </a:rPr>
              <a:t>votre</a:t>
            </a:r>
            <a:r>
              <a:rPr lang="en-US" sz="2000" dirty="0">
                <a:latin typeface="Arial (Body)"/>
                <a:cs typeface="Arial"/>
              </a:rPr>
              <a:t> client </a:t>
            </a:r>
            <a:r>
              <a:rPr lang="en-US" sz="2000" dirty="0" err="1">
                <a:latin typeface="Arial (Body)"/>
                <a:cs typeface="Arial"/>
              </a:rPr>
              <a:t>sont</a:t>
            </a:r>
            <a:r>
              <a:rPr lang="en-US" sz="2000" dirty="0">
                <a:latin typeface="Arial (Body)"/>
                <a:cs typeface="Arial"/>
              </a:rPr>
              <a:t> </a:t>
            </a:r>
            <a:r>
              <a:rPr lang="en-US" sz="2000" dirty="0" err="1">
                <a:latin typeface="Arial (Body)"/>
                <a:cs typeface="Arial"/>
              </a:rPr>
              <a:t>décrites</a:t>
            </a:r>
            <a:r>
              <a:rPr lang="en-US" sz="2000" dirty="0">
                <a:latin typeface="Arial (Body)"/>
                <a:cs typeface="Arial"/>
              </a:rPr>
              <a:t> dans le </a:t>
            </a:r>
            <a:r>
              <a:rPr lang="en-US" sz="2000" dirty="0" err="1">
                <a:latin typeface="Arial (Body)"/>
                <a:cs typeface="Arial"/>
              </a:rPr>
              <a:t>fichier</a:t>
            </a:r>
            <a:r>
              <a:rPr lang="en-US" sz="2000" dirty="0">
                <a:latin typeface="Arial (Body)"/>
                <a:cs typeface="Arial"/>
              </a:rPr>
              <a:t> </a:t>
            </a:r>
            <a:r>
              <a:rPr lang="en-US" sz="2000" b="1" dirty="0">
                <a:latin typeface="Arial (Body)"/>
                <a:cs typeface="Arial"/>
              </a:rPr>
              <a:t>Catalogue Excel “SCF”.</a:t>
            </a:r>
          </a:p>
          <a:p>
            <a:pPr marL="163195" indent="-163195" algn="just" defTabSz="457189">
              <a:defRPr/>
            </a:pPr>
            <a:r>
              <a:rPr lang="fr-FR" sz="2000" dirty="0">
                <a:latin typeface="Arial (Body)"/>
              </a:rPr>
              <a:t> Ces instructions et consignes sont importantes à lire et </a:t>
            </a:r>
            <a:r>
              <a:rPr lang="fr-FR" sz="2000" b="1" dirty="0">
                <a:latin typeface="Arial (Body)"/>
              </a:rPr>
              <a:t>faciliteront la création </a:t>
            </a:r>
            <a:r>
              <a:rPr lang="fr-FR" sz="2000" dirty="0">
                <a:latin typeface="Arial (Body)"/>
              </a:rPr>
              <a:t>de votre catalogue.</a:t>
            </a:r>
            <a:endParaRPr lang="en-US" sz="2000" dirty="0">
              <a:latin typeface="Arial (Body)"/>
              <a:cs typeface="Arial"/>
            </a:endParaRPr>
          </a:p>
          <a:p>
            <a:pPr marL="163195" indent="-163195" algn="just" defTabSz="457189">
              <a:defRPr/>
            </a:pPr>
            <a:r>
              <a:rPr lang="en-US" sz="2000" dirty="0">
                <a:latin typeface="Arial (Body)"/>
              </a:rPr>
              <a:t> Une </a:t>
            </a:r>
            <a:r>
              <a:rPr lang="en-US" sz="2000" dirty="0" err="1">
                <a:latin typeface="Arial (Body)"/>
              </a:rPr>
              <a:t>fois</a:t>
            </a:r>
            <a:r>
              <a:rPr lang="en-US" sz="2000" dirty="0">
                <a:latin typeface="Arial (Body)"/>
              </a:rPr>
              <a:t> la formation </a:t>
            </a:r>
            <a:r>
              <a:rPr lang="en-US" sz="2000" dirty="0" err="1">
                <a:latin typeface="Arial (Body)"/>
              </a:rPr>
              <a:t>terminée</a:t>
            </a:r>
            <a:r>
              <a:rPr lang="en-US" sz="2000" dirty="0">
                <a:latin typeface="Arial (Body)"/>
              </a:rPr>
              <a:t>, </a:t>
            </a:r>
            <a:r>
              <a:rPr lang="en-US" sz="2000" dirty="0" err="1">
                <a:latin typeface="Arial (Body)"/>
              </a:rPr>
              <a:t>si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vous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avez</a:t>
            </a:r>
            <a:r>
              <a:rPr lang="en-US" sz="2000" dirty="0">
                <a:latin typeface="Arial (Body)"/>
              </a:rPr>
              <a:t> plus de questions </a:t>
            </a:r>
            <a:r>
              <a:rPr lang="en-US" sz="2000" dirty="0" err="1">
                <a:latin typeface="Arial (Body)"/>
              </a:rPr>
              <a:t>ou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si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vous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rencontrez</a:t>
            </a:r>
            <a:r>
              <a:rPr lang="en-US" sz="2000" dirty="0">
                <a:latin typeface="Arial (Body)"/>
              </a:rPr>
              <a:t> des </a:t>
            </a:r>
            <a:r>
              <a:rPr lang="en-US" sz="2000" dirty="0" err="1">
                <a:latin typeface="Arial (Body)"/>
              </a:rPr>
              <a:t>problèmes</a:t>
            </a:r>
            <a:r>
              <a:rPr lang="en-US" sz="2000" dirty="0">
                <a:latin typeface="Arial (Body)"/>
              </a:rPr>
              <a:t>, </a:t>
            </a:r>
            <a:r>
              <a:rPr lang="en-US" sz="2000" b="1" dirty="0" err="1">
                <a:latin typeface="Arial (Body)"/>
              </a:rPr>
              <a:t>veuillez</a:t>
            </a:r>
            <a:r>
              <a:rPr lang="en-US" sz="2000" b="1" dirty="0">
                <a:latin typeface="Arial (Body)"/>
              </a:rPr>
              <a:t> </a:t>
            </a:r>
            <a:r>
              <a:rPr lang="en-US" sz="2000" b="1" dirty="0" err="1">
                <a:latin typeface="Arial (Body)"/>
              </a:rPr>
              <a:t>contacter</a:t>
            </a:r>
            <a:r>
              <a:rPr lang="en-US" sz="2000" b="1" dirty="0">
                <a:latin typeface="Arial (Body)"/>
              </a:rPr>
              <a:t> </a:t>
            </a:r>
            <a:r>
              <a:rPr lang="en-US" sz="2000" b="1" dirty="0" err="1">
                <a:latin typeface="Arial (Body)"/>
              </a:rPr>
              <a:t>l'équipe</a:t>
            </a:r>
            <a:r>
              <a:rPr lang="en-US" sz="2000" b="1" dirty="0">
                <a:latin typeface="Arial (Body)"/>
              </a:rPr>
              <a:t> support :</a:t>
            </a:r>
            <a:endParaRPr lang="en-US" sz="2000" b="1" dirty="0">
              <a:latin typeface="Arial (Body)"/>
              <a:cs typeface="Arial"/>
            </a:endParaRPr>
          </a:p>
          <a:p>
            <a:pPr marL="0" indent="0" algn="just" defTabSz="457189">
              <a:buNone/>
              <a:defRPr/>
            </a:pPr>
            <a:endParaRPr lang="en-US" sz="2000" dirty="0">
              <a:latin typeface="Arial (Body)"/>
            </a:endParaRPr>
          </a:p>
          <a:p>
            <a:pPr algn="just"/>
            <a:endParaRPr lang="en-PH" sz="2000" dirty="0">
              <a:latin typeface="Arial (Body)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888B4E-B8F7-42D6-9042-221DEBCC2250}"/>
              </a:ext>
            </a:extLst>
          </p:cNvPr>
          <p:cNvGrpSpPr/>
          <p:nvPr/>
        </p:nvGrpSpPr>
        <p:grpSpPr>
          <a:xfrm>
            <a:off x="3886200" y="5176189"/>
            <a:ext cx="2953352" cy="661720"/>
            <a:chOff x="780448" y="3842384"/>
            <a:chExt cx="2953352" cy="661720"/>
          </a:xfrm>
        </p:grpSpPr>
        <p:pic>
          <p:nvPicPr>
            <p:cNvPr id="4" name="Graphic 3" descr="Receiver">
              <a:extLst>
                <a:ext uri="{FF2B5EF4-FFF2-40B4-BE49-F238E27FC236}">
                  <a16:creationId xmlns:a16="http://schemas.microsoft.com/office/drawing/2014/main" id="{954892DF-6287-416F-A550-8E5F224AB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80448" y="3842384"/>
              <a:ext cx="424816" cy="42481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023889F-B422-4A7E-AB49-8377ADFC75DB}"/>
                </a:ext>
              </a:extLst>
            </p:cNvPr>
            <p:cNvSpPr txBox="1"/>
            <p:nvPr/>
          </p:nvSpPr>
          <p:spPr>
            <a:xfrm>
              <a:off x="1205264" y="3842384"/>
              <a:ext cx="2528536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latin typeface="+mn-lt"/>
                </a:rPr>
                <a:t>+33 1 53 25 55 91</a:t>
              </a:r>
              <a:endParaRPr lang="en-US" sz="2000" u="sng" dirty="0">
                <a:latin typeface="+mn-lt"/>
              </a:endParaRPr>
            </a:p>
            <a:p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71D3AD-A480-419D-A6AC-BEAF7B887DB6}"/>
              </a:ext>
            </a:extLst>
          </p:cNvPr>
          <p:cNvGrpSpPr/>
          <p:nvPr/>
        </p:nvGrpSpPr>
        <p:grpSpPr>
          <a:xfrm>
            <a:off x="3886200" y="4477285"/>
            <a:ext cx="4314322" cy="680312"/>
            <a:chOff x="1066800" y="3440994"/>
            <a:chExt cx="4314322" cy="680312"/>
          </a:xfrm>
        </p:grpSpPr>
        <p:pic>
          <p:nvPicPr>
            <p:cNvPr id="10" name="Graphic 9" descr="Email">
              <a:extLst>
                <a:ext uri="{FF2B5EF4-FFF2-40B4-BE49-F238E27FC236}">
                  <a16:creationId xmlns:a16="http://schemas.microsoft.com/office/drawing/2014/main" id="{13C6A46B-C253-4A76-B513-DB9D844B4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6800" y="3440994"/>
              <a:ext cx="424800" cy="4248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C37881-D508-445E-A122-4498E3DB255C}"/>
                </a:ext>
              </a:extLst>
            </p:cNvPr>
            <p:cNvSpPr txBox="1"/>
            <p:nvPr/>
          </p:nvSpPr>
          <p:spPr>
            <a:xfrm>
              <a:off x="1491600" y="3459586"/>
              <a:ext cx="3889522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latin typeface="+mj-lt"/>
                </a:rPr>
                <a:t>customercare@proactis.com </a:t>
              </a:r>
            </a:p>
            <a:p>
              <a:pPr>
                <a:buNone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28034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347C1D-6709-4383-B976-C84550103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995" y="2980012"/>
            <a:ext cx="8490678" cy="3493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6653F1-56B0-41C6-9C90-6969BBF255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</a:t>
            </a:r>
            <a:r>
              <a:rPr lang="fr-CA" dirty="0" err="1">
                <a:cs typeface="Arial" panose="020B0604020202020204" pitchFamily="34" charset="0"/>
              </a:rPr>
              <a:t>Etape</a:t>
            </a:r>
            <a:r>
              <a:rPr lang="fr-CA" dirty="0">
                <a:cs typeface="Arial" panose="020B0604020202020204" pitchFamily="34" charset="0"/>
              </a:rPr>
              <a:t> 1 : Espace Télécharger </a:t>
            </a:r>
            <a:r>
              <a:rPr lang="fr-CA" dirty="0" err="1">
                <a:cs typeface="Arial" panose="020B0604020202020204" pitchFamily="34" charset="0"/>
              </a:rPr>
              <a:t>template</a:t>
            </a:r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E7A1119-7DCB-48DD-B79C-056CADE896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fr-CA" dirty="0"/>
              <a:t>Le but est ici de récupérer le format de votre Client pour construire votre catalogue dans Excel.</a:t>
            </a:r>
          </a:p>
          <a:p>
            <a:r>
              <a:rPr lang="fr-CA" dirty="0"/>
              <a:t>Si vous avez déjà un catalogue en ligne vous pourrez sélectionner l’option ‘Version en production’ dans le menu Version pour effectuer vos mises à jour.</a:t>
            </a:r>
          </a:p>
          <a:p>
            <a:r>
              <a:rPr lang="fr-CA" dirty="0"/>
              <a:t>S’il s’agit de votre premier catalogue, vous devrez travailler à partir d’une version vide.</a:t>
            </a:r>
          </a:p>
          <a:p>
            <a:endParaRPr lang="fr-CA" dirty="0"/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69" y="6135757"/>
            <a:ext cx="5410200" cy="67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347C1D-6709-4383-B976-C84550103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995" y="2980012"/>
            <a:ext cx="8490678" cy="3493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ine Callout 2 14"/>
          <p:cNvSpPr/>
          <p:nvPr/>
        </p:nvSpPr>
        <p:spPr>
          <a:xfrm>
            <a:off x="47452" y="3050773"/>
            <a:ext cx="2124543" cy="990490"/>
          </a:xfrm>
          <a:prstGeom prst="borderCallout2">
            <a:avLst>
              <a:gd name="adj1" fmla="val 54461"/>
              <a:gd name="adj2" fmla="val 102696"/>
              <a:gd name="adj3" fmla="val 66295"/>
              <a:gd name="adj4" fmla="val 121669"/>
              <a:gd name="adj5" fmla="val 82799"/>
              <a:gd name="adj6" fmla="val 13003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Cliquez sur l’onglet ‘Télécharger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template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’ 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6653F1-56B0-41C6-9C90-6969BBF255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</a:t>
            </a:r>
            <a:r>
              <a:rPr lang="fr-CA" dirty="0" err="1">
                <a:cs typeface="Arial" panose="020B0604020202020204" pitchFamily="34" charset="0"/>
              </a:rPr>
              <a:t>Etape</a:t>
            </a:r>
            <a:r>
              <a:rPr lang="fr-CA" dirty="0">
                <a:cs typeface="Arial" panose="020B0604020202020204" pitchFamily="34" charset="0"/>
              </a:rPr>
              <a:t> 1 : Espace Télécharger </a:t>
            </a:r>
            <a:r>
              <a:rPr lang="fr-CA" dirty="0" err="1">
                <a:cs typeface="Arial" panose="020B0604020202020204" pitchFamily="34" charset="0"/>
              </a:rPr>
              <a:t>template</a:t>
            </a:r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E7A1119-7DCB-48DD-B79C-056CADE896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fr-CA" dirty="0"/>
              <a:t>Le but est ici de récupérer le format de votre Client pour construire votre catalogue dans Excel.</a:t>
            </a:r>
          </a:p>
          <a:p>
            <a:r>
              <a:rPr lang="fr-CA" dirty="0"/>
              <a:t>Si vous avez déjà un catalogue en ligne vous pourrez sélectionner l’option ‘Version en production’ dans le menu Version pour effectuer vos mises à jour.</a:t>
            </a:r>
          </a:p>
          <a:p>
            <a:r>
              <a:rPr lang="fr-CA" dirty="0"/>
              <a:t>S’il s’agit de votre premier catalogue, vous devrez travailler à partir d’une version vide.</a:t>
            </a:r>
          </a:p>
          <a:p>
            <a:endParaRPr lang="fr-CA" dirty="0"/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69" y="6135757"/>
            <a:ext cx="5410200" cy="67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84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347C1D-6709-4383-B976-C84550103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995" y="2980012"/>
            <a:ext cx="8490678" cy="3493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ine Callout 2 14"/>
          <p:cNvSpPr/>
          <p:nvPr/>
        </p:nvSpPr>
        <p:spPr>
          <a:xfrm>
            <a:off x="47452" y="3050773"/>
            <a:ext cx="2124543" cy="990490"/>
          </a:xfrm>
          <a:prstGeom prst="borderCallout2">
            <a:avLst>
              <a:gd name="adj1" fmla="val 54461"/>
              <a:gd name="adj2" fmla="val 102696"/>
              <a:gd name="adj3" fmla="val 66295"/>
              <a:gd name="adj4" fmla="val 121669"/>
              <a:gd name="adj5" fmla="val 82799"/>
              <a:gd name="adj6" fmla="val 13003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Cliquez sur l’onglet ‘Télécharger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template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’  </a:t>
            </a:r>
          </a:p>
        </p:txBody>
      </p:sp>
      <p:sp>
        <p:nvSpPr>
          <p:cNvPr id="16" name="Line Callout 2 15"/>
          <p:cNvSpPr/>
          <p:nvPr/>
        </p:nvSpPr>
        <p:spPr>
          <a:xfrm flipH="1">
            <a:off x="9906000" y="3095376"/>
            <a:ext cx="2181546" cy="895322"/>
          </a:xfrm>
          <a:prstGeom prst="borderCallout2">
            <a:avLst>
              <a:gd name="adj1" fmla="val 35269"/>
              <a:gd name="adj2" fmla="val 104128"/>
              <a:gd name="adj3" fmla="val 36960"/>
              <a:gd name="adj4" fmla="val 117832"/>
              <a:gd name="adj5" fmla="val 176833"/>
              <a:gd name="adj6" fmla="val 17224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2. 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Sélectionnez la langue, le format et la version depuis la liste déroulante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6653F1-56B0-41C6-9C90-6969BBF255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</a:t>
            </a:r>
            <a:r>
              <a:rPr lang="fr-CA" dirty="0" err="1">
                <a:cs typeface="Arial" panose="020B0604020202020204" pitchFamily="34" charset="0"/>
              </a:rPr>
              <a:t>Etape</a:t>
            </a:r>
            <a:r>
              <a:rPr lang="fr-CA" dirty="0">
                <a:cs typeface="Arial" panose="020B0604020202020204" pitchFamily="34" charset="0"/>
              </a:rPr>
              <a:t> 1 : Espace Télécharger </a:t>
            </a:r>
            <a:r>
              <a:rPr lang="fr-CA" dirty="0" err="1">
                <a:cs typeface="Arial" panose="020B0604020202020204" pitchFamily="34" charset="0"/>
              </a:rPr>
              <a:t>template</a:t>
            </a:r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E7A1119-7DCB-48DD-B79C-056CADE896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fr-CA" dirty="0"/>
              <a:t>Le but est ici de récupérer le format de votre Client pour construire votre catalogue dans Excel.</a:t>
            </a:r>
          </a:p>
          <a:p>
            <a:r>
              <a:rPr lang="fr-CA" dirty="0"/>
              <a:t>Si vous avez déjà un catalogue en ligne vous pourrez sélectionner l’option ‘Version en production’ dans le menu Version pour effectuer vos mises à jour.</a:t>
            </a:r>
          </a:p>
          <a:p>
            <a:r>
              <a:rPr lang="fr-CA" dirty="0"/>
              <a:t>S’il s’agit de votre premier catalogue, vous devrez travailler à partir d’une version vide.</a:t>
            </a:r>
          </a:p>
          <a:p>
            <a:endParaRPr lang="fr-CA" dirty="0"/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69" y="6135757"/>
            <a:ext cx="5410200" cy="67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506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347C1D-6709-4383-B976-C84550103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995" y="2980012"/>
            <a:ext cx="8490678" cy="3493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ine Callout 2 14"/>
          <p:cNvSpPr/>
          <p:nvPr/>
        </p:nvSpPr>
        <p:spPr>
          <a:xfrm>
            <a:off x="47452" y="3050773"/>
            <a:ext cx="2124543" cy="990490"/>
          </a:xfrm>
          <a:prstGeom prst="borderCallout2">
            <a:avLst>
              <a:gd name="adj1" fmla="val 54461"/>
              <a:gd name="adj2" fmla="val 102696"/>
              <a:gd name="adj3" fmla="val 66295"/>
              <a:gd name="adj4" fmla="val 121669"/>
              <a:gd name="adj5" fmla="val 82799"/>
              <a:gd name="adj6" fmla="val 13003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Cliquez sur l’onglet ‘Télécharger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template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’  </a:t>
            </a:r>
          </a:p>
        </p:txBody>
      </p:sp>
      <p:sp>
        <p:nvSpPr>
          <p:cNvPr id="16" name="Line Callout 2 15"/>
          <p:cNvSpPr/>
          <p:nvPr/>
        </p:nvSpPr>
        <p:spPr>
          <a:xfrm flipH="1">
            <a:off x="9906000" y="3095376"/>
            <a:ext cx="2181546" cy="895322"/>
          </a:xfrm>
          <a:prstGeom prst="borderCallout2">
            <a:avLst>
              <a:gd name="adj1" fmla="val 35269"/>
              <a:gd name="adj2" fmla="val 104128"/>
              <a:gd name="adj3" fmla="val 36960"/>
              <a:gd name="adj4" fmla="val 117832"/>
              <a:gd name="adj5" fmla="val 176833"/>
              <a:gd name="adj6" fmla="val 17224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2. 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Sélectionnez la langue, le format et la version depuis la liste déroulante </a:t>
            </a:r>
          </a:p>
        </p:txBody>
      </p:sp>
      <p:sp>
        <p:nvSpPr>
          <p:cNvPr id="17" name="Line Callout 2 16"/>
          <p:cNvSpPr/>
          <p:nvPr/>
        </p:nvSpPr>
        <p:spPr>
          <a:xfrm>
            <a:off x="9931399" y="4357673"/>
            <a:ext cx="1800547" cy="495462"/>
          </a:xfrm>
          <a:prstGeom prst="borderCallout2">
            <a:avLst>
              <a:gd name="adj1" fmla="val 81977"/>
              <a:gd name="adj2" fmla="val -1828"/>
              <a:gd name="adj3" fmla="val 115299"/>
              <a:gd name="adj4" fmla="val -28220"/>
              <a:gd name="adj5" fmla="val 305767"/>
              <a:gd name="adj6" fmla="val -10348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1" hangingPunct="1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3.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‘Créer un modèle’ </a:t>
            </a:r>
            <a:endParaRPr lang="en-US" sz="1200" b="1" i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6653F1-56B0-41C6-9C90-6969BBF255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</a:t>
            </a:r>
            <a:r>
              <a:rPr lang="fr-CA" dirty="0" err="1">
                <a:cs typeface="Arial" panose="020B0604020202020204" pitchFamily="34" charset="0"/>
              </a:rPr>
              <a:t>Etape</a:t>
            </a:r>
            <a:r>
              <a:rPr lang="fr-CA" dirty="0">
                <a:cs typeface="Arial" panose="020B0604020202020204" pitchFamily="34" charset="0"/>
              </a:rPr>
              <a:t> 1 : Espace Télécharger </a:t>
            </a:r>
            <a:r>
              <a:rPr lang="fr-CA" dirty="0" err="1">
                <a:cs typeface="Arial" panose="020B0604020202020204" pitchFamily="34" charset="0"/>
              </a:rPr>
              <a:t>template</a:t>
            </a:r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E7A1119-7DCB-48DD-B79C-056CADE896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fr-CA" dirty="0"/>
              <a:t>Le but est ici de récupérer le format de votre Client pour construire votre catalogue dans Excel.</a:t>
            </a:r>
          </a:p>
          <a:p>
            <a:r>
              <a:rPr lang="fr-CA" dirty="0"/>
              <a:t>Si vous avez déjà un catalogue en ligne vous pourrez sélectionner l’option ‘Version en production’ dans le menu Version pour effectuer vos mises à jour.</a:t>
            </a:r>
          </a:p>
          <a:p>
            <a:r>
              <a:rPr lang="fr-CA" dirty="0"/>
              <a:t>S’il s’agit de votre premier catalogue, vous devrez travailler à partir d’une version vide.</a:t>
            </a:r>
          </a:p>
          <a:p>
            <a:endParaRPr lang="fr-CA" dirty="0"/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69" y="6135757"/>
            <a:ext cx="5410200" cy="67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68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347C1D-6709-4383-B976-C84550103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995" y="2980012"/>
            <a:ext cx="8490678" cy="3493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ine Callout 2 14"/>
          <p:cNvSpPr/>
          <p:nvPr/>
        </p:nvSpPr>
        <p:spPr>
          <a:xfrm>
            <a:off x="47452" y="3050773"/>
            <a:ext cx="2124543" cy="990490"/>
          </a:xfrm>
          <a:prstGeom prst="borderCallout2">
            <a:avLst>
              <a:gd name="adj1" fmla="val 54461"/>
              <a:gd name="adj2" fmla="val 102696"/>
              <a:gd name="adj3" fmla="val 66295"/>
              <a:gd name="adj4" fmla="val 121669"/>
              <a:gd name="adj5" fmla="val 82799"/>
              <a:gd name="adj6" fmla="val 13003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Cliquez sur l’onglet ‘Télécharger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template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’  </a:t>
            </a:r>
          </a:p>
        </p:txBody>
      </p:sp>
      <p:sp>
        <p:nvSpPr>
          <p:cNvPr id="16" name="Line Callout 2 15"/>
          <p:cNvSpPr/>
          <p:nvPr/>
        </p:nvSpPr>
        <p:spPr>
          <a:xfrm flipH="1">
            <a:off x="9906000" y="3095376"/>
            <a:ext cx="2181546" cy="895322"/>
          </a:xfrm>
          <a:prstGeom prst="borderCallout2">
            <a:avLst>
              <a:gd name="adj1" fmla="val 35269"/>
              <a:gd name="adj2" fmla="val 104128"/>
              <a:gd name="adj3" fmla="val 36960"/>
              <a:gd name="adj4" fmla="val 117832"/>
              <a:gd name="adj5" fmla="val 176833"/>
              <a:gd name="adj6" fmla="val 17224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2. 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Sélectionnez la langue, le format et la version depuis la liste déroulante </a:t>
            </a:r>
          </a:p>
        </p:txBody>
      </p:sp>
      <p:sp>
        <p:nvSpPr>
          <p:cNvPr id="17" name="Line Callout 2 16"/>
          <p:cNvSpPr/>
          <p:nvPr/>
        </p:nvSpPr>
        <p:spPr>
          <a:xfrm>
            <a:off x="9931399" y="4357673"/>
            <a:ext cx="1800547" cy="495462"/>
          </a:xfrm>
          <a:prstGeom prst="borderCallout2">
            <a:avLst>
              <a:gd name="adj1" fmla="val 81977"/>
              <a:gd name="adj2" fmla="val -1828"/>
              <a:gd name="adj3" fmla="val 115299"/>
              <a:gd name="adj4" fmla="val -28220"/>
              <a:gd name="adj5" fmla="val 305767"/>
              <a:gd name="adj6" fmla="val -10348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1" hangingPunct="1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3.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‘Créer un modèle’ </a:t>
            </a:r>
            <a:endParaRPr lang="en-US" sz="1200" b="1" i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18" name="Line Callout 2 17"/>
          <p:cNvSpPr/>
          <p:nvPr/>
        </p:nvSpPr>
        <p:spPr>
          <a:xfrm flipH="1">
            <a:off x="9958428" y="5536359"/>
            <a:ext cx="2156147" cy="1085021"/>
          </a:xfrm>
          <a:prstGeom prst="borderCallout2">
            <a:avLst>
              <a:gd name="adj1" fmla="val 59718"/>
              <a:gd name="adj2" fmla="val 102632"/>
              <a:gd name="adj3" fmla="val 62448"/>
              <a:gd name="adj4" fmla="val 134527"/>
              <a:gd name="adj5" fmla="val 83931"/>
              <a:gd name="adj6" fmla="val 161583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4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Un message apparaîtra vous informant que la création de votre modèle est en cours..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6653F1-56B0-41C6-9C90-6969BBF255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</a:t>
            </a:r>
            <a:r>
              <a:rPr lang="fr-CA" dirty="0" err="1">
                <a:cs typeface="Arial" panose="020B0604020202020204" pitchFamily="34" charset="0"/>
              </a:rPr>
              <a:t>Etape</a:t>
            </a:r>
            <a:r>
              <a:rPr lang="fr-CA" dirty="0">
                <a:cs typeface="Arial" panose="020B0604020202020204" pitchFamily="34" charset="0"/>
              </a:rPr>
              <a:t> 1 : Espace Télécharger </a:t>
            </a:r>
            <a:r>
              <a:rPr lang="fr-CA" dirty="0" err="1">
                <a:cs typeface="Arial" panose="020B0604020202020204" pitchFamily="34" charset="0"/>
              </a:rPr>
              <a:t>template</a:t>
            </a:r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E7A1119-7DCB-48DD-B79C-056CADE896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fr-CA" dirty="0"/>
              <a:t>Le but est ici de récupérer le format de votre Client pour construire votre catalogue dans Excel.</a:t>
            </a:r>
          </a:p>
          <a:p>
            <a:r>
              <a:rPr lang="fr-CA" dirty="0"/>
              <a:t>Si vous avez déjà un catalogue en ligne vous pourrez sélectionner l’option ‘Version en production’ dans le menu Version pour effectuer vos mises à jour.</a:t>
            </a:r>
          </a:p>
          <a:p>
            <a:r>
              <a:rPr lang="fr-CA" dirty="0"/>
              <a:t>S’il s’agit de votre premier catalogue, vous devrez travailler à partir d’une version vide.</a:t>
            </a:r>
          </a:p>
          <a:p>
            <a:endParaRPr lang="fr-CA" dirty="0"/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69" y="6135757"/>
            <a:ext cx="5410200" cy="67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13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uiExpan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347C1D-6709-4383-B976-C84550103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995" y="2980012"/>
            <a:ext cx="8490678" cy="3493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ine Callout 2 14"/>
          <p:cNvSpPr/>
          <p:nvPr/>
        </p:nvSpPr>
        <p:spPr>
          <a:xfrm>
            <a:off x="47452" y="3050773"/>
            <a:ext cx="2124543" cy="990490"/>
          </a:xfrm>
          <a:prstGeom prst="borderCallout2">
            <a:avLst>
              <a:gd name="adj1" fmla="val 54461"/>
              <a:gd name="adj2" fmla="val 102696"/>
              <a:gd name="adj3" fmla="val 66295"/>
              <a:gd name="adj4" fmla="val 121669"/>
              <a:gd name="adj5" fmla="val 82799"/>
              <a:gd name="adj6" fmla="val 13003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Cliquez sur l’onglet ‘Télécharger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template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’  </a:t>
            </a:r>
          </a:p>
        </p:txBody>
      </p:sp>
      <p:sp>
        <p:nvSpPr>
          <p:cNvPr id="16" name="Line Callout 2 15"/>
          <p:cNvSpPr/>
          <p:nvPr/>
        </p:nvSpPr>
        <p:spPr>
          <a:xfrm flipH="1">
            <a:off x="9906000" y="3095376"/>
            <a:ext cx="2181546" cy="895322"/>
          </a:xfrm>
          <a:prstGeom prst="borderCallout2">
            <a:avLst>
              <a:gd name="adj1" fmla="val 35269"/>
              <a:gd name="adj2" fmla="val 104128"/>
              <a:gd name="adj3" fmla="val 36960"/>
              <a:gd name="adj4" fmla="val 117832"/>
              <a:gd name="adj5" fmla="val 176833"/>
              <a:gd name="adj6" fmla="val 17224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2. 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Sélectionnez la langue, le format et la version depuis la liste déroulante </a:t>
            </a:r>
          </a:p>
        </p:txBody>
      </p:sp>
      <p:sp>
        <p:nvSpPr>
          <p:cNvPr id="17" name="Line Callout 2 16"/>
          <p:cNvSpPr/>
          <p:nvPr/>
        </p:nvSpPr>
        <p:spPr>
          <a:xfrm>
            <a:off x="9931399" y="4357673"/>
            <a:ext cx="1800547" cy="495462"/>
          </a:xfrm>
          <a:prstGeom prst="borderCallout2">
            <a:avLst>
              <a:gd name="adj1" fmla="val 81977"/>
              <a:gd name="adj2" fmla="val -1828"/>
              <a:gd name="adj3" fmla="val 115299"/>
              <a:gd name="adj4" fmla="val -28220"/>
              <a:gd name="adj5" fmla="val 305767"/>
              <a:gd name="adj6" fmla="val -10348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1" hangingPunct="1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3.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‘Créer un modèle’ </a:t>
            </a:r>
            <a:endParaRPr lang="en-US" sz="1200" b="1" i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18" name="Line Callout 2 17"/>
          <p:cNvSpPr/>
          <p:nvPr/>
        </p:nvSpPr>
        <p:spPr>
          <a:xfrm flipH="1">
            <a:off x="9958428" y="5536359"/>
            <a:ext cx="2156147" cy="1085021"/>
          </a:xfrm>
          <a:prstGeom prst="borderCallout2">
            <a:avLst>
              <a:gd name="adj1" fmla="val 59718"/>
              <a:gd name="adj2" fmla="val 102632"/>
              <a:gd name="adj3" fmla="val 62448"/>
              <a:gd name="adj4" fmla="val 134527"/>
              <a:gd name="adj5" fmla="val 83931"/>
              <a:gd name="adj6" fmla="val 161583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4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Un message apparaîtra vous informant que la création de votre modèle est en cours..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6653F1-56B0-41C6-9C90-6969BBF255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</a:t>
            </a:r>
            <a:r>
              <a:rPr lang="fr-CA" dirty="0" err="1">
                <a:cs typeface="Arial" panose="020B0604020202020204" pitchFamily="34" charset="0"/>
              </a:rPr>
              <a:t>Etape</a:t>
            </a:r>
            <a:r>
              <a:rPr lang="fr-CA" dirty="0">
                <a:cs typeface="Arial" panose="020B0604020202020204" pitchFamily="34" charset="0"/>
              </a:rPr>
              <a:t> 1 : Espace Télécharger </a:t>
            </a:r>
            <a:r>
              <a:rPr lang="fr-CA" dirty="0" err="1">
                <a:cs typeface="Arial" panose="020B0604020202020204" pitchFamily="34" charset="0"/>
              </a:rPr>
              <a:t>template</a:t>
            </a:r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E7A1119-7DCB-48DD-B79C-056CADE896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fr-CA" dirty="0"/>
              <a:t>Le but est ici de récupérer le format de votre Client pour construire votre catalogue dans Excel.</a:t>
            </a:r>
          </a:p>
          <a:p>
            <a:r>
              <a:rPr lang="fr-CA" dirty="0"/>
              <a:t>Si vous avez déjà un catalogue en ligne vous pourrez sélectionner l’option ‘Version en production’ dans le menu Version pour effectuer vos mises à jour.</a:t>
            </a:r>
          </a:p>
          <a:p>
            <a:r>
              <a:rPr lang="fr-CA" dirty="0"/>
              <a:t>S’il s’agit de votre premier catalogue, vous devrez travailler à partir d’une version vide.</a:t>
            </a:r>
          </a:p>
          <a:p>
            <a:endParaRPr lang="fr-CA" dirty="0"/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sp>
        <p:nvSpPr>
          <p:cNvPr id="9" name="Line Callout 2 17">
            <a:extLst>
              <a:ext uri="{FF2B5EF4-FFF2-40B4-BE49-F238E27FC236}">
                <a16:creationId xmlns:a16="http://schemas.microsoft.com/office/drawing/2014/main" id="{891FF940-5B0D-4132-8FC6-F6E783F04747}"/>
              </a:ext>
            </a:extLst>
          </p:cNvPr>
          <p:cNvSpPr/>
          <p:nvPr/>
        </p:nvSpPr>
        <p:spPr>
          <a:xfrm flipH="1">
            <a:off x="74951" y="4935880"/>
            <a:ext cx="2181544" cy="1654631"/>
          </a:xfrm>
          <a:prstGeom prst="borderCallout2">
            <a:avLst>
              <a:gd name="adj1" fmla="val 32240"/>
              <a:gd name="adj2" fmla="val -2794"/>
              <a:gd name="adj3" fmla="val -7690"/>
              <a:gd name="adj4" fmla="val -4587"/>
              <a:gd name="adj5" fmla="val -13900"/>
              <a:gd name="adj6" fmla="val -1651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5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Quand le lien ‘Fichier SCF’ s’affichera, vous n’aurez plus qu’à cliquer pour télécharger le catalogue au format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Proactis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69" y="6135757"/>
            <a:ext cx="5410200" cy="67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97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uiExpand="1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A229136-D76C-4996-B51B-F46763B82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79" y="2345576"/>
            <a:ext cx="10447422" cy="3604277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F45CC7-EAD5-42AE-8576-725F061D3D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Fichier</a:t>
            </a:r>
            <a:r>
              <a:rPr lang="en-US" dirty="0"/>
              <a:t> Excel Catalogue </a:t>
            </a:r>
            <a:r>
              <a:rPr lang="fr-CA" dirty="0"/>
              <a:t>SCF – Onglet Header</a:t>
            </a:r>
            <a:endParaRPr lang="en-PH" dirty="0"/>
          </a:p>
        </p:txBody>
      </p:sp>
      <p:sp>
        <p:nvSpPr>
          <p:cNvPr id="8" name="Rectangle 7"/>
          <p:cNvSpPr/>
          <p:nvPr/>
        </p:nvSpPr>
        <p:spPr>
          <a:xfrm>
            <a:off x="1143000" y="5654280"/>
            <a:ext cx="838200" cy="368994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15400" y="3810001"/>
            <a:ext cx="1524000" cy="381000"/>
          </a:xfrm>
          <a:prstGeom prst="rect">
            <a:avLst/>
          </a:prstGeom>
          <a:noFill/>
          <a:ln w="38100">
            <a:solidFill>
              <a:srgbClr val="0C325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90E181-5B22-441B-BF06-356B6EFFEF63}"/>
              </a:ext>
            </a:extLst>
          </p:cNvPr>
          <p:cNvSpPr/>
          <p:nvPr/>
        </p:nvSpPr>
        <p:spPr>
          <a:xfrm>
            <a:off x="457198" y="1306938"/>
            <a:ext cx="11353801" cy="615553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en-US" sz="1800" dirty="0" err="1">
                <a:latin typeface="+mn-lt"/>
                <a:cs typeface="+mn-cs"/>
              </a:rPr>
              <a:t>Cet</a:t>
            </a:r>
            <a:r>
              <a:rPr lang="en-US" sz="1800" dirty="0">
                <a:latin typeface="+mn-lt"/>
                <a:cs typeface="+mn-cs"/>
              </a:rPr>
              <a:t> onglet a </a:t>
            </a:r>
            <a:r>
              <a:rPr lang="en-US" sz="1800" dirty="0" err="1">
                <a:latin typeface="+mn-lt"/>
                <a:cs typeface="+mn-cs"/>
              </a:rPr>
              <a:t>une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fonction</a:t>
            </a:r>
            <a:r>
              <a:rPr lang="en-US" sz="1800" dirty="0">
                <a:latin typeface="+mn-lt"/>
                <a:cs typeface="+mn-cs"/>
              </a:rPr>
              <a:t> technique </a:t>
            </a:r>
            <a:r>
              <a:rPr lang="en-US" sz="1800" dirty="0" err="1">
                <a:latin typeface="+mn-lt"/>
                <a:cs typeface="+mn-cs"/>
              </a:rPr>
              <a:t>uniquement</a:t>
            </a:r>
            <a:r>
              <a:rPr lang="en-US" sz="1800" dirty="0">
                <a:latin typeface="+mn-lt"/>
                <a:cs typeface="+mn-cs"/>
              </a:rPr>
              <a:t>, </a:t>
            </a:r>
            <a:r>
              <a:rPr lang="en-US" sz="1800" dirty="0" err="1">
                <a:latin typeface="+mn-lt"/>
                <a:cs typeface="+mn-cs"/>
              </a:rPr>
              <a:t>il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est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obligatoire</a:t>
            </a:r>
            <a:r>
              <a:rPr lang="en-US" sz="1800" dirty="0">
                <a:latin typeface="+mn-lt"/>
                <a:cs typeface="+mn-cs"/>
              </a:rPr>
              <a:t> et </a:t>
            </a:r>
            <a:r>
              <a:rPr lang="en-US" sz="1800" dirty="0" err="1">
                <a:latin typeface="+mn-lt"/>
                <a:cs typeface="+mn-cs"/>
              </a:rPr>
              <a:t>doit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rester</a:t>
            </a:r>
            <a:r>
              <a:rPr lang="en-US" sz="1800" dirty="0">
                <a:latin typeface="+mn-lt"/>
                <a:cs typeface="+mn-cs"/>
              </a:rPr>
              <a:t> à </a:t>
            </a:r>
            <a:r>
              <a:rPr lang="en-US" sz="1800" dirty="0" err="1">
                <a:latin typeface="+mn-lt"/>
                <a:cs typeface="+mn-cs"/>
              </a:rPr>
              <a:t>cette</a:t>
            </a:r>
            <a:r>
              <a:rPr lang="en-US" sz="1800" dirty="0">
                <a:latin typeface="+mn-lt"/>
                <a:cs typeface="+mn-cs"/>
              </a:rPr>
              <a:t> place. Les </a:t>
            </a:r>
            <a:r>
              <a:rPr lang="en-US" sz="1800" dirty="0" err="1">
                <a:latin typeface="+mn-lt"/>
                <a:cs typeface="+mn-cs"/>
              </a:rPr>
              <a:t>valeurs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sont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pré-remplies</a:t>
            </a:r>
            <a:r>
              <a:rPr lang="en-US" sz="1800" dirty="0">
                <a:latin typeface="+mn-lt"/>
                <a:cs typeface="+mn-cs"/>
              </a:rPr>
              <a:t> avec les </a:t>
            </a:r>
            <a:r>
              <a:rPr lang="en-US" sz="1800" dirty="0" err="1">
                <a:latin typeface="+mn-lt"/>
                <a:cs typeface="+mn-cs"/>
              </a:rPr>
              <a:t>données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permettant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d’identifier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acheteur</a:t>
            </a:r>
            <a:r>
              <a:rPr lang="en-US" sz="1800" dirty="0">
                <a:latin typeface="+mn-lt"/>
                <a:cs typeface="+mn-cs"/>
              </a:rPr>
              <a:t>, </a:t>
            </a:r>
            <a:r>
              <a:rPr lang="en-US" sz="1800" dirty="0" err="1">
                <a:latin typeface="+mn-lt"/>
                <a:cs typeface="+mn-cs"/>
              </a:rPr>
              <a:t>fournisseur</a:t>
            </a:r>
            <a:r>
              <a:rPr lang="en-US" sz="1800" dirty="0">
                <a:latin typeface="+mn-lt"/>
                <a:cs typeface="+mn-cs"/>
              </a:rPr>
              <a:t> et langue, et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n’avez</a:t>
            </a:r>
            <a:r>
              <a:rPr lang="en-US" sz="1800" dirty="0">
                <a:latin typeface="+mn-lt"/>
                <a:cs typeface="+mn-cs"/>
              </a:rPr>
              <a:t> pas à </a:t>
            </a:r>
            <a:r>
              <a:rPr lang="en-US" sz="1800" dirty="0" err="1">
                <a:latin typeface="+mn-lt"/>
                <a:cs typeface="+mn-cs"/>
              </a:rPr>
              <a:t>apporter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changement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DDD371-30E0-4232-A71A-25B9C0E02D35}"/>
              </a:ext>
            </a:extLst>
          </p:cNvPr>
          <p:cNvSpPr/>
          <p:nvPr/>
        </p:nvSpPr>
        <p:spPr>
          <a:xfrm>
            <a:off x="8915400" y="2887289"/>
            <a:ext cx="1524000" cy="381000"/>
          </a:xfrm>
          <a:prstGeom prst="rect">
            <a:avLst/>
          </a:prstGeom>
          <a:noFill/>
          <a:ln w="38100">
            <a:solidFill>
              <a:srgbClr val="0C325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A229136-D76C-4996-B51B-F46763B82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79" y="2345576"/>
            <a:ext cx="10447422" cy="3604277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F45CC7-EAD5-42AE-8576-725F061D3D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Fichier</a:t>
            </a:r>
            <a:r>
              <a:rPr lang="en-US" dirty="0"/>
              <a:t> Excel Catalogue </a:t>
            </a:r>
            <a:r>
              <a:rPr lang="fr-CA" dirty="0"/>
              <a:t>SCF – Onglet Header</a:t>
            </a:r>
            <a:endParaRPr lang="en-PH" dirty="0"/>
          </a:p>
        </p:txBody>
      </p:sp>
      <p:sp>
        <p:nvSpPr>
          <p:cNvPr id="8" name="Rectangle 7"/>
          <p:cNvSpPr/>
          <p:nvPr/>
        </p:nvSpPr>
        <p:spPr>
          <a:xfrm>
            <a:off x="1143000" y="5654280"/>
            <a:ext cx="838200" cy="368994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15400" y="3810001"/>
            <a:ext cx="1524000" cy="381000"/>
          </a:xfrm>
          <a:prstGeom prst="rect">
            <a:avLst/>
          </a:prstGeom>
          <a:noFill/>
          <a:ln w="38100">
            <a:solidFill>
              <a:srgbClr val="0C325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Line Callout 2 10"/>
          <p:cNvSpPr/>
          <p:nvPr/>
        </p:nvSpPr>
        <p:spPr>
          <a:xfrm flipH="1">
            <a:off x="4612033" y="6023274"/>
            <a:ext cx="3044130" cy="762000"/>
          </a:xfrm>
          <a:prstGeom prst="borderCallout2">
            <a:avLst>
              <a:gd name="adj1" fmla="val 42034"/>
              <a:gd name="adj2" fmla="val -69"/>
              <a:gd name="adj3" fmla="val 40481"/>
              <a:gd name="adj4" fmla="val -16667"/>
              <a:gd name="adj5" fmla="val -147972"/>
              <a:gd name="adj6" fmla="val -58788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Si le champ n’est pas pré-rempli, veuillez contacter le support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Proactis</a:t>
            </a:r>
            <a:endParaRPr lang="fr-CA" sz="1200" b="1" i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90E181-5B22-441B-BF06-356B6EFFEF63}"/>
              </a:ext>
            </a:extLst>
          </p:cNvPr>
          <p:cNvSpPr/>
          <p:nvPr/>
        </p:nvSpPr>
        <p:spPr>
          <a:xfrm>
            <a:off x="457198" y="1306938"/>
            <a:ext cx="11353801" cy="615553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en-US" sz="1800" dirty="0" err="1">
                <a:latin typeface="+mn-lt"/>
                <a:cs typeface="+mn-cs"/>
              </a:rPr>
              <a:t>Cet</a:t>
            </a:r>
            <a:r>
              <a:rPr lang="en-US" sz="1800" dirty="0">
                <a:latin typeface="+mn-lt"/>
                <a:cs typeface="+mn-cs"/>
              </a:rPr>
              <a:t> onglet a </a:t>
            </a:r>
            <a:r>
              <a:rPr lang="en-US" sz="1800" dirty="0" err="1">
                <a:latin typeface="+mn-lt"/>
                <a:cs typeface="+mn-cs"/>
              </a:rPr>
              <a:t>une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fonction</a:t>
            </a:r>
            <a:r>
              <a:rPr lang="en-US" sz="1800" dirty="0">
                <a:latin typeface="+mn-lt"/>
                <a:cs typeface="+mn-cs"/>
              </a:rPr>
              <a:t> technique </a:t>
            </a:r>
            <a:r>
              <a:rPr lang="en-US" sz="1800" dirty="0" err="1">
                <a:latin typeface="+mn-lt"/>
                <a:cs typeface="+mn-cs"/>
              </a:rPr>
              <a:t>uniquement</a:t>
            </a:r>
            <a:r>
              <a:rPr lang="en-US" sz="1800" dirty="0">
                <a:latin typeface="+mn-lt"/>
                <a:cs typeface="+mn-cs"/>
              </a:rPr>
              <a:t>, </a:t>
            </a:r>
            <a:r>
              <a:rPr lang="en-US" sz="1800" dirty="0" err="1">
                <a:latin typeface="+mn-lt"/>
                <a:cs typeface="+mn-cs"/>
              </a:rPr>
              <a:t>il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est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obligatoire</a:t>
            </a:r>
            <a:r>
              <a:rPr lang="en-US" sz="1800" dirty="0">
                <a:latin typeface="+mn-lt"/>
                <a:cs typeface="+mn-cs"/>
              </a:rPr>
              <a:t> et </a:t>
            </a:r>
            <a:r>
              <a:rPr lang="en-US" sz="1800" dirty="0" err="1">
                <a:latin typeface="+mn-lt"/>
                <a:cs typeface="+mn-cs"/>
              </a:rPr>
              <a:t>doit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rester</a:t>
            </a:r>
            <a:r>
              <a:rPr lang="en-US" sz="1800" dirty="0">
                <a:latin typeface="+mn-lt"/>
                <a:cs typeface="+mn-cs"/>
              </a:rPr>
              <a:t> à </a:t>
            </a:r>
            <a:r>
              <a:rPr lang="en-US" sz="1800" dirty="0" err="1">
                <a:latin typeface="+mn-lt"/>
                <a:cs typeface="+mn-cs"/>
              </a:rPr>
              <a:t>cette</a:t>
            </a:r>
            <a:r>
              <a:rPr lang="en-US" sz="1800" dirty="0">
                <a:latin typeface="+mn-lt"/>
                <a:cs typeface="+mn-cs"/>
              </a:rPr>
              <a:t> place. Les </a:t>
            </a:r>
            <a:r>
              <a:rPr lang="en-US" sz="1800" dirty="0" err="1">
                <a:latin typeface="+mn-lt"/>
                <a:cs typeface="+mn-cs"/>
              </a:rPr>
              <a:t>valeurs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sont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pré-remplies</a:t>
            </a:r>
            <a:r>
              <a:rPr lang="en-US" sz="1800" dirty="0">
                <a:latin typeface="+mn-lt"/>
                <a:cs typeface="+mn-cs"/>
              </a:rPr>
              <a:t> avec les </a:t>
            </a:r>
            <a:r>
              <a:rPr lang="en-US" sz="1800" dirty="0" err="1">
                <a:latin typeface="+mn-lt"/>
                <a:cs typeface="+mn-cs"/>
              </a:rPr>
              <a:t>données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permettant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d’identifier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acheteur</a:t>
            </a:r>
            <a:r>
              <a:rPr lang="en-US" sz="1800" dirty="0">
                <a:latin typeface="+mn-lt"/>
                <a:cs typeface="+mn-cs"/>
              </a:rPr>
              <a:t>, </a:t>
            </a:r>
            <a:r>
              <a:rPr lang="en-US" sz="1800" dirty="0" err="1">
                <a:latin typeface="+mn-lt"/>
                <a:cs typeface="+mn-cs"/>
              </a:rPr>
              <a:t>fournisseur</a:t>
            </a:r>
            <a:r>
              <a:rPr lang="en-US" sz="1800" dirty="0">
                <a:latin typeface="+mn-lt"/>
                <a:cs typeface="+mn-cs"/>
              </a:rPr>
              <a:t> et langue, et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n’avez</a:t>
            </a:r>
            <a:r>
              <a:rPr lang="en-US" sz="1800" dirty="0">
                <a:latin typeface="+mn-lt"/>
                <a:cs typeface="+mn-cs"/>
              </a:rPr>
              <a:t> pas à </a:t>
            </a:r>
            <a:r>
              <a:rPr lang="en-US" sz="1800" dirty="0" err="1">
                <a:latin typeface="+mn-lt"/>
                <a:cs typeface="+mn-cs"/>
              </a:rPr>
              <a:t>apporter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changement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DDD371-30E0-4232-A71A-25B9C0E02D35}"/>
              </a:ext>
            </a:extLst>
          </p:cNvPr>
          <p:cNvSpPr/>
          <p:nvPr/>
        </p:nvSpPr>
        <p:spPr>
          <a:xfrm>
            <a:off x="8915400" y="2887289"/>
            <a:ext cx="1524000" cy="381000"/>
          </a:xfrm>
          <a:prstGeom prst="rect">
            <a:avLst/>
          </a:prstGeom>
          <a:noFill/>
          <a:ln w="38100">
            <a:solidFill>
              <a:srgbClr val="0C325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41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44D085-9917-4699-BD04-3FA71E6304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dirty="0"/>
              <a:t> Onglet Data 1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88D0DEF-45F0-4A92-9377-7ABC5A7C7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L'onglet Données (Data) contient toutes les informations de contenu de votre catalogue. Il s’agit du </a:t>
            </a:r>
            <a:r>
              <a:rPr lang="fr-FR" b="1" dirty="0"/>
              <a:t>seul onglet sur lequel vous allez effectuer des modifications.</a:t>
            </a:r>
          </a:p>
          <a:p>
            <a:r>
              <a:rPr lang="fr-FR" dirty="0"/>
              <a:t>Chaque ligne représente un article et chaque colonne correspond à une caractéristique de cet article (la référence, la description, le prix...).</a:t>
            </a:r>
            <a:endParaRPr lang="en-US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1685B1-E430-4B75-92CE-85DD6DB2EAA2}"/>
              </a:ext>
            </a:extLst>
          </p:cNvPr>
          <p:cNvSpPr txBox="1"/>
          <p:nvPr/>
        </p:nvSpPr>
        <p:spPr>
          <a:xfrm>
            <a:off x="7162800" y="2929568"/>
            <a:ext cx="4013201" cy="3699474"/>
          </a:xfrm>
          <a:prstGeom prst="rect">
            <a:avLst/>
          </a:prstGeom>
        </p:spPr>
        <p:txBody>
          <a:bodyPr/>
          <a:lstStyle>
            <a:lvl1pPr marL="257175" indent="-257175" defTabSz="685800" eaLnBrk="1" latinLnBrk="0" hangingPunct="1">
              <a:lnSpc>
                <a:spcPct val="90000"/>
              </a:lnSpc>
              <a:spcBef>
                <a:spcPts val="750"/>
              </a:spcBef>
              <a:buFontTx/>
              <a:buBlip>
                <a:blip r:embed="rId3"/>
              </a:buBlip>
              <a:defRPr sz="1800">
                <a:latin typeface="+mn-lt"/>
                <a:cs typeface="+mn-cs"/>
              </a:defRPr>
            </a:lvl1pPr>
            <a:lvl2pPr marL="5143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-"/>
              <a:defRPr sz="1500">
                <a:latin typeface="+mn-lt"/>
                <a:cs typeface="+mn-cs"/>
              </a:defRPr>
            </a:lvl2pPr>
            <a:lvl3pPr marL="8572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□"/>
              <a:defRPr sz="1350">
                <a:latin typeface="+mn-lt"/>
                <a:cs typeface="+mn-cs"/>
              </a:defRPr>
            </a:lvl3pPr>
            <a:lvl4pPr marL="12001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○"/>
              <a:defRPr sz="1200">
                <a:latin typeface="+mn-lt"/>
                <a:cs typeface="+mn-cs"/>
              </a:defRPr>
            </a:lvl4pPr>
            <a:lvl5pPr marL="15430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defRPr sz="1350">
                <a:latin typeface="+mn-lt"/>
                <a:cs typeface="+mn-cs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9pPr>
          </a:lstStyle>
          <a:p>
            <a:r>
              <a:rPr lang="en-US" sz="1600" dirty="0"/>
              <a:t>Une </a:t>
            </a:r>
            <a:r>
              <a:rPr lang="en-US" sz="1600" dirty="0" err="1"/>
              <a:t>colonne</a:t>
            </a:r>
            <a:r>
              <a:rPr lang="en-US" sz="1600" dirty="0"/>
              <a:t> </a:t>
            </a:r>
            <a:r>
              <a:rPr lang="en-US" sz="1600" dirty="0" err="1"/>
              <a:t>verte</a:t>
            </a:r>
            <a:r>
              <a:rPr lang="en-US" sz="1600" dirty="0"/>
              <a:t> </a:t>
            </a:r>
            <a:r>
              <a:rPr lang="en-US" sz="1600" dirty="0" err="1"/>
              <a:t>représente</a:t>
            </a:r>
            <a:r>
              <a:rPr lang="en-US" sz="1600" dirty="0"/>
              <a:t> </a:t>
            </a:r>
            <a:r>
              <a:rPr lang="en-US" sz="1600" dirty="0" err="1"/>
              <a:t>une</a:t>
            </a:r>
            <a:r>
              <a:rPr lang="en-US" sz="1600" dirty="0"/>
              <a:t> </a:t>
            </a:r>
            <a:r>
              <a:rPr lang="en-US" sz="1600" dirty="0" err="1"/>
              <a:t>valeur</a:t>
            </a:r>
            <a:r>
              <a:rPr lang="en-US" sz="1600" dirty="0"/>
              <a:t> </a:t>
            </a:r>
            <a:r>
              <a:rPr lang="en-US" sz="1600" dirty="0" err="1">
                <a:highlight>
                  <a:srgbClr val="00FF00"/>
                </a:highlight>
              </a:rPr>
              <a:t>obligatoire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Une </a:t>
            </a:r>
            <a:r>
              <a:rPr lang="en-US" sz="1600" dirty="0" err="1"/>
              <a:t>colonne</a:t>
            </a:r>
            <a:r>
              <a:rPr lang="en-US" sz="1600" dirty="0"/>
              <a:t> jaune </a:t>
            </a:r>
            <a:r>
              <a:rPr lang="en-US" sz="1600" dirty="0" err="1"/>
              <a:t>contient</a:t>
            </a:r>
            <a:r>
              <a:rPr lang="en-US" sz="1600" dirty="0"/>
              <a:t> </a:t>
            </a:r>
            <a:r>
              <a:rPr lang="en-US" sz="1600" dirty="0" err="1"/>
              <a:t>une</a:t>
            </a:r>
            <a:r>
              <a:rPr lang="en-US" sz="1600" dirty="0"/>
              <a:t> information </a:t>
            </a:r>
            <a:r>
              <a:rPr lang="en-US" sz="1600" dirty="0" err="1">
                <a:highlight>
                  <a:srgbClr val="FFFF00"/>
                </a:highlight>
              </a:rPr>
              <a:t>optionnelle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err="1"/>
              <a:t>Votre</a:t>
            </a:r>
            <a:r>
              <a:rPr lang="en-US" sz="1600" dirty="0"/>
              <a:t> client </a:t>
            </a:r>
            <a:r>
              <a:rPr lang="en-US" sz="1600" dirty="0" err="1"/>
              <a:t>peut</a:t>
            </a:r>
            <a:r>
              <a:rPr lang="en-US" sz="1600" dirty="0"/>
              <a:t> </a:t>
            </a:r>
            <a:r>
              <a:rPr lang="en-US" sz="1600" dirty="0" err="1"/>
              <a:t>vous</a:t>
            </a:r>
            <a:r>
              <a:rPr lang="en-US" sz="1600" dirty="0"/>
              <a:t> demander </a:t>
            </a:r>
            <a:r>
              <a:rPr lang="en-US" sz="1600" dirty="0" err="1"/>
              <a:t>d’insérer</a:t>
            </a:r>
            <a:r>
              <a:rPr lang="en-US" sz="1600" dirty="0"/>
              <a:t> des </a:t>
            </a:r>
            <a:r>
              <a:rPr lang="en-US" sz="1600" dirty="0" err="1">
                <a:highlight>
                  <a:srgbClr val="FF99FF"/>
                </a:highlight>
              </a:rPr>
              <a:t>informations</a:t>
            </a:r>
            <a:r>
              <a:rPr lang="en-US" sz="1600" dirty="0">
                <a:highlight>
                  <a:srgbClr val="FF99FF"/>
                </a:highlight>
              </a:rPr>
              <a:t> </a:t>
            </a:r>
            <a:r>
              <a:rPr lang="en-US" sz="1600" dirty="0" err="1">
                <a:highlight>
                  <a:srgbClr val="FF99FF"/>
                </a:highlight>
              </a:rPr>
              <a:t>spécifiques</a:t>
            </a:r>
            <a:r>
              <a:rPr lang="en-US" sz="1600" dirty="0"/>
              <a:t> à </a:t>
            </a:r>
            <a:r>
              <a:rPr lang="en-US" sz="1600" dirty="0" err="1"/>
              <a:t>sa</a:t>
            </a:r>
            <a:r>
              <a:rPr lang="en-US" sz="1600" dirty="0"/>
              <a:t> configuration. </a:t>
            </a:r>
            <a:r>
              <a:rPr lang="en-US" sz="1600" dirty="0" err="1"/>
              <a:t>Elles</a:t>
            </a:r>
            <a:r>
              <a:rPr lang="en-US" sz="1600" dirty="0"/>
              <a:t> </a:t>
            </a:r>
            <a:r>
              <a:rPr lang="en-US" sz="1600" dirty="0" err="1"/>
              <a:t>seront</a:t>
            </a:r>
            <a:r>
              <a:rPr lang="en-US" sz="1600" dirty="0"/>
              <a:t> </a:t>
            </a:r>
            <a:r>
              <a:rPr lang="en-US" sz="1600" dirty="0" err="1"/>
              <a:t>marquées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rose.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063DCE-18FA-475B-9D39-A19B0C35C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491" y="2895600"/>
            <a:ext cx="6867180" cy="32252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43000" y="5802120"/>
            <a:ext cx="571306" cy="318761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630973E-EE99-4134-B38F-3A40BA045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386" y="4718264"/>
            <a:ext cx="1841152" cy="926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5759E4D-00DC-4405-BCF6-1659439A75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dirty="0"/>
              <a:t>Onglet Data 1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7211F0-E19D-48B3-9279-8A43F44698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Votre</a:t>
            </a:r>
            <a:r>
              <a:rPr lang="en-US" dirty="0"/>
              <a:t> client a </a:t>
            </a:r>
            <a:r>
              <a:rPr lang="en-US" dirty="0" err="1"/>
              <a:t>défini</a:t>
            </a:r>
            <a:r>
              <a:rPr lang="en-US" dirty="0"/>
              <a:t> la </a:t>
            </a:r>
            <a:r>
              <a:rPr lang="en-US" dirty="0" err="1"/>
              <a:t>liste</a:t>
            </a:r>
            <a:r>
              <a:rPr lang="en-US" dirty="0"/>
              <a:t> et </a:t>
            </a:r>
            <a:r>
              <a:rPr lang="en-US" dirty="0" err="1"/>
              <a:t>l’ordre</a:t>
            </a:r>
            <a:r>
              <a:rPr lang="en-US" dirty="0"/>
              <a:t> des </a:t>
            </a:r>
            <a:r>
              <a:rPr lang="en-US" dirty="0" err="1"/>
              <a:t>colonnes</a:t>
            </a:r>
            <a:r>
              <a:rPr lang="en-US" dirty="0"/>
              <a:t> à </a:t>
            </a:r>
            <a:r>
              <a:rPr lang="en-US" dirty="0" err="1"/>
              <a:t>utiliser</a:t>
            </a:r>
            <a:r>
              <a:rPr lang="en-US" dirty="0"/>
              <a:t>. Des </a:t>
            </a:r>
            <a:r>
              <a:rPr lang="en-US" dirty="0" err="1"/>
              <a:t>colonnes</a:t>
            </a:r>
            <a:r>
              <a:rPr lang="en-US" dirty="0"/>
              <a:t> </a:t>
            </a:r>
            <a:r>
              <a:rPr lang="en-US" dirty="0" err="1"/>
              <a:t>optionnelles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fortement</a:t>
            </a:r>
            <a:r>
              <a:rPr lang="en-US" dirty="0"/>
              <a:t> </a:t>
            </a:r>
            <a:r>
              <a:rPr lang="en-US" dirty="0" err="1"/>
              <a:t>recommendées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se </a:t>
            </a:r>
            <a:r>
              <a:rPr lang="en-US" dirty="0" err="1"/>
              <a:t>trouver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bout de </a:t>
            </a:r>
            <a:r>
              <a:rPr lang="en-US" dirty="0" err="1"/>
              <a:t>ligne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L’utilisation</a:t>
            </a:r>
            <a:r>
              <a:rPr lang="en-US" dirty="0"/>
              <a:t> </a:t>
            </a:r>
            <a:r>
              <a:rPr lang="en-US" dirty="0" err="1"/>
              <a:t>d’images</a:t>
            </a:r>
            <a:r>
              <a:rPr lang="en-US" dirty="0"/>
              <a:t> et de </a:t>
            </a:r>
            <a:r>
              <a:rPr lang="en-US" dirty="0" err="1"/>
              <a:t>pièces</a:t>
            </a:r>
            <a:r>
              <a:rPr lang="en-US" dirty="0"/>
              <a:t> </a:t>
            </a:r>
            <a:r>
              <a:rPr lang="en-US" dirty="0" err="1"/>
              <a:t>jointes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très</a:t>
            </a:r>
            <a:r>
              <a:rPr lang="en-US" dirty="0"/>
              <a:t> </a:t>
            </a:r>
            <a:r>
              <a:rPr lang="en-US" dirty="0" err="1"/>
              <a:t>appréciée</a:t>
            </a:r>
            <a:r>
              <a:rPr lang="en-US" dirty="0"/>
              <a:t>, car </a:t>
            </a:r>
            <a:r>
              <a:rPr lang="en-US" dirty="0" err="1"/>
              <a:t>elle</a:t>
            </a:r>
            <a:r>
              <a:rPr lang="en-US" dirty="0"/>
              <a:t> </a:t>
            </a:r>
            <a:r>
              <a:rPr lang="en-US" dirty="0" err="1"/>
              <a:t>participe</a:t>
            </a:r>
            <a:r>
              <a:rPr lang="en-US" dirty="0"/>
              <a:t> à </a:t>
            </a:r>
            <a:r>
              <a:rPr lang="en-US" dirty="0" err="1"/>
              <a:t>rendre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articles plus </a:t>
            </a:r>
            <a:r>
              <a:rPr lang="en-US" dirty="0" err="1"/>
              <a:t>visibles</a:t>
            </a:r>
            <a:r>
              <a:rPr lang="en-US" dirty="0"/>
              <a:t> et </a:t>
            </a:r>
            <a:r>
              <a:rPr lang="en-US" dirty="0" err="1"/>
              <a:t>attractifs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Le nom de </a:t>
            </a:r>
            <a:r>
              <a:rPr lang="en-US" dirty="0" err="1"/>
              <a:t>l’image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voulez</a:t>
            </a:r>
            <a:r>
              <a:rPr lang="en-US" dirty="0"/>
              <a:t> faire </a:t>
            </a:r>
            <a:r>
              <a:rPr lang="en-US" dirty="0" err="1"/>
              <a:t>apparaître</a:t>
            </a:r>
            <a:r>
              <a:rPr lang="en-US" dirty="0"/>
              <a:t> </a:t>
            </a:r>
            <a:r>
              <a:rPr lang="en-US" dirty="0" err="1"/>
              <a:t>doit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exactement</a:t>
            </a:r>
            <a:r>
              <a:rPr lang="en-US" dirty="0"/>
              <a:t> le </a:t>
            </a:r>
            <a:r>
              <a:rPr lang="en-US" dirty="0" err="1"/>
              <a:t>même</a:t>
            </a:r>
            <a:r>
              <a:rPr lang="en-US" dirty="0"/>
              <a:t> que </a:t>
            </a:r>
            <a:r>
              <a:rPr lang="en-US" dirty="0" err="1"/>
              <a:t>celui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renseignez</a:t>
            </a:r>
            <a:r>
              <a:rPr lang="en-US" dirty="0"/>
              <a:t> dans la </a:t>
            </a:r>
            <a:r>
              <a:rPr lang="en-US" dirty="0" err="1"/>
              <a:t>colonne</a:t>
            </a:r>
            <a:r>
              <a:rPr lang="en-US" dirty="0"/>
              <a:t> Image.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B5ED1AD-A8C6-43F9-9A96-8E5AAD662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99" y="4345775"/>
            <a:ext cx="1035103" cy="1257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8E624B-86DB-40F0-BA94-789B5E9B773A}"/>
              </a:ext>
            </a:extLst>
          </p:cNvPr>
          <p:cNvSpPr txBox="1"/>
          <p:nvPr/>
        </p:nvSpPr>
        <p:spPr>
          <a:xfrm>
            <a:off x="369419" y="3910114"/>
            <a:ext cx="19937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latin typeface="+mn-lt"/>
              </a:rPr>
              <a:t>Image à charger 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3EB723-166D-4769-922A-B4096EC6ECC4}"/>
              </a:ext>
            </a:extLst>
          </p:cNvPr>
          <p:cNvSpPr txBox="1"/>
          <p:nvPr/>
        </p:nvSpPr>
        <p:spPr>
          <a:xfrm>
            <a:off x="3080239" y="3910114"/>
            <a:ext cx="2778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latin typeface="+mn-lt"/>
              </a:rPr>
              <a:t>Dans </a:t>
            </a:r>
            <a:r>
              <a:rPr lang="en-US" sz="1600" u="sng" dirty="0" err="1">
                <a:latin typeface="+mn-lt"/>
              </a:rPr>
              <a:t>l’onglet</a:t>
            </a:r>
            <a:r>
              <a:rPr lang="en-US" sz="1600" u="sng" dirty="0">
                <a:latin typeface="+mn-lt"/>
              </a:rPr>
              <a:t> Data du SCF :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CF6F95-B04F-4740-A265-416E23DE272F}"/>
              </a:ext>
            </a:extLst>
          </p:cNvPr>
          <p:cNvGrpSpPr/>
          <p:nvPr/>
        </p:nvGrpSpPr>
        <p:grpSpPr>
          <a:xfrm>
            <a:off x="6587356" y="3910113"/>
            <a:ext cx="5680844" cy="2062646"/>
            <a:chOff x="6587356" y="3910113"/>
            <a:chExt cx="5680844" cy="206264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F0AA3C3-42E5-4233-8688-01FB00C40FC2}"/>
                </a:ext>
              </a:extLst>
            </p:cNvPr>
            <p:cNvSpPr txBox="1"/>
            <p:nvPr/>
          </p:nvSpPr>
          <p:spPr>
            <a:xfrm>
              <a:off x="6587356" y="3910113"/>
              <a:ext cx="56808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u="sng" dirty="0">
                  <a:latin typeface="+mn-lt"/>
                </a:rPr>
                <a:t>Dans le </a:t>
              </a:r>
              <a:r>
                <a:rPr lang="en-US" sz="1600" u="sng" dirty="0" err="1">
                  <a:latin typeface="+mn-lt"/>
                </a:rPr>
                <a:t>moteur</a:t>
              </a:r>
              <a:r>
                <a:rPr lang="en-US" sz="1600" u="sng" dirty="0">
                  <a:latin typeface="+mn-lt"/>
                </a:rPr>
                <a:t> de recherche pour le </a:t>
              </a:r>
              <a:r>
                <a:rPr lang="en-US" sz="1600" u="sng" dirty="0" err="1">
                  <a:latin typeface="+mn-lt"/>
                </a:rPr>
                <a:t>demandeur</a:t>
              </a:r>
              <a:r>
                <a:rPr lang="en-US" sz="1600" u="sng" dirty="0">
                  <a:latin typeface="+mn-lt"/>
                </a:rPr>
                <a:t> final :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E65357B-E7DF-44A5-A8BC-05BBE801D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0400" y="4345775"/>
              <a:ext cx="4138019" cy="16269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961F9F2A-BA8D-4E62-8A34-8443F2092825}"/>
              </a:ext>
            </a:extLst>
          </p:cNvPr>
          <p:cNvSpPr/>
          <p:nvPr/>
        </p:nvSpPr>
        <p:spPr>
          <a:xfrm>
            <a:off x="613819" y="5214997"/>
            <a:ext cx="1204462" cy="448687"/>
          </a:xfrm>
          <a:prstGeom prst="rect">
            <a:avLst/>
          </a:prstGeom>
          <a:noFill/>
          <a:ln w="38100">
            <a:solidFill>
              <a:srgbClr val="FDA8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AC4B9A65-0F0B-46E8-8626-045B56F15039}"/>
              </a:ext>
            </a:extLst>
          </p:cNvPr>
          <p:cNvSpPr txBox="1">
            <a:spLocks/>
          </p:cNvSpPr>
          <p:nvPr/>
        </p:nvSpPr>
        <p:spPr>
          <a:xfrm>
            <a:off x="597757" y="46950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r>
              <a:rPr lang="fr-CA" dirty="0"/>
              <a:t> </a:t>
            </a:r>
            <a:endParaRPr lang="en-PH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1A4BB54-24FE-4C18-B39B-1D93047C712E}"/>
              </a:ext>
            </a:extLst>
          </p:cNvPr>
          <p:cNvGrpSpPr/>
          <p:nvPr/>
        </p:nvGrpSpPr>
        <p:grpSpPr>
          <a:xfrm>
            <a:off x="2363122" y="4990444"/>
            <a:ext cx="2146128" cy="830997"/>
            <a:chOff x="2281414" y="4833455"/>
            <a:chExt cx="2146128" cy="830997"/>
          </a:xfrm>
          <a:solidFill>
            <a:schemeClr val="bg1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868F38-85EF-4C82-9208-96BD02E3C401}"/>
                </a:ext>
              </a:extLst>
            </p:cNvPr>
            <p:cNvSpPr/>
            <p:nvPr/>
          </p:nvSpPr>
          <p:spPr>
            <a:xfrm>
              <a:off x="3223080" y="5058008"/>
              <a:ext cx="1204462" cy="448687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B38A844-47EA-454C-9F84-D35A47C01DAC}"/>
                </a:ext>
              </a:extLst>
            </p:cNvPr>
            <p:cNvSpPr txBox="1"/>
            <p:nvPr/>
          </p:nvSpPr>
          <p:spPr>
            <a:xfrm>
              <a:off x="2281414" y="4833455"/>
              <a:ext cx="4908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4800" b="1" dirty="0">
                  <a:solidFill>
                    <a:srgbClr val="FDA83E"/>
                  </a:solidFill>
                </a:rPr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30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1B936-79FA-4650-8C70-FB73949BCD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4D5EB4-DD5E-48BE-99DA-E3E6F50935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/>
              <a:t>Objectif et v</a:t>
            </a:r>
            <a:r>
              <a:rPr lang="en-US" sz="2400" dirty="0" err="1"/>
              <a:t>ue</a:t>
            </a:r>
            <a:r>
              <a:rPr lang="en-US" sz="2400" dirty="0"/>
              <a:t> </a:t>
            </a:r>
            <a:r>
              <a:rPr lang="fr-FR" sz="2400" dirty="0"/>
              <a:t>globale</a:t>
            </a:r>
            <a:r>
              <a:rPr lang="en-US" sz="2400" dirty="0"/>
              <a:t> de la solution catalogue </a:t>
            </a:r>
            <a:r>
              <a:rPr lang="en-US" sz="2400" dirty="0" err="1"/>
              <a:t>Proactis</a:t>
            </a:r>
            <a:endParaRPr lang="fr-CA" sz="2400" dirty="0">
              <a:latin typeface="+mj-lt"/>
            </a:endParaRPr>
          </a:p>
          <a:p>
            <a:r>
              <a:rPr lang="fr-CA" sz="2400" dirty="0"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latin typeface="+mj-lt"/>
              </a:rPr>
              <a:t>Espace de chargement du catalogue</a:t>
            </a:r>
          </a:p>
          <a:p>
            <a:pPr marL="342900" lvl="1" indent="0">
              <a:buNone/>
            </a:pPr>
            <a:r>
              <a:rPr lang="fr-CA" sz="2000" dirty="0">
                <a:latin typeface="+mj-lt"/>
              </a:rPr>
              <a:t>	1. Téléchargement </a:t>
            </a:r>
            <a:r>
              <a:rPr lang="en-US" sz="2000" dirty="0">
                <a:latin typeface="+mj-lt"/>
              </a:rPr>
              <a:t>&amp; description du</a:t>
            </a:r>
            <a:r>
              <a:rPr lang="fr-CA" sz="2000" dirty="0">
                <a:latin typeface="+mj-lt"/>
              </a:rPr>
              <a:t> fichier catalogue SCF </a:t>
            </a:r>
          </a:p>
          <a:p>
            <a:pPr marL="342900" lvl="1" indent="0">
              <a:buNone/>
            </a:pPr>
            <a:r>
              <a:rPr lang="fr-CA" sz="2000" dirty="0">
                <a:latin typeface="+mj-lt"/>
              </a:rPr>
              <a:t>	2. Chargement du catalogue et des pièces jointes</a:t>
            </a:r>
          </a:p>
          <a:p>
            <a:pPr marL="342900" lvl="1" indent="0">
              <a:buNone/>
            </a:pPr>
            <a:r>
              <a:rPr lang="fr-CA" sz="2000" dirty="0"/>
              <a:t>	3. Envoi des catalogues</a:t>
            </a:r>
            <a:endParaRPr lang="fr-CA" sz="2000" dirty="0">
              <a:latin typeface="+mj-lt"/>
            </a:endParaRPr>
          </a:p>
          <a:p>
            <a:r>
              <a:rPr lang="fr-CA" sz="2400" dirty="0">
                <a:latin typeface="+mj-lt"/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FA98A7-BA4A-465F-BBFB-6D1B8BE57E7A}"/>
              </a:ext>
            </a:extLst>
          </p:cNvPr>
          <p:cNvSpPr/>
          <p:nvPr/>
        </p:nvSpPr>
        <p:spPr>
          <a:xfrm>
            <a:off x="533400" y="1600200"/>
            <a:ext cx="7229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2800" b="1" dirty="0">
                <a:latin typeface="+mj-lt"/>
              </a:rPr>
              <a:t>Cette séance couvre les sujets suivants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79936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9102AD0-6036-4A5E-8C64-869E71ACAC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Onglets </a:t>
            </a:r>
            <a:r>
              <a:rPr lang="en-US" dirty="0" err="1"/>
              <a:t>d’instructions</a:t>
            </a:r>
            <a:r>
              <a:rPr lang="en-US" dirty="0"/>
              <a:t> et </a:t>
            </a:r>
            <a:r>
              <a:rPr lang="en-US" dirty="0" err="1"/>
              <a:t>d’informations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C3DF022-FC41-437A-B619-6D6DFAA8D1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autres</a:t>
            </a:r>
            <a:r>
              <a:rPr lang="en-US" dirty="0"/>
              <a:t> onglets </a:t>
            </a:r>
            <a:r>
              <a:rPr lang="en-US" dirty="0" err="1"/>
              <a:t>représentent</a:t>
            </a:r>
            <a:r>
              <a:rPr lang="en-US" dirty="0"/>
              <a:t> des </a:t>
            </a:r>
            <a:r>
              <a:rPr lang="en-US" dirty="0" err="1"/>
              <a:t>informations</a:t>
            </a:r>
            <a:r>
              <a:rPr lang="en-US" dirty="0"/>
              <a:t> pour </a:t>
            </a:r>
            <a:r>
              <a:rPr lang="en-US" dirty="0" err="1"/>
              <a:t>vous</a:t>
            </a:r>
            <a:r>
              <a:rPr lang="en-US" dirty="0"/>
              <a:t> guider dans la construction de </a:t>
            </a:r>
            <a:r>
              <a:rPr lang="en-US" dirty="0" err="1"/>
              <a:t>votre</a:t>
            </a:r>
            <a:r>
              <a:rPr lang="en-US" dirty="0"/>
              <a:t> catalogue. Il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s’agir</a:t>
            </a:r>
            <a:r>
              <a:rPr lang="en-US" dirty="0"/>
              <a:t> </a:t>
            </a:r>
            <a:r>
              <a:rPr lang="en-US" dirty="0" err="1"/>
              <a:t>d’instructions</a:t>
            </a:r>
            <a:r>
              <a:rPr lang="en-US" dirty="0"/>
              <a:t> </a:t>
            </a:r>
            <a:r>
              <a:rPr lang="en-US" dirty="0" err="1"/>
              <a:t>données</a:t>
            </a:r>
            <a:r>
              <a:rPr lang="en-US" dirty="0"/>
              <a:t> par </a:t>
            </a:r>
            <a:r>
              <a:rPr lang="en-US" dirty="0" err="1"/>
              <a:t>votre</a:t>
            </a:r>
            <a:r>
              <a:rPr lang="en-US" dirty="0"/>
              <a:t> client, du detail des </a:t>
            </a:r>
            <a:r>
              <a:rPr lang="en-US" dirty="0" err="1"/>
              <a:t>différentes</a:t>
            </a:r>
            <a:r>
              <a:rPr lang="en-US" dirty="0"/>
              <a:t> </a:t>
            </a:r>
            <a:r>
              <a:rPr lang="en-US" dirty="0" err="1"/>
              <a:t>colonnes</a:t>
            </a:r>
            <a:r>
              <a:rPr lang="en-US" dirty="0"/>
              <a:t>, </a:t>
            </a:r>
            <a:r>
              <a:rPr lang="en-US" dirty="0" err="1"/>
              <a:t>ou</a:t>
            </a:r>
            <a:r>
              <a:rPr lang="en-US" dirty="0"/>
              <a:t> des </a:t>
            </a:r>
            <a:r>
              <a:rPr lang="en-US" dirty="0" err="1"/>
              <a:t>données</a:t>
            </a:r>
            <a:r>
              <a:rPr lang="en-US" dirty="0"/>
              <a:t> plus techniques.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1A35FA-4F61-4DB8-9864-3F041472D078}"/>
              </a:ext>
            </a:extLst>
          </p:cNvPr>
          <p:cNvSpPr txBox="1"/>
          <p:nvPr/>
        </p:nvSpPr>
        <p:spPr>
          <a:xfrm>
            <a:off x="129989" y="2394645"/>
            <a:ext cx="3783106" cy="2159768"/>
          </a:xfrm>
          <a:prstGeom prst="rect">
            <a:avLst/>
          </a:prstGeom>
          <a:solidFill>
            <a:schemeClr val="bg1"/>
          </a:solidFill>
          <a:ln w="41275">
            <a:solidFill>
              <a:srgbClr val="FDA83E"/>
            </a:solidFill>
          </a:ln>
        </p:spPr>
        <p:txBody>
          <a:bodyPr wrap="square" lIns="216000" tIns="216000" rIns="216000" bIns="216000" rtlCol="0">
            <a:noAutofit/>
          </a:bodyPr>
          <a:lstStyle>
            <a:defPPr>
              <a:defRPr lang="en-US"/>
            </a:defPPr>
            <a:lvl1pPr lvl="0" algn="just">
              <a:buNone/>
              <a:defRPr sz="1400" b="1">
                <a:latin typeface="+mj-lt"/>
              </a:defRPr>
            </a:lvl1pPr>
            <a:lvl2pPr lvl="1"/>
          </a:lstStyle>
          <a:p>
            <a:pPr algn="ctr"/>
            <a:r>
              <a:rPr lang="en-US" sz="2000" dirty="0"/>
              <a:t>Instructions</a:t>
            </a:r>
          </a:p>
          <a:p>
            <a:endParaRPr lang="en-US" dirty="0"/>
          </a:p>
          <a:p>
            <a:r>
              <a:rPr lang="en-US" b="0" dirty="0" err="1"/>
              <a:t>Votre</a:t>
            </a:r>
            <a:r>
              <a:rPr lang="en-US" b="0" dirty="0"/>
              <a:t> client a des </a:t>
            </a:r>
            <a:r>
              <a:rPr lang="en-US" b="0" dirty="0" err="1"/>
              <a:t>informations</a:t>
            </a:r>
            <a:r>
              <a:rPr lang="en-US" b="0" dirty="0"/>
              <a:t> </a:t>
            </a:r>
            <a:r>
              <a:rPr lang="en-US" b="0" dirty="0" err="1"/>
              <a:t>particulières</a:t>
            </a:r>
            <a:r>
              <a:rPr lang="en-US" b="0" dirty="0"/>
              <a:t> à </a:t>
            </a:r>
            <a:r>
              <a:rPr lang="en-US" b="0" dirty="0" err="1"/>
              <a:t>vous</a:t>
            </a:r>
            <a:r>
              <a:rPr lang="en-US" b="0" dirty="0"/>
              <a:t> </a:t>
            </a:r>
            <a:r>
              <a:rPr lang="en-US" b="0" dirty="0" err="1"/>
              <a:t>communiquer</a:t>
            </a:r>
            <a:r>
              <a:rPr lang="en-US" b="0" dirty="0"/>
              <a:t> sur le </a:t>
            </a:r>
            <a:r>
              <a:rPr lang="en-US" b="0" dirty="0" err="1"/>
              <a:t>contenu</a:t>
            </a:r>
            <a:r>
              <a:rPr lang="en-US" b="0" dirty="0"/>
              <a:t> du catalogue et sur le </a:t>
            </a:r>
            <a:r>
              <a:rPr lang="en-US" b="0" dirty="0" err="1"/>
              <a:t>processus</a:t>
            </a:r>
            <a:r>
              <a:rPr lang="en-US" b="0" dirty="0"/>
              <a:t> de </a:t>
            </a:r>
            <a:r>
              <a:rPr lang="en-US" b="0" dirty="0" err="1"/>
              <a:t>chargement</a:t>
            </a:r>
            <a:r>
              <a:rPr lang="en-US" b="0" dirty="0"/>
              <a:t>, </a:t>
            </a:r>
            <a:r>
              <a:rPr lang="en-US" b="0" dirty="0" err="1"/>
              <a:t>c’est</a:t>
            </a:r>
            <a:r>
              <a:rPr lang="en-US" b="0" dirty="0"/>
              <a:t> dans </a:t>
            </a:r>
            <a:r>
              <a:rPr lang="en-US" b="0" dirty="0" err="1"/>
              <a:t>cette</a:t>
            </a:r>
            <a:r>
              <a:rPr lang="en-US" b="0" dirty="0"/>
              <a:t> </a:t>
            </a:r>
            <a:r>
              <a:rPr lang="en-US" b="0" dirty="0" err="1"/>
              <a:t>feuille</a:t>
            </a:r>
            <a:r>
              <a:rPr lang="en-US" b="0" dirty="0"/>
              <a:t> </a:t>
            </a:r>
            <a:r>
              <a:rPr lang="en-US" b="0" dirty="0" err="1"/>
              <a:t>qu’il</a:t>
            </a:r>
            <a:r>
              <a:rPr lang="en-US" b="0" dirty="0"/>
              <a:t> </a:t>
            </a:r>
            <a:r>
              <a:rPr lang="en-US" b="0" dirty="0" err="1"/>
              <a:t>vous</a:t>
            </a:r>
            <a:r>
              <a:rPr lang="en-US" b="0" dirty="0"/>
              <a:t> les </a:t>
            </a:r>
            <a:r>
              <a:rPr lang="en-US" b="0" dirty="0" err="1"/>
              <a:t>présente</a:t>
            </a:r>
            <a:r>
              <a:rPr lang="en-US" b="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3A7F2E-6AB3-40B4-9286-C8A5C9AC320C}"/>
              </a:ext>
            </a:extLst>
          </p:cNvPr>
          <p:cNvSpPr txBox="1"/>
          <p:nvPr/>
        </p:nvSpPr>
        <p:spPr>
          <a:xfrm>
            <a:off x="4207553" y="2394644"/>
            <a:ext cx="3780000" cy="4234754"/>
          </a:xfrm>
          <a:prstGeom prst="rect">
            <a:avLst/>
          </a:prstGeom>
          <a:solidFill>
            <a:schemeClr val="bg1"/>
          </a:solidFill>
          <a:ln w="41275">
            <a:solidFill>
              <a:srgbClr val="FDA83E"/>
            </a:solidFill>
          </a:ln>
        </p:spPr>
        <p:txBody>
          <a:bodyPr wrap="square" lIns="216000" tIns="216000" rIns="216000" bIns="216000" rtlCol="0">
            <a:noAutofit/>
          </a:bodyPr>
          <a:lstStyle>
            <a:defPPr>
              <a:defRPr lang="en-US"/>
            </a:defPPr>
            <a:lvl1pPr lvl="0" algn="just">
              <a:buNone/>
              <a:defRPr sz="1400" b="1">
                <a:latin typeface="+mj-lt"/>
              </a:defRPr>
            </a:lvl1pPr>
          </a:lstStyle>
          <a:p>
            <a:pPr algn="ctr"/>
            <a:r>
              <a:rPr lang="en-US" sz="2000" dirty="0" err="1">
                <a:latin typeface="+mn-lt"/>
              </a:rPr>
              <a:t>Détail</a:t>
            </a:r>
            <a:r>
              <a:rPr lang="en-US" sz="2000" dirty="0">
                <a:latin typeface="+mn-lt"/>
              </a:rPr>
              <a:t> des </a:t>
            </a:r>
            <a:r>
              <a:rPr lang="en-US" sz="2000" dirty="0" err="1">
                <a:latin typeface="+mn-lt"/>
              </a:rPr>
              <a:t>colonnes</a:t>
            </a:r>
            <a:endParaRPr lang="en-US" sz="2000" dirty="0">
              <a:latin typeface="+mn-lt"/>
            </a:endParaRPr>
          </a:p>
          <a:p>
            <a:endParaRPr lang="en-US" dirty="0"/>
          </a:p>
          <a:p>
            <a:r>
              <a:rPr lang="en-US" dirty="0"/>
              <a:t>Description des champs :</a:t>
            </a:r>
          </a:p>
          <a:p>
            <a:r>
              <a:rPr lang="en-US" b="0" dirty="0"/>
              <a:t>Pour savoir quelle information </a:t>
            </a:r>
            <a:r>
              <a:rPr lang="en-US" b="0" dirty="0" err="1"/>
              <a:t>est</a:t>
            </a:r>
            <a:r>
              <a:rPr lang="en-US" b="0" dirty="0"/>
              <a:t> </a:t>
            </a:r>
            <a:r>
              <a:rPr lang="en-US" b="0" dirty="0" err="1"/>
              <a:t>attendue</a:t>
            </a:r>
            <a:r>
              <a:rPr lang="en-US" b="0" dirty="0"/>
              <a:t> dans un champ, </a:t>
            </a:r>
            <a:r>
              <a:rPr lang="en-US" b="0" dirty="0" err="1"/>
              <a:t>vous</a:t>
            </a:r>
            <a:r>
              <a:rPr lang="en-US" b="0" dirty="0"/>
              <a:t> </a:t>
            </a:r>
            <a:r>
              <a:rPr lang="en-US" b="0" dirty="0" err="1"/>
              <a:t>vous</a:t>
            </a:r>
            <a:r>
              <a:rPr lang="en-US" b="0" dirty="0"/>
              <a:t> </a:t>
            </a:r>
            <a:r>
              <a:rPr lang="en-US" b="0" dirty="0" err="1"/>
              <a:t>reporterez</a:t>
            </a:r>
            <a:r>
              <a:rPr lang="en-US" b="0" dirty="0"/>
              <a:t> à </a:t>
            </a:r>
            <a:r>
              <a:rPr lang="en-US" b="0" dirty="0" err="1"/>
              <a:t>cet</a:t>
            </a:r>
            <a:r>
              <a:rPr lang="en-US" b="0" dirty="0"/>
              <a:t> onglet. Il y sera </a:t>
            </a:r>
            <a:r>
              <a:rPr lang="en-US" b="0" dirty="0" err="1"/>
              <a:t>expliqué</a:t>
            </a:r>
            <a:r>
              <a:rPr lang="en-US" b="0" dirty="0"/>
              <a:t> comment completer </a:t>
            </a:r>
            <a:r>
              <a:rPr lang="en-US" b="0" dirty="0" err="1"/>
              <a:t>chaque</a:t>
            </a:r>
            <a:r>
              <a:rPr lang="en-US" b="0" dirty="0"/>
              <a:t> </a:t>
            </a:r>
            <a:r>
              <a:rPr lang="en-US" b="0" dirty="0" err="1"/>
              <a:t>colonne</a:t>
            </a:r>
            <a:r>
              <a:rPr lang="en-US" b="0" dirty="0"/>
              <a:t> </a:t>
            </a:r>
            <a:r>
              <a:rPr lang="en-US" b="0" dirty="0" err="1"/>
              <a:t>en</a:t>
            </a:r>
            <a:r>
              <a:rPr lang="en-US" b="0" dirty="0"/>
              <a:t> accord avec les </a:t>
            </a:r>
            <a:r>
              <a:rPr lang="en-US" b="0" dirty="0" err="1"/>
              <a:t>attentes</a:t>
            </a:r>
            <a:r>
              <a:rPr lang="en-US" b="0" dirty="0"/>
              <a:t> de </a:t>
            </a:r>
            <a:r>
              <a:rPr lang="en-US" b="0" dirty="0" err="1"/>
              <a:t>votre</a:t>
            </a:r>
            <a:r>
              <a:rPr lang="en-US" b="0" dirty="0"/>
              <a:t> client.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dirty="0"/>
              <a:t>All fields :</a:t>
            </a:r>
          </a:p>
          <a:p>
            <a:r>
              <a:rPr lang="en-US" b="0" dirty="0" err="1"/>
              <a:t>Tous</a:t>
            </a:r>
            <a:r>
              <a:rPr lang="en-US" b="0" dirty="0"/>
              <a:t> les champs </a:t>
            </a:r>
            <a:r>
              <a:rPr lang="en-US" b="0" dirty="0" err="1"/>
              <a:t>disponibles</a:t>
            </a:r>
            <a:r>
              <a:rPr lang="en-US" b="0" dirty="0"/>
              <a:t>, </a:t>
            </a:r>
            <a:r>
              <a:rPr lang="en-US" b="0" dirty="0" err="1"/>
              <a:t>qu’ils</a:t>
            </a:r>
            <a:r>
              <a:rPr lang="en-US" b="0" dirty="0"/>
              <a:t> </a:t>
            </a:r>
            <a:r>
              <a:rPr lang="en-US" b="0" dirty="0" err="1"/>
              <a:t>soient</a:t>
            </a:r>
            <a:r>
              <a:rPr lang="en-US" b="0" dirty="0"/>
              <a:t> </a:t>
            </a:r>
            <a:r>
              <a:rPr lang="en-US" b="0" dirty="0" err="1"/>
              <a:t>obligatoires</a:t>
            </a:r>
            <a:r>
              <a:rPr lang="en-US" b="0" dirty="0"/>
              <a:t>, </a:t>
            </a:r>
            <a:r>
              <a:rPr lang="en-US" b="0" dirty="0" err="1"/>
              <a:t>optionnels</a:t>
            </a:r>
            <a:r>
              <a:rPr lang="en-US" b="0" dirty="0"/>
              <a:t> </a:t>
            </a:r>
            <a:r>
              <a:rPr lang="en-US" b="0" dirty="0" err="1"/>
              <a:t>ou</a:t>
            </a:r>
            <a:r>
              <a:rPr lang="en-US" b="0" dirty="0"/>
              <a:t> </a:t>
            </a:r>
            <a:r>
              <a:rPr lang="en-US" b="0" dirty="0" err="1"/>
              <a:t>spécifiques</a:t>
            </a:r>
            <a:r>
              <a:rPr lang="en-US" b="0" dirty="0"/>
              <a:t> </a:t>
            </a:r>
            <a:r>
              <a:rPr lang="en-US" b="0" dirty="0" err="1"/>
              <a:t>sont</a:t>
            </a:r>
            <a:r>
              <a:rPr lang="en-US" b="0" dirty="0"/>
              <a:t> </a:t>
            </a:r>
            <a:r>
              <a:rPr lang="en-US" b="0" dirty="0" err="1"/>
              <a:t>indiqués</a:t>
            </a:r>
            <a:r>
              <a:rPr lang="en-US" b="0" dirty="0"/>
              <a:t> dans </a:t>
            </a:r>
            <a:r>
              <a:rPr lang="en-US" b="0" dirty="0" err="1"/>
              <a:t>cet</a:t>
            </a:r>
            <a:r>
              <a:rPr lang="en-US" b="0" dirty="0"/>
              <a:t> onglet. Le type de </a:t>
            </a:r>
            <a:r>
              <a:rPr lang="en-US" b="0" dirty="0" err="1"/>
              <a:t>valeur</a:t>
            </a:r>
            <a:r>
              <a:rPr lang="en-US" b="0" dirty="0"/>
              <a:t> </a:t>
            </a:r>
            <a:r>
              <a:rPr lang="en-US" b="0" dirty="0" err="1"/>
              <a:t>attendu</a:t>
            </a:r>
            <a:r>
              <a:rPr lang="en-US" b="0" dirty="0"/>
              <a:t> (</a:t>
            </a:r>
            <a:r>
              <a:rPr lang="en-US" b="0" dirty="0" err="1"/>
              <a:t>texte</a:t>
            </a:r>
            <a:r>
              <a:rPr lang="en-US" b="0" dirty="0"/>
              <a:t> </a:t>
            </a:r>
            <a:r>
              <a:rPr lang="en-US" b="0" dirty="0" err="1"/>
              <a:t>ou</a:t>
            </a:r>
            <a:r>
              <a:rPr lang="en-US" b="0" dirty="0"/>
              <a:t> numérique) </a:t>
            </a:r>
            <a:r>
              <a:rPr lang="en-US" b="0" dirty="0" err="1"/>
              <a:t>est</a:t>
            </a:r>
            <a:r>
              <a:rPr lang="en-US" b="0" dirty="0"/>
              <a:t> </a:t>
            </a:r>
            <a:r>
              <a:rPr lang="en-US" b="0" dirty="0" err="1"/>
              <a:t>également</a:t>
            </a:r>
            <a:r>
              <a:rPr lang="en-US" b="0" dirty="0"/>
              <a:t> </a:t>
            </a:r>
            <a:r>
              <a:rPr lang="en-US" b="0" dirty="0" err="1"/>
              <a:t>précisé</a:t>
            </a:r>
            <a:r>
              <a:rPr lang="en-US" b="0" dirty="0"/>
              <a:t> </a:t>
            </a:r>
            <a:r>
              <a:rPr lang="en-US" b="0" dirty="0" err="1"/>
              <a:t>ici</a:t>
            </a:r>
            <a:r>
              <a:rPr lang="en-US" b="0" dirty="0"/>
              <a:t>.</a:t>
            </a:r>
          </a:p>
          <a:p>
            <a:endParaRPr lang="en-US" b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6BEFCF-08D1-4422-A5F6-ACC8B21F5036}"/>
              </a:ext>
            </a:extLst>
          </p:cNvPr>
          <p:cNvSpPr txBox="1"/>
          <p:nvPr/>
        </p:nvSpPr>
        <p:spPr>
          <a:xfrm>
            <a:off x="8282011" y="2394644"/>
            <a:ext cx="3780000" cy="4234755"/>
          </a:xfrm>
          <a:prstGeom prst="rect">
            <a:avLst/>
          </a:prstGeom>
          <a:solidFill>
            <a:schemeClr val="bg1"/>
          </a:solidFill>
          <a:ln w="41275">
            <a:solidFill>
              <a:srgbClr val="FDA83E"/>
            </a:solidFill>
          </a:ln>
        </p:spPr>
        <p:txBody>
          <a:bodyPr wrap="square" lIns="216000" tIns="216000" rIns="216000" bIns="216000" rtlCol="0">
            <a:noAutofit/>
          </a:bodyPr>
          <a:lstStyle>
            <a:defPPr>
              <a:defRPr lang="en-US"/>
            </a:defPPr>
            <a:lvl1pPr lvl="0" algn="just">
              <a:buNone/>
              <a:defRPr sz="1400" b="1">
                <a:latin typeface="+mj-lt"/>
              </a:defRPr>
            </a:lvl1pPr>
            <a:lvl2pPr lvl="1"/>
          </a:lstStyle>
          <a:p>
            <a:pPr algn="ctr"/>
            <a:r>
              <a:rPr lang="en-US" sz="2000" dirty="0" err="1"/>
              <a:t>Données</a:t>
            </a:r>
            <a:r>
              <a:rPr lang="en-US" sz="2000" dirty="0"/>
              <a:t> techniques</a:t>
            </a:r>
          </a:p>
          <a:p>
            <a:endParaRPr lang="en-US" dirty="0"/>
          </a:p>
          <a:p>
            <a:r>
              <a:rPr lang="en-US" dirty="0"/>
              <a:t>UoM :</a:t>
            </a:r>
          </a:p>
          <a:p>
            <a:r>
              <a:rPr lang="en-US" b="0" dirty="0"/>
              <a:t>Le client a </a:t>
            </a:r>
            <a:r>
              <a:rPr lang="en-US" b="0" dirty="0" err="1"/>
              <a:t>défini</a:t>
            </a:r>
            <a:r>
              <a:rPr lang="en-US" b="0" dirty="0"/>
              <a:t> </a:t>
            </a:r>
            <a:r>
              <a:rPr lang="en-US" b="0" dirty="0" err="1"/>
              <a:t>une</a:t>
            </a:r>
            <a:r>
              <a:rPr lang="en-US" b="0" dirty="0"/>
              <a:t> </a:t>
            </a:r>
            <a:r>
              <a:rPr lang="en-US" b="0" dirty="0" err="1"/>
              <a:t>liste</a:t>
            </a:r>
            <a:r>
              <a:rPr lang="en-US" b="0" dirty="0"/>
              <a:t> </a:t>
            </a:r>
            <a:r>
              <a:rPr lang="en-US" b="0" dirty="0" err="1"/>
              <a:t>d’unités</a:t>
            </a:r>
            <a:r>
              <a:rPr lang="en-US" b="0" dirty="0"/>
              <a:t> de </a:t>
            </a:r>
            <a:r>
              <a:rPr lang="en-US" b="0" dirty="0" err="1"/>
              <a:t>mesure</a:t>
            </a:r>
            <a:r>
              <a:rPr lang="en-US" b="0" dirty="0"/>
              <a:t> possible.</a:t>
            </a:r>
          </a:p>
          <a:p>
            <a:r>
              <a:rPr lang="en-US" b="0" dirty="0" err="1"/>
              <a:t>Cet</a:t>
            </a:r>
            <a:r>
              <a:rPr lang="en-US" b="0" dirty="0"/>
              <a:t> onglet  </a:t>
            </a:r>
            <a:r>
              <a:rPr lang="en-US" b="0" dirty="0" err="1"/>
              <a:t>présente</a:t>
            </a:r>
            <a:r>
              <a:rPr lang="en-US" b="0" dirty="0"/>
              <a:t> </a:t>
            </a:r>
            <a:r>
              <a:rPr lang="en-US" b="0" dirty="0" err="1"/>
              <a:t>l’ensemble</a:t>
            </a:r>
            <a:r>
              <a:rPr lang="en-US" b="0" dirty="0"/>
              <a:t> des codes </a:t>
            </a:r>
            <a:r>
              <a:rPr lang="en-US" b="0" dirty="0" err="1"/>
              <a:t>possibles</a:t>
            </a:r>
            <a:r>
              <a:rPr lang="en-US" b="0" dirty="0"/>
              <a:t> </a:t>
            </a:r>
            <a:r>
              <a:rPr lang="en-US" b="0" dirty="0" err="1"/>
              <a:t>ainsi</a:t>
            </a:r>
            <a:r>
              <a:rPr lang="en-US" b="0" dirty="0"/>
              <a:t> que </a:t>
            </a:r>
            <a:r>
              <a:rPr lang="en-US" b="0" dirty="0" err="1"/>
              <a:t>leur</a:t>
            </a:r>
            <a:r>
              <a:rPr lang="en-US" b="0" dirty="0"/>
              <a:t> description.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Classification :</a:t>
            </a:r>
            <a:endParaRPr lang="en-US" b="0" dirty="0"/>
          </a:p>
          <a:p>
            <a:r>
              <a:rPr lang="en-US" b="0" dirty="0" err="1"/>
              <a:t>Votre</a:t>
            </a:r>
            <a:r>
              <a:rPr lang="en-US" b="0" dirty="0"/>
              <a:t> client </a:t>
            </a:r>
            <a:r>
              <a:rPr lang="en-US" b="0" dirty="0" err="1"/>
              <a:t>acheteur</a:t>
            </a:r>
            <a:r>
              <a:rPr lang="en-US" b="0" dirty="0"/>
              <a:t> </a:t>
            </a:r>
            <a:r>
              <a:rPr lang="en-US" b="0" dirty="0" err="1"/>
              <a:t>utilise</a:t>
            </a:r>
            <a:r>
              <a:rPr lang="en-US" b="0" dirty="0"/>
              <a:t> </a:t>
            </a:r>
            <a:r>
              <a:rPr lang="en-US" b="0" dirty="0" err="1"/>
              <a:t>sa</a:t>
            </a:r>
            <a:r>
              <a:rPr lang="en-US" b="0" dirty="0"/>
              <a:t> </a:t>
            </a:r>
            <a:r>
              <a:rPr lang="en-US" b="0" dirty="0" err="1"/>
              <a:t>propre</a:t>
            </a:r>
            <a:r>
              <a:rPr lang="en-US" b="0" dirty="0"/>
              <a:t> </a:t>
            </a:r>
            <a:r>
              <a:rPr lang="en-US" b="0" dirty="0" err="1"/>
              <a:t>liste</a:t>
            </a:r>
            <a:r>
              <a:rPr lang="en-US" b="0" dirty="0"/>
              <a:t> pour </a:t>
            </a:r>
            <a:r>
              <a:rPr lang="en-US" b="0" dirty="0" err="1"/>
              <a:t>catégoriser</a:t>
            </a:r>
            <a:r>
              <a:rPr lang="en-US" b="0" dirty="0"/>
              <a:t> </a:t>
            </a:r>
            <a:r>
              <a:rPr lang="en-US" b="0" dirty="0" err="1"/>
              <a:t>vos</a:t>
            </a:r>
            <a:r>
              <a:rPr lang="en-US" b="0" dirty="0"/>
              <a:t> articles, </a:t>
            </a:r>
            <a:r>
              <a:rPr lang="en-US" b="0" dirty="0" err="1"/>
              <a:t>ou</a:t>
            </a:r>
            <a:r>
              <a:rPr lang="en-US" b="0" dirty="0"/>
              <a:t> bien </a:t>
            </a:r>
            <a:r>
              <a:rPr lang="en-US" b="0" dirty="0" err="1"/>
              <a:t>une</a:t>
            </a:r>
            <a:r>
              <a:rPr lang="en-US" b="0" dirty="0"/>
              <a:t> classification standard </a:t>
            </a:r>
            <a:r>
              <a:rPr lang="en-US" b="0" dirty="0" err="1"/>
              <a:t>comme</a:t>
            </a:r>
            <a:r>
              <a:rPr lang="en-US" b="0" dirty="0"/>
              <a:t> </a:t>
            </a:r>
            <a:r>
              <a:rPr lang="en-US" b="0" dirty="0" err="1"/>
              <a:t>l’UNSPSC</a:t>
            </a:r>
            <a:r>
              <a:rPr lang="en-US" b="0" dirty="0"/>
              <a:t>. </a:t>
            </a:r>
            <a:r>
              <a:rPr lang="en-US" b="0" dirty="0" err="1"/>
              <a:t>Cet</a:t>
            </a:r>
            <a:r>
              <a:rPr lang="en-US" b="0" dirty="0"/>
              <a:t> onglet </a:t>
            </a:r>
            <a:r>
              <a:rPr lang="en-US" b="0" dirty="0" err="1"/>
              <a:t>contient</a:t>
            </a:r>
            <a:r>
              <a:rPr lang="en-US" b="0" dirty="0"/>
              <a:t> la </a:t>
            </a:r>
            <a:r>
              <a:rPr lang="en-US" b="0" dirty="0" err="1"/>
              <a:t>liste</a:t>
            </a:r>
            <a:r>
              <a:rPr lang="en-US" b="0" dirty="0"/>
              <a:t> de </a:t>
            </a:r>
            <a:r>
              <a:rPr lang="en-US" b="0" dirty="0" err="1"/>
              <a:t>tous</a:t>
            </a:r>
            <a:r>
              <a:rPr lang="en-US" b="0" dirty="0"/>
              <a:t> les codes </a:t>
            </a:r>
            <a:r>
              <a:rPr lang="en-US" b="0" dirty="0" err="1"/>
              <a:t>valides</a:t>
            </a:r>
            <a:r>
              <a:rPr lang="en-US" b="0" dirty="0"/>
              <a:t> et </a:t>
            </a:r>
            <a:r>
              <a:rPr lang="en-US" b="0" dirty="0" err="1"/>
              <a:t>leurs</a:t>
            </a:r>
            <a:r>
              <a:rPr lang="en-US" b="0" dirty="0"/>
              <a:t> descriptions.</a:t>
            </a:r>
          </a:p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857875-DD8B-4EFF-B388-657CFDABF37A}"/>
              </a:ext>
            </a:extLst>
          </p:cNvPr>
          <p:cNvCxnSpPr/>
          <p:nvPr/>
        </p:nvCxnSpPr>
        <p:spPr>
          <a:xfrm>
            <a:off x="4876800" y="4706471"/>
            <a:ext cx="2438400" cy="0"/>
          </a:xfrm>
          <a:prstGeom prst="line">
            <a:avLst/>
          </a:prstGeom>
          <a:ln w="28575">
            <a:solidFill>
              <a:srgbClr val="1436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6CB2934-3FC5-466C-B799-F73FD227DAFD}"/>
              </a:ext>
            </a:extLst>
          </p:cNvPr>
          <p:cNvCxnSpPr/>
          <p:nvPr/>
        </p:nvCxnSpPr>
        <p:spPr>
          <a:xfrm>
            <a:off x="8991600" y="4706471"/>
            <a:ext cx="2438400" cy="0"/>
          </a:xfrm>
          <a:prstGeom prst="line">
            <a:avLst/>
          </a:prstGeom>
          <a:ln w="28575">
            <a:solidFill>
              <a:srgbClr val="1436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27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0831781-C5B3-4D12-B61F-50C261972C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8911771" cy="762001"/>
          </a:xfrm>
        </p:spPr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5654832-590C-420B-93B4-4DE335431D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585659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1.</a:t>
            </a:r>
            <a:r>
              <a:rPr lang="fr-FR" sz="2000" dirty="0">
                <a:solidFill>
                  <a:srgbClr val="0C3256"/>
                </a:solidFill>
              </a:rPr>
              <a:t> Téléchargement &amp; description du fichier catalogue SCF</a:t>
            </a:r>
            <a:endParaRPr lang="fr-CA" sz="2000" dirty="0">
              <a:solidFill>
                <a:srgbClr val="0C3256"/>
              </a:solidFill>
            </a:endParaRP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0E1653-C237-4CE2-948F-3E076C8CD2CC}"/>
              </a:ext>
            </a:extLst>
          </p:cNvPr>
          <p:cNvSpPr/>
          <p:nvPr/>
        </p:nvSpPr>
        <p:spPr>
          <a:xfrm>
            <a:off x="1473195" y="3810000"/>
            <a:ext cx="7442205" cy="381000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550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361497"/>
            <a:ext cx="8458200" cy="67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Quelques</a:t>
            </a:r>
            <a:r>
              <a:rPr lang="en-US" dirty="0"/>
              <a:t> recommendations </a:t>
            </a:r>
            <a:r>
              <a:rPr lang="en-US" dirty="0" err="1"/>
              <a:t>avant</a:t>
            </a:r>
            <a:r>
              <a:rPr lang="en-US" dirty="0"/>
              <a:t> de lancer le </a:t>
            </a:r>
            <a:r>
              <a:rPr lang="en-US" dirty="0" err="1"/>
              <a:t>chargement</a:t>
            </a:r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0305728-290F-4235-B4C6-F4F866C2CA6D}"/>
              </a:ext>
            </a:extLst>
          </p:cNvPr>
          <p:cNvSpPr txBox="1">
            <a:spLocks/>
          </p:cNvSpPr>
          <p:nvPr/>
        </p:nvSpPr>
        <p:spPr>
          <a:xfrm>
            <a:off x="624338" y="1419282"/>
            <a:ext cx="11110462" cy="4027148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□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○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92D050"/>
              </a:buClr>
              <a:buSzPct val="100000"/>
              <a:buFontTx/>
              <a:buNone/>
            </a:pPr>
            <a:r>
              <a:rPr lang="en-US" dirty="0" err="1"/>
              <a:t>Votre</a:t>
            </a:r>
            <a:r>
              <a:rPr lang="en-US" dirty="0"/>
              <a:t> catalogue au format </a:t>
            </a:r>
            <a:r>
              <a:rPr lang="en-US" dirty="0" err="1"/>
              <a:t>Proactis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maintenant</a:t>
            </a:r>
            <a:r>
              <a:rPr lang="en-US" dirty="0"/>
              <a:t> à jour,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temps de le </a:t>
            </a:r>
            <a:r>
              <a:rPr lang="en-US" dirty="0" err="1"/>
              <a:t>mettre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r>
              <a:rPr lang="en-US" dirty="0"/>
              <a:t>.</a:t>
            </a:r>
          </a:p>
          <a:p>
            <a:pPr marL="0" indent="0" fontAlgn="auto">
              <a:spcAft>
                <a:spcPts val="0"/>
              </a:spcAft>
              <a:buClr>
                <a:srgbClr val="92D050"/>
              </a:buClr>
              <a:buSzPct val="100000"/>
              <a:buFontTx/>
              <a:buNone/>
            </a:pPr>
            <a:r>
              <a:rPr lang="en-US" dirty="0"/>
              <a:t>Le </a:t>
            </a:r>
            <a:r>
              <a:rPr lang="en-US" dirty="0" err="1"/>
              <a:t>chargement</a:t>
            </a:r>
            <a:r>
              <a:rPr lang="en-US" dirty="0"/>
              <a:t> de </a:t>
            </a:r>
            <a:r>
              <a:rPr lang="en-US" dirty="0" err="1"/>
              <a:t>votre</a:t>
            </a:r>
            <a:r>
              <a:rPr lang="en-US" dirty="0"/>
              <a:t> catalogue et de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pièces</a:t>
            </a:r>
            <a:r>
              <a:rPr lang="en-US" dirty="0"/>
              <a:t> </a:t>
            </a:r>
            <a:r>
              <a:rPr lang="en-US" dirty="0" err="1"/>
              <a:t>jointes</a:t>
            </a:r>
            <a:r>
              <a:rPr lang="en-US" dirty="0"/>
              <a:t> se fait sur le </a:t>
            </a:r>
            <a:r>
              <a:rPr lang="en-US" dirty="0" err="1"/>
              <a:t>même</a:t>
            </a:r>
            <a:r>
              <a:rPr lang="en-US" dirty="0"/>
              <a:t> onglet.</a:t>
            </a:r>
            <a:endParaRPr lang="en-PH" dirty="0"/>
          </a:p>
          <a:p>
            <a:pPr fontAlgn="auto">
              <a:spcAft>
                <a:spcPts val="0"/>
              </a:spcAft>
              <a:buClrTx/>
            </a:pPr>
            <a:endParaRPr lang="fr-CA" dirty="0"/>
          </a:p>
          <a:p>
            <a:pPr fontAlgn="auto">
              <a:spcAft>
                <a:spcPts val="0"/>
              </a:spcAft>
              <a:buClrTx/>
            </a:pPr>
            <a:r>
              <a:rPr lang="fr-CA" dirty="0"/>
              <a:t>C’est le type de fichier que vous sélectionnez dans le menu déroulant qui détermine l’action que le système exécute : </a:t>
            </a:r>
          </a:p>
          <a:p>
            <a:pPr marL="342900" lvl="1" indent="0" fontAlgn="auto">
              <a:spcAft>
                <a:spcPts val="0"/>
              </a:spcAft>
              <a:buClrTx/>
              <a:buFont typeface="Arial" panose="020B0604020202020204" pitchFamily="34" charset="0"/>
              <a:buNone/>
            </a:pPr>
            <a:r>
              <a:rPr lang="fr-CA" dirty="0"/>
              <a:t>-Catalogues: Fichiers de contenu SCF (xlsx, </a:t>
            </a:r>
            <a:r>
              <a:rPr lang="fr-CA" dirty="0" err="1"/>
              <a:t>xls</a:t>
            </a:r>
            <a:r>
              <a:rPr lang="fr-CA" dirty="0"/>
              <a:t>, txt)</a:t>
            </a:r>
          </a:p>
          <a:p>
            <a:pPr marL="342900" lvl="1" indent="0" fontAlgn="auto">
              <a:spcAft>
                <a:spcPts val="0"/>
              </a:spcAft>
              <a:buClrTx/>
              <a:buFont typeface="Arial" panose="020B0604020202020204" pitchFamily="34" charset="0"/>
              <a:buNone/>
            </a:pPr>
            <a:r>
              <a:rPr lang="fr-CA" dirty="0"/>
              <a:t>-Pièces jointes: tous types de fichier à associer</a:t>
            </a:r>
          </a:p>
          <a:p>
            <a:pPr marL="342900" lvl="1" indent="0" fontAlgn="auto">
              <a:spcAft>
                <a:spcPts val="0"/>
              </a:spcAft>
              <a:buClrTx/>
              <a:buFont typeface="Arial" panose="020B0604020202020204" pitchFamily="34" charset="0"/>
              <a:buNone/>
            </a:pPr>
            <a:endParaRPr lang="fr-CA" sz="1800" dirty="0"/>
          </a:p>
          <a:p>
            <a:pPr fontAlgn="auto">
              <a:spcAft>
                <a:spcPts val="0"/>
              </a:spcAft>
              <a:buClrTx/>
            </a:pPr>
            <a:r>
              <a:rPr lang="fr-CA" dirty="0"/>
              <a:t>Les fichiers de pièces jointes doivent être compressés dans un unique fichier zip. Ce .zip doit être chargé avant le catalogue car </a:t>
            </a:r>
            <a:r>
              <a:rPr lang="fr-CA" dirty="0" err="1"/>
              <a:t>Catalog</a:t>
            </a:r>
            <a:r>
              <a:rPr lang="fr-CA" dirty="0"/>
              <a:t> Manager effectue un contrôle sur les pièces jointes.</a:t>
            </a:r>
          </a:p>
          <a:p>
            <a:pPr marL="0" indent="0" fontAlgn="auto">
              <a:spcAft>
                <a:spcPts val="0"/>
              </a:spcAft>
              <a:buClrTx/>
              <a:buNone/>
            </a:pPr>
            <a:endParaRPr lang="fr-CA" dirty="0"/>
          </a:p>
          <a:p>
            <a:pPr fontAlgn="auto">
              <a:spcAft>
                <a:spcPts val="0"/>
              </a:spcAft>
              <a:buClrTx/>
            </a:pPr>
            <a:r>
              <a:rPr lang="fr-CA" dirty="0"/>
              <a:t>Tous les noms de fichier catalogue doivent comporter “_SCF_”</a:t>
            </a:r>
          </a:p>
          <a:p>
            <a:pPr lvl="1" fontAlgn="auto">
              <a:spcAft>
                <a:spcPts val="0"/>
              </a:spcAft>
              <a:buClrTx/>
            </a:pPr>
            <a:r>
              <a:rPr lang="fr-CA" dirty="0"/>
              <a:t>par exemple: NomAcheteur_SCF_JJMMAAAA.xls</a:t>
            </a:r>
          </a:p>
          <a:p>
            <a:pPr fontAlgn="auto">
              <a:spcAft>
                <a:spcPts val="0"/>
              </a:spcAft>
              <a:buClrTx/>
            </a:pPr>
            <a:endParaRPr lang="en-US" dirty="0"/>
          </a:p>
          <a:p>
            <a:pPr marL="0" indent="0" fontAlgn="auto">
              <a:spcAft>
                <a:spcPts val="0"/>
              </a:spcAft>
              <a:buClrTx/>
              <a:buNone/>
            </a:pPr>
            <a:endParaRPr lang="en-PH" dirty="0"/>
          </a:p>
          <a:p>
            <a:pPr fontAlgn="auto">
              <a:spcAft>
                <a:spcPts val="0"/>
              </a:spcAft>
              <a:buClrTx/>
            </a:pPr>
            <a:endParaRPr lang="en-PH" dirty="0"/>
          </a:p>
          <a:p>
            <a:pPr fontAlgn="auto">
              <a:spcAft>
                <a:spcPts val="0"/>
              </a:spcAft>
              <a:buClrTx/>
            </a:pP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BE7ACE-1E3C-4008-9EF3-6DD57DC0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22" y="1197628"/>
            <a:ext cx="8477536" cy="4691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1CED184-7910-41F5-AC52-6F1DBF0E46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 err="1"/>
              <a:t>Etape</a:t>
            </a:r>
            <a:r>
              <a:rPr lang="fr-CA" dirty="0"/>
              <a:t> 2 : Charger vos pièces jointes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4438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BE7ACE-1E3C-4008-9EF3-6DD57DC0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22" y="1197628"/>
            <a:ext cx="8477536" cy="4691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1CED184-7910-41F5-AC52-6F1DBF0E46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 err="1"/>
              <a:t>Etape</a:t>
            </a:r>
            <a:r>
              <a:rPr lang="fr-CA" dirty="0"/>
              <a:t> 2 : Charger vos pièces jointes</a:t>
            </a:r>
            <a:endParaRPr lang="en-US" dirty="0"/>
          </a:p>
        </p:txBody>
      </p:sp>
      <p:sp>
        <p:nvSpPr>
          <p:cNvPr id="6" name="Line Callout 2 17">
            <a:extLst>
              <a:ext uri="{FF2B5EF4-FFF2-40B4-BE49-F238E27FC236}">
                <a16:creationId xmlns:a16="http://schemas.microsoft.com/office/drawing/2014/main" id="{EA50AA9E-A85F-45C9-B5CD-3123A266A449}"/>
              </a:ext>
            </a:extLst>
          </p:cNvPr>
          <p:cNvSpPr/>
          <p:nvPr/>
        </p:nvSpPr>
        <p:spPr>
          <a:xfrm flipH="1">
            <a:off x="233890" y="1900586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70702"/>
              <a:gd name="adj5" fmla="val 143193"/>
              <a:gd name="adj6" fmla="val -100032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Cliquez ‘Télécharger Fichiers’</a:t>
            </a:r>
          </a:p>
        </p:txBody>
      </p:sp>
    </p:spTree>
    <p:extLst>
      <p:ext uri="{BB962C8B-B14F-4D97-AF65-F5344CB8AC3E}">
        <p14:creationId xmlns:p14="http://schemas.microsoft.com/office/powerpoint/2010/main" val="182023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BE7ACE-1E3C-4008-9EF3-6DD57DC0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22" y="1197628"/>
            <a:ext cx="8477536" cy="4691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1CED184-7910-41F5-AC52-6F1DBF0E46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 err="1"/>
              <a:t>Etape</a:t>
            </a:r>
            <a:r>
              <a:rPr lang="fr-CA" dirty="0"/>
              <a:t> 2 : Charger vos pièces jointes</a:t>
            </a:r>
            <a:endParaRPr lang="en-US" dirty="0"/>
          </a:p>
        </p:txBody>
      </p:sp>
      <p:sp>
        <p:nvSpPr>
          <p:cNvPr id="6" name="Line Callout 2 17">
            <a:extLst>
              <a:ext uri="{FF2B5EF4-FFF2-40B4-BE49-F238E27FC236}">
                <a16:creationId xmlns:a16="http://schemas.microsoft.com/office/drawing/2014/main" id="{EA50AA9E-A85F-45C9-B5CD-3123A266A449}"/>
              </a:ext>
            </a:extLst>
          </p:cNvPr>
          <p:cNvSpPr/>
          <p:nvPr/>
        </p:nvSpPr>
        <p:spPr>
          <a:xfrm flipH="1">
            <a:off x="233890" y="1900586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70702"/>
              <a:gd name="adj5" fmla="val 143193"/>
              <a:gd name="adj6" fmla="val -100032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Cliquez ‘Télécharger Fichiers’</a:t>
            </a:r>
          </a:p>
        </p:txBody>
      </p:sp>
      <p:sp>
        <p:nvSpPr>
          <p:cNvPr id="7" name="Line Callout 2 17">
            <a:extLst>
              <a:ext uri="{FF2B5EF4-FFF2-40B4-BE49-F238E27FC236}">
                <a16:creationId xmlns:a16="http://schemas.microsoft.com/office/drawing/2014/main" id="{A70230C7-E55A-4432-9DB6-616066EA1469}"/>
              </a:ext>
            </a:extLst>
          </p:cNvPr>
          <p:cNvSpPr/>
          <p:nvPr/>
        </p:nvSpPr>
        <p:spPr>
          <a:xfrm flipH="1">
            <a:off x="281062" y="2952750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109193"/>
              <a:gd name="adj6" fmla="val -4955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2. Sélectionnez le fichier à charger</a:t>
            </a:r>
          </a:p>
        </p:txBody>
      </p:sp>
    </p:spTree>
    <p:extLst>
      <p:ext uri="{BB962C8B-B14F-4D97-AF65-F5344CB8AC3E}">
        <p14:creationId xmlns:p14="http://schemas.microsoft.com/office/powerpoint/2010/main" val="41872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BE7ACE-1E3C-4008-9EF3-6DD57DC0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22" y="1197628"/>
            <a:ext cx="8477536" cy="4691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1CED184-7910-41F5-AC52-6F1DBF0E46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 err="1"/>
              <a:t>Etape</a:t>
            </a:r>
            <a:r>
              <a:rPr lang="fr-CA" dirty="0"/>
              <a:t> 2 : Charger vos pièces jointes</a:t>
            </a:r>
            <a:endParaRPr lang="en-US" dirty="0"/>
          </a:p>
        </p:txBody>
      </p:sp>
      <p:sp>
        <p:nvSpPr>
          <p:cNvPr id="6" name="Line Callout 2 17">
            <a:extLst>
              <a:ext uri="{FF2B5EF4-FFF2-40B4-BE49-F238E27FC236}">
                <a16:creationId xmlns:a16="http://schemas.microsoft.com/office/drawing/2014/main" id="{EA50AA9E-A85F-45C9-B5CD-3123A266A449}"/>
              </a:ext>
            </a:extLst>
          </p:cNvPr>
          <p:cNvSpPr/>
          <p:nvPr/>
        </p:nvSpPr>
        <p:spPr>
          <a:xfrm flipH="1">
            <a:off x="233890" y="1900586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70702"/>
              <a:gd name="adj5" fmla="val 143193"/>
              <a:gd name="adj6" fmla="val -100032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Cliquez ‘Télécharger Fichiers’</a:t>
            </a:r>
          </a:p>
        </p:txBody>
      </p:sp>
      <p:sp>
        <p:nvSpPr>
          <p:cNvPr id="7" name="Line Callout 2 17">
            <a:extLst>
              <a:ext uri="{FF2B5EF4-FFF2-40B4-BE49-F238E27FC236}">
                <a16:creationId xmlns:a16="http://schemas.microsoft.com/office/drawing/2014/main" id="{A70230C7-E55A-4432-9DB6-616066EA1469}"/>
              </a:ext>
            </a:extLst>
          </p:cNvPr>
          <p:cNvSpPr/>
          <p:nvPr/>
        </p:nvSpPr>
        <p:spPr>
          <a:xfrm flipH="1">
            <a:off x="281062" y="2952750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109193"/>
              <a:gd name="adj6" fmla="val -4955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2. Sélectionnez le fichier à charger</a:t>
            </a:r>
          </a:p>
        </p:txBody>
      </p:sp>
      <p:sp>
        <p:nvSpPr>
          <p:cNvPr id="9" name="Line Callout 2 17">
            <a:extLst>
              <a:ext uri="{FF2B5EF4-FFF2-40B4-BE49-F238E27FC236}">
                <a16:creationId xmlns:a16="http://schemas.microsoft.com/office/drawing/2014/main" id="{B1E9E276-E147-44AB-ACE8-ABA8967F8732}"/>
              </a:ext>
            </a:extLst>
          </p:cNvPr>
          <p:cNvSpPr/>
          <p:nvPr/>
        </p:nvSpPr>
        <p:spPr>
          <a:xfrm flipH="1">
            <a:off x="9372600" y="3447143"/>
            <a:ext cx="2619462" cy="785459"/>
          </a:xfrm>
          <a:prstGeom prst="borderCallout2">
            <a:avLst>
              <a:gd name="adj1" fmla="val 51982"/>
              <a:gd name="adj2" fmla="val 103228"/>
              <a:gd name="adj3" fmla="val 53746"/>
              <a:gd name="adj4" fmla="val 131956"/>
              <a:gd name="adj5" fmla="val 138616"/>
              <a:gd name="adj6" fmla="val 167503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3. Choisissez le type de fichier ‘Pièces jointes’ dans la liste déroulante</a:t>
            </a:r>
          </a:p>
        </p:txBody>
      </p:sp>
    </p:spTree>
    <p:extLst>
      <p:ext uri="{BB962C8B-B14F-4D97-AF65-F5344CB8AC3E}">
        <p14:creationId xmlns:p14="http://schemas.microsoft.com/office/powerpoint/2010/main" val="234605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BE7ACE-1E3C-4008-9EF3-6DD57DC0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22" y="1197628"/>
            <a:ext cx="8477536" cy="4691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1CED184-7910-41F5-AC52-6F1DBF0E46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 err="1"/>
              <a:t>Etape</a:t>
            </a:r>
            <a:r>
              <a:rPr lang="fr-CA" dirty="0"/>
              <a:t> 2 : Charger vos pièces jointes</a:t>
            </a:r>
            <a:endParaRPr lang="en-US" dirty="0"/>
          </a:p>
        </p:txBody>
      </p:sp>
      <p:sp>
        <p:nvSpPr>
          <p:cNvPr id="6" name="Line Callout 2 17">
            <a:extLst>
              <a:ext uri="{FF2B5EF4-FFF2-40B4-BE49-F238E27FC236}">
                <a16:creationId xmlns:a16="http://schemas.microsoft.com/office/drawing/2014/main" id="{EA50AA9E-A85F-45C9-B5CD-3123A266A449}"/>
              </a:ext>
            </a:extLst>
          </p:cNvPr>
          <p:cNvSpPr/>
          <p:nvPr/>
        </p:nvSpPr>
        <p:spPr>
          <a:xfrm flipH="1">
            <a:off x="233890" y="1900586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70702"/>
              <a:gd name="adj5" fmla="val 143193"/>
              <a:gd name="adj6" fmla="val -100032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Cliquez ‘Télécharger Fichiers’</a:t>
            </a:r>
          </a:p>
        </p:txBody>
      </p:sp>
      <p:sp>
        <p:nvSpPr>
          <p:cNvPr id="7" name="Line Callout 2 17">
            <a:extLst>
              <a:ext uri="{FF2B5EF4-FFF2-40B4-BE49-F238E27FC236}">
                <a16:creationId xmlns:a16="http://schemas.microsoft.com/office/drawing/2014/main" id="{A70230C7-E55A-4432-9DB6-616066EA1469}"/>
              </a:ext>
            </a:extLst>
          </p:cNvPr>
          <p:cNvSpPr/>
          <p:nvPr/>
        </p:nvSpPr>
        <p:spPr>
          <a:xfrm flipH="1">
            <a:off x="281062" y="2952750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109193"/>
              <a:gd name="adj6" fmla="val -4955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2. Sélectionnez le fichier à charger</a:t>
            </a:r>
          </a:p>
        </p:txBody>
      </p:sp>
      <p:sp>
        <p:nvSpPr>
          <p:cNvPr id="9" name="Line Callout 2 17">
            <a:extLst>
              <a:ext uri="{FF2B5EF4-FFF2-40B4-BE49-F238E27FC236}">
                <a16:creationId xmlns:a16="http://schemas.microsoft.com/office/drawing/2014/main" id="{B1E9E276-E147-44AB-ACE8-ABA8967F8732}"/>
              </a:ext>
            </a:extLst>
          </p:cNvPr>
          <p:cNvSpPr/>
          <p:nvPr/>
        </p:nvSpPr>
        <p:spPr>
          <a:xfrm flipH="1">
            <a:off x="9372600" y="3447143"/>
            <a:ext cx="2619462" cy="785459"/>
          </a:xfrm>
          <a:prstGeom prst="borderCallout2">
            <a:avLst>
              <a:gd name="adj1" fmla="val 51982"/>
              <a:gd name="adj2" fmla="val 103228"/>
              <a:gd name="adj3" fmla="val 53746"/>
              <a:gd name="adj4" fmla="val 131956"/>
              <a:gd name="adj5" fmla="val 138616"/>
              <a:gd name="adj6" fmla="val 167503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3. Choisissez le type de fichier ‘Pièces jointes’ dans la liste déroulante</a:t>
            </a:r>
          </a:p>
        </p:txBody>
      </p:sp>
      <p:sp>
        <p:nvSpPr>
          <p:cNvPr id="11" name="Line Callout 2 17">
            <a:extLst>
              <a:ext uri="{FF2B5EF4-FFF2-40B4-BE49-F238E27FC236}">
                <a16:creationId xmlns:a16="http://schemas.microsoft.com/office/drawing/2014/main" id="{D15E98CF-6433-49E6-A59C-6D4C3BF55F62}"/>
              </a:ext>
            </a:extLst>
          </p:cNvPr>
          <p:cNvSpPr/>
          <p:nvPr/>
        </p:nvSpPr>
        <p:spPr>
          <a:xfrm flipH="1">
            <a:off x="425614" y="5943600"/>
            <a:ext cx="2513703" cy="657579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-57433"/>
              <a:gd name="adj6" fmla="val -44019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4. Une fois chargé, il ne reste plus qu’à cliquer sur ‘Traiter les fichiers’</a:t>
            </a:r>
          </a:p>
        </p:txBody>
      </p:sp>
    </p:spTree>
    <p:extLst>
      <p:ext uri="{BB962C8B-B14F-4D97-AF65-F5344CB8AC3E}">
        <p14:creationId xmlns:p14="http://schemas.microsoft.com/office/powerpoint/2010/main" val="264760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BF4314-5895-4C18-8B6E-C827ABF70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813" y="2419817"/>
            <a:ext cx="7516712" cy="4103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30782" y="2362200"/>
            <a:ext cx="8534399" cy="204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  <a:buFont typeface="+mj-lt"/>
              <a:buAutoNum type="arabicPeriod"/>
            </a:pP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63B4C34-FE3F-4EEF-897A-6EA54B0E51DF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US" sz="4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FF59DB-2901-4EA1-B50A-EADF001F30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dirty="0" err="1"/>
              <a:t>Etape</a:t>
            </a:r>
            <a:r>
              <a:rPr lang="fr-CA" dirty="0"/>
              <a:t> 2 : Charger votre catalogue</a:t>
            </a:r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6166E41E-1A6B-4D5F-A57B-9AC0AAF523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A" dirty="0"/>
              <a:t>Comme pour les pièces jointes vous êtes positionnés sur l’étape ‘Charger les fichiers’.</a:t>
            </a:r>
          </a:p>
          <a:p>
            <a:r>
              <a:rPr lang="fr-CA" dirty="0"/>
              <a:t>Cette fois vous sélectionnez sur votre disque le catalogue que vous souhaitez mettre en ligne.</a:t>
            </a:r>
          </a:p>
          <a:p>
            <a:endParaRPr lang="en-US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5578782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BF4314-5895-4C18-8B6E-C827ABF70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813" y="2419817"/>
            <a:ext cx="7516712" cy="4103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30782" y="2362200"/>
            <a:ext cx="8534399" cy="204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  <a:buFont typeface="+mj-lt"/>
              <a:buAutoNum type="arabicPeriod"/>
            </a:pP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63B4C34-FE3F-4EEF-897A-6EA54B0E51DF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US" sz="4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FF59DB-2901-4EA1-B50A-EADF001F30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dirty="0" err="1"/>
              <a:t>Etape</a:t>
            </a:r>
            <a:r>
              <a:rPr lang="fr-CA" dirty="0"/>
              <a:t> 2 : Charger votre catalogue</a:t>
            </a:r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6166E41E-1A6B-4D5F-A57B-9AC0AAF523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A" dirty="0"/>
              <a:t>Comme pour les pièces jointes vous êtes positionnés sur l’étape ‘Charger les fichiers’.</a:t>
            </a:r>
          </a:p>
          <a:p>
            <a:r>
              <a:rPr lang="fr-CA" dirty="0"/>
              <a:t>Cette fois vous sélectionnez sur votre disque le catalogue que vous souhaitez mettre en ligne.</a:t>
            </a:r>
          </a:p>
          <a:p>
            <a:endParaRPr lang="en-US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  <p:sp>
        <p:nvSpPr>
          <p:cNvPr id="14" name="Line Callout 2 17">
            <a:extLst>
              <a:ext uri="{FF2B5EF4-FFF2-40B4-BE49-F238E27FC236}">
                <a16:creationId xmlns:a16="http://schemas.microsoft.com/office/drawing/2014/main" id="{5A28313A-F8A6-49EB-93B0-372AB12614E7}"/>
              </a:ext>
            </a:extLst>
          </p:cNvPr>
          <p:cNvSpPr/>
          <p:nvPr/>
        </p:nvSpPr>
        <p:spPr>
          <a:xfrm flipH="1">
            <a:off x="9372600" y="4480631"/>
            <a:ext cx="2438400" cy="785459"/>
          </a:xfrm>
          <a:prstGeom prst="borderCallout2">
            <a:avLst>
              <a:gd name="adj1" fmla="val 50034"/>
              <a:gd name="adj2" fmla="val 100322"/>
              <a:gd name="adj3" fmla="val 72329"/>
              <a:gd name="adj4" fmla="val 119766"/>
              <a:gd name="adj5" fmla="val 105123"/>
              <a:gd name="adj6" fmla="val 129932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Choisissez ‘Catalogues’ dans la liste déroulante</a:t>
            </a:r>
          </a:p>
        </p:txBody>
      </p:sp>
      <p:sp>
        <p:nvSpPr>
          <p:cNvPr id="15" name="Line Callout 2 17">
            <a:extLst>
              <a:ext uri="{FF2B5EF4-FFF2-40B4-BE49-F238E27FC236}">
                <a16:creationId xmlns:a16="http://schemas.microsoft.com/office/drawing/2014/main" id="{1EA77F9D-0017-47D5-ABB6-9DBFE92D783F}"/>
              </a:ext>
            </a:extLst>
          </p:cNvPr>
          <p:cNvSpPr/>
          <p:nvPr/>
        </p:nvSpPr>
        <p:spPr>
          <a:xfrm flipH="1">
            <a:off x="4643317" y="5266090"/>
            <a:ext cx="2513703" cy="657579"/>
          </a:xfrm>
          <a:prstGeom prst="borderCallout2">
            <a:avLst>
              <a:gd name="adj1" fmla="val 51541"/>
              <a:gd name="adj2" fmla="val 101713"/>
              <a:gd name="adj3" fmla="val 54093"/>
              <a:gd name="adj4" fmla="val 135922"/>
              <a:gd name="adj5" fmla="val 91393"/>
              <a:gd name="adj6" fmla="val 16351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Puis cliquez sur ‘Traiter les fichiers’.</a:t>
            </a:r>
          </a:p>
        </p:txBody>
      </p:sp>
    </p:spTree>
    <p:extLst>
      <p:ext uri="{BB962C8B-B14F-4D97-AF65-F5344CB8AC3E}">
        <p14:creationId xmlns:p14="http://schemas.microsoft.com/office/powerpoint/2010/main" val="417903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CA7790-23F5-40AD-930E-1ED8B12E4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179627"/>
            <a:ext cx="10551663" cy="675141"/>
          </a:xfrm>
        </p:spPr>
        <p:txBody>
          <a:bodyPr>
            <a:noAutofit/>
          </a:bodyPr>
          <a:lstStyle/>
          <a:p>
            <a:r>
              <a:rPr lang="fr-FR" dirty="0">
                <a:latin typeface="Arial (Body)"/>
              </a:rPr>
              <a:t>Votre catalogue est la vitrine de vos produits auprès </a:t>
            </a:r>
            <a:r>
              <a:rPr lang="en-US" dirty="0">
                <a:latin typeface="Arial (Body)"/>
              </a:rPr>
              <a:t>des </a:t>
            </a:r>
            <a:r>
              <a:rPr lang="en-US" dirty="0" err="1">
                <a:latin typeface="Arial (Body)"/>
              </a:rPr>
              <a:t>utilisateurs</a:t>
            </a:r>
            <a:r>
              <a:rPr lang="en-US" dirty="0">
                <a:latin typeface="Arial (Body)"/>
              </a:rPr>
              <a:t> de </a:t>
            </a:r>
            <a:r>
              <a:rPr lang="en-US" dirty="0" err="1">
                <a:latin typeface="Arial (Body)"/>
              </a:rPr>
              <a:t>votre</a:t>
            </a:r>
            <a:r>
              <a:rPr lang="en-US" dirty="0">
                <a:latin typeface="Arial (Body)"/>
              </a:rPr>
              <a:t> client.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050C9-3FCA-4D20-8C56-08806B5405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Objectif du catalogue </a:t>
            </a:r>
            <a:r>
              <a:rPr lang="en-US" dirty="0" err="1"/>
              <a:t>Proactis</a:t>
            </a:r>
            <a:r>
              <a:rPr lang="en-US" dirty="0"/>
              <a:t> : </a:t>
            </a:r>
            <a:r>
              <a:rPr lang="en-US" dirty="0" err="1"/>
              <a:t>Mettre</a:t>
            </a:r>
            <a:r>
              <a:rPr lang="en-US" dirty="0"/>
              <a:t> à disposition de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acheteur</a:t>
            </a:r>
            <a:r>
              <a:rPr lang="en-US" dirty="0"/>
              <a:t> un </a:t>
            </a:r>
            <a:r>
              <a:rPr lang="en-US" dirty="0" err="1"/>
              <a:t>contenu</a:t>
            </a:r>
            <a:r>
              <a:rPr lang="en-US" dirty="0"/>
              <a:t> </a:t>
            </a:r>
            <a:r>
              <a:rPr lang="en-US" dirty="0" err="1"/>
              <a:t>techniquement</a:t>
            </a:r>
            <a:r>
              <a:rPr lang="en-US" dirty="0"/>
              <a:t> </a:t>
            </a:r>
            <a:r>
              <a:rPr lang="en-US" dirty="0" err="1"/>
              <a:t>valide</a:t>
            </a:r>
            <a:r>
              <a:rPr lang="en-US" dirty="0"/>
              <a:t> tout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valorisant</a:t>
            </a:r>
            <a:r>
              <a:rPr lang="en-US" dirty="0"/>
              <a:t> la </a:t>
            </a:r>
            <a:r>
              <a:rPr lang="en-US" dirty="0" err="1"/>
              <a:t>présentation</a:t>
            </a:r>
            <a:r>
              <a:rPr lang="en-US" dirty="0"/>
              <a:t> de </a:t>
            </a:r>
            <a:r>
              <a:rPr lang="en-US" dirty="0" err="1"/>
              <a:t>vos</a:t>
            </a:r>
            <a:r>
              <a:rPr lang="en-US" dirty="0"/>
              <a:t> articles, </a:t>
            </a:r>
            <a:r>
              <a:rPr lang="en-US" dirty="0" err="1"/>
              <a:t>qu’ils</a:t>
            </a:r>
            <a:r>
              <a:rPr lang="en-US" dirty="0"/>
              <a:t> </a:t>
            </a:r>
            <a:r>
              <a:rPr lang="en-US" dirty="0" err="1"/>
              <a:t>soient</a:t>
            </a:r>
            <a:r>
              <a:rPr lang="en-US" dirty="0"/>
              <a:t> des </a:t>
            </a:r>
            <a:r>
              <a:rPr lang="en-US" dirty="0" err="1"/>
              <a:t>biens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des services.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571435-E128-4AF1-8D7A-86609270929B}"/>
              </a:ext>
            </a:extLst>
          </p:cNvPr>
          <p:cNvGrpSpPr/>
          <p:nvPr/>
        </p:nvGrpSpPr>
        <p:grpSpPr>
          <a:xfrm>
            <a:off x="216810" y="2301532"/>
            <a:ext cx="11704717" cy="4289250"/>
            <a:chOff x="216810" y="2301532"/>
            <a:chExt cx="11704717" cy="42892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CC04E87-2A14-4549-9528-6253839AB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6810" y="2605426"/>
              <a:ext cx="5955390" cy="39853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223C2C-89D3-4852-BE9D-C4421C50AC87}"/>
                </a:ext>
              </a:extLst>
            </p:cNvPr>
            <p:cNvSpPr txBox="1"/>
            <p:nvPr/>
          </p:nvSpPr>
          <p:spPr>
            <a:xfrm>
              <a:off x="1441905" y="2301533"/>
              <a:ext cx="3505200" cy="276999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algn="ctr" eaLnBrk="0" hangingPunct="0">
                <a:buClr>
                  <a:srgbClr val="FFFFFF"/>
                </a:buClr>
                <a:buNone/>
                <a:defRPr sz="1200" b="1" i="1">
                  <a:solidFill>
                    <a:srgbClr val="143655"/>
                  </a:solidFill>
                  <a:latin typeface="+mj-lt"/>
                </a:defRPr>
              </a:lvl1pPr>
            </a:lstStyle>
            <a:p>
              <a:r>
                <a:rPr lang="en-US" dirty="0"/>
                <a:t>Vue client de la </a:t>
              </a:r>
              <a:r>
                <a:rPr lang="en-US" dirty="0" err="1"/>
                <a:t>liste</a:t>
              </a:r>
              <a:r>
                <a:rPr lang="en-US" dirty="0"/>
                <a:t> des articles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A0C0AF5-7880-4CB5-9709-9018830D58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8400" y="2605426"/>
              <a:ext cx="5673127" cy="39853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E26A62-1210-4E79-B1EB-8F6099FCA373}"/>
                </a:ext>
              </a:extLst>
            </p:cNvPr>
            <p:cNvSpPr txBox="1"/>
            <p:nvPr/>
          </p:nvSpPr>
          <p:spPr>
            <a:xfrm>
              <a:off x="7332363" y="2301532"/>
              <a:ext cx="3505200" cy="276999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algn="ctr" eaLnBrk="0" hangingPunct="0">
                <a:buClr>
                  <a:srgbClr val="FFFFFF"/>
                </a:buClr>
                <a:buNone/>
                <a:defRPr sz="1200" b="1" i="1">
                  <a:solidFill>
                    <a:srgbClr val="143655"/>
                  </a:solidFill>
                  <a:latin typeface="+mj-lt"/>
                </a:defRPr>
              </a:lvl1pPr>
            </a:lstStyle>
            <a:p>
              <a:r>
                <a:rPr lang="en-US" dirty="0"/>
                <a:t>et du </a:t>
              </a:r>
              <a:r>
                <a:rPr lang="en-US" dirty="0" err="1"/>
                <a:t>détail</a:t>
              </a:r>
              <a:r>
                <a:rPr lang="en-US" dirty="0"/>
                <a:t> de </a:t>
              </a:r>
              <a:r>
                <a:rPr lang="en-US" dirty="0" err="1"/>
                <a:t>l’article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506890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704BC58-71BF-4E49-8F03-72CA3BBCBF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sz="4000" dirty="0"/>
              <a:t> </a:t>
            </a:r>
            <a:r>
              <a:rPr lang="fr-CA" dirty="0" err="1"/>
              <a:t>Etape</a:t>
            </a:r>
            <a:r>
              <a:rPr lang="fr-CA" dirty="0"/>
              <a:t> 2 : Charger votre catalogue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26D14F3-2B7F-4F7C-93A6-3DFBF63647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A" dirty="0"/>
              <a:t>Une fois le chargement lancé, vous pouvez vous déconnecter du portail et laisser le système travailler pour vous.</a:t>
            </a:r>
          </a:p>
          <a:p>
            <a:r>
              <a:rPr lang="fr-CA" dirty="0"/>
              <a:t>Un email sera envoyé une fois le processus terminé. En cas d’erreur, la liste des corrections à effectuer vous sera communiquée.</a:t>
            </a:r>
          </a:p>
          <a:p>
            <a:endParaRPr lang="en-US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5741FA-F2E7-481E-AB5C-8D3698F2D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80" y="2673046"/>
            <a:ext cx="10712363" cy="326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549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704BC58-71BF-4E49-8F03-72CA3BBCBF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sz="4000" dirty="0"/>
              <a:t> </a:t>
            </a:r>
            <a:r>
              <a:rPr lang="fr-CA" dirty="0" err="1"/>
              <a:t>Etape</a:t>
            </a:r>
            <a:r>
              <a:rPr lang="fr-CA" dirty="0"/>
              <a:t> 2 : Charger votre catalogue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26D14F3-2B7F-4F7C-93A6-3DFBF63647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A" dirty="0"/>
              <a:t>Une fois le chargement lancé, vous pouvez vous déconnecter du portail et laisser le système travailler pour vous.</a:t>
            </a:r>
          </a:p>
          <a:p>
            <a:r>
              <a:rPr lang="fr-CA" dirty="0"/>
              <a:t>Un email sera envoyé une fois le processus terminé. En cas d’erreur, la liste des corrections à effectuer vous sera communiquée.</a:t>
            </a:r>
          </a:p>
          <a:p>
            <a:endParaRPr lang="en-US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5741FA-F2E7-481E-AB5C-8D3698F2D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80" y="2673046"/>
            <a:ext cx="10712363" cy="3265592"/>
          </a:xfrm>
          <a:prstGeom prst="rect">
            <a:avLst/>
          </a:prstGeom>
        </p:spPr>
      </p:pic>
      <p:sp>
        <p:nvSpPr>
          <p:cNvPr id="8" name="Line Callout 2 17">
            <a:extLst>
              <a:ext uri="{FF2B5EF4-FFF2-40B4-BE49-F238E27FC236}">
                <a16:creationId xmlns:a16="http://schemas.microsoft.com/office/drawing/2014/main" id="{E2F09E2D-F42A-4517-91BD-82B8706C32EC}"/>
              </a:ext>
            </a:extLst>
          </p:cNvPr>
          <p:cNvSpPr/>
          <p:nvPr/>
        </p:nvSpPr>
        <p:spPr>
          <a:xfrm flipH="1">
            <a:off x="3386466" y="6069551"/>
            <a:ext cx="2513703" cy="657579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-149978"/>
              <a:gd name="adj6" fmla="val -6690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Un message vous avertit que le processus est en cours</a:t>
            </a:r>
          </a:p>
        </p:txBody>
      </p:sp>
    </p:spTree>
    <p:extLst>
      <p:ext uri="{BB962C8B-B14F-4D97-AF65-F5344CB8AC3E}">
        <p14:creationId xmlns:p14="http://schemas.microsoft.com/office/powerpoint/2010/main" val="208294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8CE8006-50B9-4CE8-8B75-98ABABCEFB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8911771" cy="762001"/>
          </a:xfrm>
        </p:spPr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A8A01EA-A220-4D93-B270-86BEBA5C62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585659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1.</a:t>
            </a:r>
            <a:r>
              <a:rPr lang="fr-FR" sz="2000" dirty="0">
                <a:solidFill>
                  <a:srgbClr val="0C3256"/>
                </a:solidFill>
              </a:rPr>
              <a:t> Téléchargement &amp; description du fichier catalogue SCF</a:t>
            </a:r>
            <a:r>
              <a:rPr lang="fr-CA" sz="2000" dirty="0">
                <a:solidFill>
                  <a:srgbClr val="0C3256"/>
                </a:solidFill>
                <a:latin typeface="+mj-lt"/>
              </a:rPr>
              <a:t> 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3679CA-FBBE-4DCE-89F4-6770569C7A16}"/>
              </a:ext>
            </a:extLst>
          </p:cNvPr>
          <p:cNvSpPr/>
          <p:nvPr/>
        </p:nvSpPr>
        <p:spPr>
          <a:xfrm>
            <a:off x="1473195" y="4114800"/>
            <a:ext cx="7442205" cy="381000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33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68A1A-73B2-4EAA-8C6C-C7D4D9246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87" y="2575701"/>
            <a:ext cx="11177625" cy="3276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5978C9-2EA2-46B9-AC14-35DD393CA1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en-US" dirty="0" err="1"/>
              <a:t>Etape</a:t>
            </a:r>
            <a:r>
              <a:rPr lang="en-US" dirty="0"/>
              <a:t> 3 : </a:t>
            </a:r>
            <a:r>
              <a:rPr lang="en-US" dirty="0" err="1"/>
              <a:t>Envoyer</a:t>
            </a:r>
            <a:r>
              <a:rPr lang="en-US" dirty="0"/>
              <a:t> </a:t>
            </a:r>
            <a:r>
              <a:rPr lang="fr-CA" dirty="0"/>
              <a:t>un catalogue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C516E93-9247-40B5-B643-21EED8F579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00" y="1556892"/>
            <a:ext cx="10871201" cy="96049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A" dirty="0"/>
              <a:t>Votre catalogue est maintenant chargé dans </a:t>
            </a:r>
            <a:r>
              <a:rPr lang="fr-CA" dirty="0" err="1"/>
              <a:t>Catalog</a:t>
            </a:r>
            <a:r>
              <a:rPr lang="fr-CA" dirty="0"/>
              <a:t> Manager. Pour terminer le processus, il ne vous reste plus qu’à le mettre à disposition de votre client.</a:t>
            </a:r>
          </a:p>
          <a:p>
            <a:r>
              <a:rPr lang="fr-CA" dirty="0"/>
              <a:t>Cette fois vous vous positionnez sur l’étape Envoyer le catalogue.</a:t>
            </a:r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0F5BD2-E563-4B3C-B9D1-3A9D153CDF6E}"/>
              </a:ext>
            </a:extLst>
          </p:cNvPr>
          <p:cNvGrpSpPr/>
          <p:nvPr/>
        </p:nvGrpSpPr>
        <p:grpSpPr>
          <a:xfrm>
            <a:off x="7695253" y="2517387"/>
            <a:ext cx="3125147" cy="2283213"/>
            <a:chOff x="7072468" y="3334665"/>
            <a:chExt cx="4286251" cy="2828926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2468" y="3334666"/>
              <a:ext cx="4286250" cy="282892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7072468" y="3334665"/>
              <a:ext cx="4286251" cy="2828925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28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68A1A-73B2-4EAA-8C6C-C7D4D9246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87" y="2575701"/>
            <a:ext cx="11177625" cy="3276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Line Callout 2 9"/>
          <p:cNvSpPr/>
          <p:nvPr/>
        </p:nvSpPr>
        <p:spPr>
          <a:xfrm flipH="1">
            <a:off x="2487336" y="5880250"/>
            <a:ext cx="1905000" cy="612648"/>
          </a:xfrm>
          <a:prstGeom prst="borderCallout2">
            <a:avLst>
              <a:gd name="adj1" fmla="val 52119"/>
              <a:gd name="adj2" fmla="val 99382"/>
              <a:gd name="adj3" fmla="val -98860"/>
              <a:gd name="adj4" fmla="val 115799"/>
              <a:gd name="adj5" fmla="val -104509"/>
              <a:gd name="adj6" fmla="val 125518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‘Envoyer le catalogue’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5978C9-2EA2-46B9-AC14-35DD393CA1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en-US" dirty="0" err="1"/>
              <a:t>Etape</a:t>
            </a:r>
            <a:r>
              <a:rPr lang="en-US" dirty="0"/>
              <a:t> 3 : </a:t>
            </a:r>
            <a:r>
              <a:rPr lang="en-US" dirty="0" err="1"/>
              <a:t>Envoyer</a:t>
            </a:r>
            <a:r>
              <a:rPr lang="en-US" dirty="0"/>
              <a:t> </a:t>
            </a:r>
            <a:r>
              <a:rPr lang="fr-CA" dirty="0"/>
              <a:t>un catalogue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C516E93-9247-40B5-B643-21EED8F579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00" y="1556892"/>
            <a:ext cx="10871201" cy="96049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A" dirty="0"/>
              <a:t>Votre catalogue est maintenant chargé dans </a:t>
            </a:r>
            <a:r>
              <a:rPr lang="fr-CA" dirty="0" err="1"/>
              <a:t>Catalog</a:t>
            </a:r>
            <a:r>
              <a:rPr lang="fr-CA" dirty="0"/>
              <a:t> Manager. Pour terminer le processus, il ne vous reste plus qu’à le mettre à disposition de votre client.</a:t>
            </a:r>
          </a:p>
          <a:p>
            <a:r>
              <a:rPr lang="fr-CA" dirty="0"/>
              <a:t>Cette fois vous vous positionnez sur l’étape Envoyer le catalogue.</a:t>
            </a:r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0F5BD2-E563-4B3C-B9D1-3A9D153CDF6E}"/>
              </a:ext>
            </a:extLst>
          </p:cNvPr>
          <p:cNvGrpSpPr/>
          <p:nvPr/>
        </p:nvGrpSpPr>
        <p:grpSpPr>
          <a:xfrm>
            <a:off x="7695253" y="2517387"/>
            <a:ext cx="3125147" cy="2283213"/>
            <a:chOff x="7072468" y="3334665"/>
            <a:chExt cx="4286251" cy="2828926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2468" y="3334666"/>
              <a:ext cx="4286250" cy="282892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7072468" y="3334665"/>
              <a:ext cx="4286251" cy="2828925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9" name="Line Callout 2 9">
            <a:extLst>
              <a:ext uri="{FF2B5EF4-FFF2-40B4-BE49-F238E27FC236}">
                <a16:creationId xmlns:a16="http://schemas.microsoft.com/office/drawing/2014/main" id="{49B3F3CE-379A-4622-85EC-D71EB7E86F1A}"/>
              </a:ext>
            </a:extLst>
          </p:cNvPr>
          <p:cNvSpPr/>
          <p:nvPr/>
        </p:nvSpPr>
        <p:spPr>
          <a:xfrm flipH="1">
            <a:off x="7696200" y="4899572"/>
            <a:ext cx="2971800" cy="612648"/>
          </a:xfrm>
          <a:prstGeom prst="borderCallout2">
            <a:avLst>
              <a:gd name="adj1" fmla="val 49343"/>
              <a:gd name="adj2" fmla="val 100903"/>
              <a:gd name="adj3" fmla="val -9660"/>
              <a:gd name="adj4" fmla="val 162741"/>
              <a:gd name="adj5" fmla="val -10534"/>
              <a:gd name="adj6" fmla="val 248040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Un lien est disponible pour changer le mode d’envoi et ainsi éviter cette étape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B6A24-5574-43D8-991E-79BE140A3262}"/>
              </a:ext>
            </a:extLst>
          </p:cNvPr>
          <p:cNvSpPr txBox="1"/>
          <p:nvPr/>
        </p:nvSpPr>
        <p:spPr>
          <a:xfrm>
            <a:off x="4572000" y="5635106"/>
            <a:ext cx="5105400" cy="1166191"/>
          </a:xfrm>
          <a:prstGeom prst="rect">
            <a:avLst/>
          </a:prstGeom>
          <a:solidFill>
            <a:schemeClr val="bg1"/>
          </a:solidFill>
          <a:ln w="34925" cap="flat" cmpd="sng" algn="ctr">
            <a:solidFill>
              <a:srgbClr val="0C3256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648200"/>
                      <a:gd name="connsiteY0" fmla="*/ 0 h 1028515"/>
                      <a:gd name="connsiteX1" fmla="*/ 4648200 w 4648200"/>
                      <a:gd name="connsiteY1" fmla="*/ 0 h 1028515"/>
                      <a:gd name="connsiteX2" fmla="*/ 4648200 w 4648200"/>
                      <a:gd name="connsiteY2" fmla="*/ 1028515 h 1028515"/>
                      <a:gd name="connsiteX3" fmla="*/ 0 w 4648200"/>
                      <a:gd name="connsiteY3" fmla="*/ 1028515 h 1028515"/>
                      <a:gd name="connsiteX4" fmla="*/ 0 w 4648200"/>
                      <a:gd name="connsiteY4" fmla="*/ 0 h 1028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48200" h="1028515" fill="none" extrusionOk="0">
                        <a:moveTo>
                          <a:pt x="0" y="0"/>
                        </a:moveTo>
                        <a:cubicBezTo>
                          <a:pt x="1206388" y="-49533"/>
                          <a:pt x="3644008" y="-14809"/>
                          <a:pt x="4648200" y="0"/>
                        </a:cubicBezTo>
                        <a:cubicBezTo>
                          <a:pt x="4677502" y="339420"/>
                          <a:pt x="4710316" y="659448"/>
                          <a:pt x="4648200" y="1028515"/>
                        </a:cubicBezTo>
                        <a:cubicBezTo>
                          <a:pt x="3352055" y="980284"/>
                          <a:pt x="482188" y="1112970"/>
                          <a:pt x="0" y="1028515"/>
                        </a:cubicBezTo>
                        <a:cubicBezTo>
                          <a:pt x="-86191" y="832858"/>
                          <a:pt x="16791" y="137402"/>
                          <a:pt x="0" y="0"/>
                        </a:cubicBezTo>
                        <a:close/>
                      </a:path>
                      <a:path w="4648200" h="1028515" stroke="0" extrusionOk="0">
                        <a:moveTo>
                          <a:pt x="0" y="0"/>
                        </a:moveTo>
                        <a:cubicBezTo>
                          <a:pt x="1615310" y="118645"/>
                          <a:pt x="3064892" y="116012"/>
                          <a:pt x="4648200" y="0"/>
                        </a:cubicBezTo>
                        <a:cubicBezTo>
                          <a:pt x="4708784" y="236185"/>
                          <a:pt x="4703709" y="631341"/>
                          <a:pt x="4648200" y="1028515"/>
                        </a:cubicBezTo>
                        <a:cubicBezTo>
                          <a:pt x="3412409" y="1163115"/>
                          <a:pt x="551504" y="871319"/>
                          <a:pt x="0" y="1028515"/>
                        </a:cubicBezTo>
                        <a:cubicBezTo>
                          <a:pt x="44683" y="641686"/>
                          <a:pt x="-92152" y="1729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algn="ctr" eaLnBrk="0" hangingPunct="0">
              <a:buClr>
                <a:srgbClr val="FFFFFF"/>
              </a:buClr>
              <a:buNone/>
              <a:defRPr sz="1200" b="1" i="1">
                <a:solidFill>
                  <a:srgbClr val="143655"/>
                </a:solidFill>
                <a:latin typeface="+mj-lt"/>
              </a:defRPr>
            </a:lvl1pPr>
          </a:lstStyle>
          <a:p>
            <a:r>
              <a:rPr lang="en-US" sz="1800" dirty="0" err="1">
                <a:solidFill>
                  <a:srgbClr val="E88002"/>
                </a:solidFill>
              </a:rPr>
              <a:t>Votre</a:t>
            </a:r>
            <a:r>
              <a:rPr lang="en-US" sz="1800" dirty="0">
                <a:solidFill>
                  <a:srgbClr val="E88002"/>
                </a:solidFill>
              </a:rPr>
              <a:t> travail dans Catalog Manager </a:t>
            </a:r>
            <a:r>
              <a:rPr lang="en-US" sz="1800" dirty="0" err="1">
                <a:solidFill>
                  <a:srgbClr val="E88002"/>
                </a:solidFill>
              </a:rPr>
              <a:t>est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maintenant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terminé</a:t>
            </a:r>
            <a:r>
              <a:rPr lang="en-US" sz="1800" dirty="0">
                <a:solidFill>
                  <a:srgbClr val="E88002"/>
                </a:solidFill>
              </a:rPr>
              <a:t>, </a:t>
            </a:r>
            <a:r>
              <a:rPr lang="en-US" sz="1800" dirty="0" err="1">
                <a:solidFill>
                  <a:srgbClr val="E88002"/>
                </a:solidFill>
              </a:rPr>
              <a:t>vous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pouvez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vous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déconnecter</a:t>
            </a:r>
            <a:r>
              <a:rPr lang="en-US" sz="1800" dirty="0">
                <a:solidFill>
                  <a:srgbClr val="E88002"/>
                </a:solidFill>
              </a:rPr>
              <a:t>. </a:t>
            </a:r>
            <a:r>
              <a:rPr lang="en-US" sz="1800" dirty="0" err="1">
                <a:solidFill>
                  <a:srgbClr val="E88002"/>
                </a:solidFill>
              </a:rPr>
              <a:t>C’est</a:t>
            </a:r>
            <a:r>
              <a:rPr lang="en-US" sz="1800" dirty="0">
                <a:solidFill>
                  <a:srgbClr val="E88002"/>
                </a:solidFill>
              </a:rPr>
              <a:t> à </a:t>
            </a:r>
            <a:r>
              <a:rPr lang="en-US" sz="1800" dirty="0" err="1">
                <a:solidFill>
                  <a:srgbClr val="E88002"/>
                </a:solidFill>
              </a:rPr>
              <a:t>votre</a:t>
            </a:r>
            <a:r>
              <a:rPr lang="en-US" sz="1800" dirty="0">
                <a:solidFill>
                  <a:srgbClr val="E88002"/>
                </a:solidFill>
              </a:rPr>
              <a:t> client de </a:t>
            </a:r>
            <a:r>
              <a:rPr lang="en-US" sz="1800" dirty="0" err="1">
                <a:solidFill>
                  <a:srgbClr val="E88002"/>
                </a:solidFill>
              </a:rPr>
              <a:t>jouer</a:t>
            </a:r>
            <a:r>
              <a:rPr lang="en-US" sz="1800" dirty="0">
                <a:solidFill>
                  <a:srgbClr val="E88002"/>
                </a:solidFill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261372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CFF4751-777E-4ECF-95EC-B218C72B1E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4405085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1. </a:t>
            </a:r>
            <a:r>
              <a:rPr lang="fr-FR" sz="2000" dirty="0">
                <a:solidFill>
                  <a:srgbClr val="0C3256"/>
                </a:solidFill>
              </a:rPr>
              <a:t>Téléchargement &amp; description du fichier catalogue SCF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8C12B-2389-4AA4-8D29-D03B39D1D545}"/>
              </a:ext>
            </a:extLst>
          </p:cNvPr>
          <p:cNvSpPr/>
          <p:nvPr/>
        </p:nvSpPr>
        <p:spPr>
          <a:xfrm>
            <a:off x="1640114" y="4481285"/>
            <a:ext cx="6284686" cy="457200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F40A286-92AC-4ADB-819F-67E8DF185B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8911771" cy="762001"/>
          </a:xfrm>
        </p:spPr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</p:spTree>
    <p:extLst>
      <p:ext uri="{BB962C8B-B14F-4D97-AF65-F5344CB8AC3E}">
        <p14:creationId xmlns:p14="http://schemas.microsoft.com/office/powerpoint/2010/main" val="10641823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9593C0-F5F3-4CAF-9FB0-E9A447845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889" y="2057400"/>
            <a:ext cx="8905111" cy="397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4D71A0-843D-443D-904C-7EC39A7D50A5}"/>
              </a:ext>
            </a:extLst>
          </p:cNvPr>
          <p:cNvSpPr/>
          <p:nvPr/>
        </p:nvSpPr>
        <p:spPr>
          <a:xfrm>
            <a:off x="2057400" y="2605017"/>
            <a:ext cx="1295400" cy="386147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AB9627-B6EB-4D1B-AC72-0B147B186B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Correction d’erreurs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67272503-6C8B-42D1-B489-B2363DF305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09883"/>
            <a:ext cx="10551663" cy="954928"/>
          </a:xfrm>
        </p:spPr>
        <p:txBody>
          <a:bodyPr/>
          <a:lstStyle/>
          <a:p>
            <a:r>
              <a:rPr lang="fr-CA" dirty="0"/>
              <a:t>Le catalogue chargé peut contenir des erreurs. Là aussi l’interface simplifiée de </a:t>
            </a:r>
            <a:r>
              <a:rPr lang="fr-CA" dirty="0" err="1"/>
              <a:t>Catalog</a:t>
            </a:r>
            <a:r>
              <a:rPr lang="fr-CA" dirty="0"/>
              <a:t> Manager vous présente facilement les erreurs par type ainsi que les champs concernés.</a:t>
            </a:r>
            <a:endParaRPr lang="en-PH" dirty="0"/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038241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9593C0-F5F3-4CAF-9FB0-E9A447845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89" y="2057400"/>
            <a:ext cx="8905111" cy="397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5C00541-4D96-463E-ADDB-E579B44D8A08}"/>
              </a:ext>
            </a:extLst>
          </p:cNvPr>
          <p:cNvGrpSpPr/>
          <p:nvPr/>
        </p:nvGrpSpPr>
        <p:grpSpPr>
          <a:xfrm>
            <a:off x="2057400" y="2228161"/>
            <a:ext cx="9753600" cy="851662"/>
            <a:chOff x="2057400" y="2228161"/>
            <a:chExt cx="9753600" cy="85166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64D71A0-843D-443D-904C-7EC39A7D50A5}"/>
                </a:ext>
              </a:extLst>
            </p:cNvPr>
            <p:cNvSpPr/>
            <p:nvPr/>
          </p:nvSpPr>
          <p:spPr>
            <a:xfrm>
              <a:off x="2057400" y="2605017"/>
              <a:ext cx="1295400" cy="386147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2" name="Line Callout 2 11"/>
            <p:cNvSpPr/>
            <p:nvPr/>
          </p:nvSpPr>
          <p:spPr>
            <a:xfrm>
              <a:off x="9296400" y="2228161"/>
              <a:ext cx="2514600" cy="851662"/>
            </a:xfrm>
            <a:prstGeom prst="borderCallout2">
              <a:avLst>
                <a:gd name="adj1" fmla="val 48980"/>
                <a:gd name="adj2" fmla="val -1012"/>
                <a:gd name="adj3" fmla="val 18750"/>
                <a:gd name="adj4" fmla="val -16667"/>
                <a:gd name="adj5" fmla="val 49520"/>
                <a:gd name="adj6" fmla="val -233781"/>
              </a:avLst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buClr>
                  <a:srgbClr val="FFFFFF"/>
                </a:buClr>
                <a:buFontTx/>
                <a:buNone/>
                <a:defRPr/>
              </a:pPr>
              <a:r>
                <a:rPr lang="fr-CA" sz="1200" b="1" i="1" dirty="0">
                  <a:solidFill>
                    <a:srgbClr val="143655"/>
                  </a:solidFill>
                  <a:latin typeface="+mn-lt"/>
                </a:rPr>
                <a:t>Le nombre d’erreurs dans les fichiers du catalogue apparaîtra également entre parenthèses.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AB9627-B6EB-4D1B-AC72-0B147B186B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Correction d’erreurs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67272503-6C8B-42D1-B489-B2363DF305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09883"/>
            <a:ext cx="10551663" cy="954928"/>
          </a:xfrm>
        </p:spPr>
        <p:txBody>
          <a:bodyPr/>
          <a:lstStyle/>
          <a:p>
            <a:r>
              <a:rPr lang="fr-CA" dirty="0"/>
              <a:t>Le catalogue chargé peut contenir des erreurs. Là aussi l’interface simplifiée de </a:t>
            </a:r>
            <a:r>
              <a:rPr lang="fr-CA" dirty="0" err="1"/>
              <a:t>Catalog</a:t>
            </a:r>
            <a:r>
              <a:rPr lang="fr-CA" dirty="0"/>
              <a:t> Manager vous présente facilement les erreurs par type ainsi que les champs concernés.</a:t>
            </a:r>
            <a:endParaRPr lang="en-PH" dirty="0"/>
          </a:p>
          <a:p>
            <a:endParaRPr lang="en-PH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C8FAA16-FDB8-41E9-ADD1-32F3E3FD84FA}"/>
              </a:ext>
            </a:extLst>
          </p:cNvPr>
          <p:cNvGrpSpPr/>
          <p:nvPr/>
        </p:nvGrpSpPr>
        <p:grpSpPr>
          <a:xfrm>
            <a:off x="1763076" y="3244683"/>
            <a:ext cx="10060624" cy="2451628"/>
            <a:chOff x="1763076" y="3244683"/>
            <a:chExt cx="10060624" cy="2451628"/>
          </a:xfrm>
        </p:grpSpPr>
        <p:sp>
          <p:nvSpPr>
            <p:cNvPr id="13" name="Rectangle 12"/>
            <p:cNvSpPr/>
            <p:nvPr/>
          </p:nvSpPr>
          <p:spPr>
            <a:xfrm>
              <a:off x="1763076" y="3690068"/>
              <a:ext cx="7304724" cy="2006243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4" name="Line Callout 2 11">
              <a:extLst>
                <a:ext uri="{FF2B5EF4-FFF2-40B4-BE49-F238E27FC236}">
                  <a16:creationId xmlns:a16="http://schemas.microsoft.com/office/drawing/2014/main" id="{57536F8B-5B40-4590-A945-DC2118AD3865}"/>
                </a:ext>
              </a:extLst>
            </p:cNvPr>
            <p:cNvSpPr/>
            <p:nvPr/>
          </p:nvSpPr>
          <p:spPr>
            <a:xfrm>
              <a:off x="9309100" y="3244683"/>
              <a:ext cx="2514600" cy="851662"/>
            </a:xfrm>
            <a:prstGeom prst="borderCallout2">
              <a:avLst>
                <a:gd name="adj1" fmla="val 48980"/>
                <a:gd name="adj2" fmla="val -513"/>
                <a:gd name="adj3" fmla="val 18750"/>
                <a:gd name="adj4" fmla="val -16667"/>
                <a:gd name="adj5" fmla="val 49520"/>
                <a:gd name="adj6" fmla="val -91357"/>
              </a:avLst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buClr>
                  <a:srgbClr val="FFFFFF"/>
                </a:buClr>
                <a:buFontTx/>
                <a:buNone/>
                <a:defRPr/>
              </a:pPr>
              <a:r>
                <a:rPr lang="fr-CA" sz="1200" b="1" i="1" dirty="0">
                  <a:solidFill>
                    <a:srgbClr val="143655"/>
                  </a:solidFill>
                  <a:latin typeface="+mn-lt"/>
                </a:rPr>
                <a:t>Ces erreurs s’affichent toutes en détail en indiquant la valeur à corriger.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305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EBBAAC-1408-435C-8F3A-75B0E642A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93" y="1294410"/>
            <a:ext cx="9059616" cy="4753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4B9EDB-21C7-4E79-B098-EB9E4DFD9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993" y="1284830"/>
            <a:ext cx="9059616" cy="4763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813993" y="1676400"/>
            <a:ext cx="2919807" cy="3657599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78BD3-0325-47E6-852E-3C76C5101B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Correction d’erreurs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99109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EBBAAC-1408-435C-8F3A-75B0E642A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93" y="1294410"/>
            <a:ext cx="9059616" cy="4753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4B9EDB-21C7-4E79-B098-EB9E4DFD9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993" y="1284830"/>
            <a:ext cx="9059616" cy="4763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Line Callout 2 11"/>
          <p:cNvSpPr/>
          <p:nvPr/>
        </p:nvSpPr>
        <p:spPr>
          <a:xfrm>
            <a:off x="5715000" y="5943599"/>
            <a:ext cx="2438400" cy="683495"/>
          </a:xfrm>
          <a:prstGeom prst="borderCallout2">
            <a:avLst>
              <a:gd name="adj1" fmla="val 78067"/>
              <a:gd name="adj2" fmla="val -401"/>
              <a:gd name="adj3" fmla="val 79941"/>
              <a:gd name="adj4" fmla="val -26235"/>
              <a:gd name="adj5" fmla="val 18418"/>
              <a:gd name="adj6" fmla="val -140686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Il est également possible de télécharger la liste des erreurs.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3993" y="1676400"/>
            <a:ext cx="2919807" cy="3657599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5" name="Line Callout 2 14"/>
          <p:cNvSpPr/>
          <p:nvPr/>
        </p:nvSpPr>
        <p:spPr>
          <a:xfrm>
            <a:off x="5715000" y="1507511"/>
            <a:ext cx="5076094" cy="792233"/>
          </a:xfrm>
          <a:prstGeom prst="borderCallout2">
            <a:avLst>
              <a:gd name="adj1" fmla="val 18750"/>
              <a:gd name="adj2" fmla="val -635"/>
              <a:gd name="adj3" fmla="val 18750"/>
              <a:gd name="adj4" fmla="val -16667"/>
              <a:gd name="adj5" fmla="val 136415"/>
              <a:gd name="adj6" fmla="val -66769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Vous pouvez filtrer la liste par catégorie (Erreur, Avertissement, Corrigé), type d’erreur, colonne impliquée et la valeur.  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78BD3-0325-47E6-852E-3C76C5101B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Correction d’erreurs</a:t>
            </a:r>
            <a:endParaRPr lang="en-PH" dirty="0"/>
          </a:p>
        </p:txBody>
      </p:sp>
      <p:sp>
        <p:nvSpPr>
          <p:cNvPr id="8" name="Line Callout 2 14">
            <a:extLst>
              <a:ext uri="{FF2B5EF4-FFF2-40B4-BE49-F238E27FC236}">
                <a16:creationId xmlns:a16="http://schemas.microsoft.com/office/drawing/2014/main" id="{0880CCE2-A560-4B9A-887D-E743302BFC7F}"/>
              </a:ext>
            </a:extLst>
          </p:cNvPr>
          <p:cNvSpPr/>
          <p:nvPr/>
        </p:nvSpPr>
        <p:spPr>
          <a:xfrm>
            <a:off x="7924800" y="3439194"/>
            <a:ext cx="3251201" cy="1469575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 err="1">
                <a:solidFill>
                  <a:srgbClr val="143655"/>
                </a:solidFill>
                <a:latin typeface="+mn-lt"/>
              </a:rPr>
              <a:t>Proactis</a:t>
            </a: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 recommande de corriger toutes les erreurs dans le catalogue SCF et d’effectuer un nouveau chargement.</a:t>
            </a:r>
          </a:p>
        </p:txBody>
      </p:sp>
    </p:spTree>
    <p:extLst>
      <p:ext uri="{BB962C8B-B14F-4D97-AF65-F5344CB8AC3E}">
        <p14:creationId xmlns:p14="http://schemas.microsoft.com/office/powerpoint/2010/main" val="131119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B970B8-941B-4CB1-A4AF-8162DEC46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692" y="4715586"/>
            <a:ext cx="2484045" cy="1316201"/>
          </a:xfrm>
          <a:prstGeom prst="rect">
            <a:avLst/>
          </a:prstGeom>
          <a:ln>
            <a:solidFill>
              <a:srgbClr val="1854A4"/>
            </a:solidFill>
          </a:ln>
        </p:spPr>
      </p:pic>
      <p:grpSp>
        <p:nvGrpSpPr>
          <p:cNvPr id="31" name="Groupe 30">
            <a:extLst>
              <a:ext uri="{FF2B5EF4-FFF2-40B4-BE49-F238E27FC236}">
                <a16:creationId xmlns:a16="http://schemas.microsoft.com/office/drawing/2014/main" id="{A6A97B4B-0F0B-449C-A7E0-E83D8065B6CE}"/>
              </a:ext>
            </a:extLst>
          </p:cNvPr>
          <p:cNvGrpSpPr/>
          <p:nvPr/>
        </p:nvGrpSpPr>
        <p:grpSpPr>
          <a:xfrm>
            <a:off x="4506434" y="1692701"/>
            <a:ext cx="2842342" cy="1585027"/>
            <a:chOff x="4405579" y="1605710"/>
            <a:chExt cx="2842342" cy="1585027"/>
          </a:xfrm>
        </p:grpSpPr>
        <p:pic>
          <p:nvPicPr>
            <p:cNvPr id="121" name="Picture 1">
              <a:extLst>
                <a:ext uri="{FF2B5EF4-FFF2-40B4-BE49-F238E27FC236}">
                  <a16:creationId xmlns:a16="http://schemas.microsoft.com/office/drawing/2014/main" id="{0E0BB0DE-B645-4678-90A6-90EB19E04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2524" y="1979616"/>
              <a:ext cx="2484045" cy="1211121"/>
            </a:xfrm>
            <a:prstGeom prst="rect">
              <a:avLst/>
            </a:prstGeom>
            <a:ln>
              <a:solidFill>
                <a:srgbClr val="1854A4"/>
              </a:solidFill>
            </a:ln>
          </p:spPr>
        </p:pic>
        <p:sp>
          <p:nvSpPr>
            <p:cNvPr id="28" name="Text Box 34">
              <a:extLst>
                <a:ext uri="{FF2B5EF4-FFF2-40B4-BE49-F238E27FC236}">
                  <a16:creationId xmlns:a16="http://schemas.microsoft.com/office/drawing/2014/main" id="{9D00BD18-B349-4995-971D-B9906681EC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5579" y="1605710"/>
              <a:ext cx="2460234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2000" b="1"/>
              </a:lvl1pPr>
              <a:lvl2pPr marL="742950" indent="-285750" eaLnBrk="0" hangingPunct="0">
                <a:defRPr b="1"/>
              </a:lvl2pPr>
              <a:lvl3pPr marL="1143000" indent="-228600" eaLnBrk="0" hangingPunct="0">
                <a:defRPr b="1"/>
              </a:lvl3pPr>
              <a:lvl4pPr marL="1600200" indent="-228600" eaLnBrk="0" hangingPunct="0">
                <a:defRPr b="1"/>
              </a:lvl4pPr>
              <a:lvl5pPr marL="2057400" indent="-228600" eaLnBrk="0" hangingPunct="0">
                <a:defRPr b="1"/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/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/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/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/>
              </a:lvl9pPr>
            </a:lstStyle>
            <a:p>
              <a:r>
                <a:rPr lang="de-DE" dirty="0"/>
                <a:t>Catalog Manager</a:t>
              </a:r>
            </a:p>
            <a:p>
              <a:endParaRPr lang="de-DE" dirty="0"/>
            </a:p>
          </p:txBody>
        </p:sp>
        <p:pic>
          <p:nvPicPr>
            <p:cNvPr id="73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5394B11E-E388-4A6B-9A33-D6D65C7ED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8018" y="1619466"/>
              <a:ext cx="429903" cy="429903"/>
            </a:xfrm>
            <a:prstGeom prst="rect">
              <a:avLst/>
            </a:prstGeom>
          </p:spPr>
        </p:pic>
      </p:grp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0810DF8-C8C2-469A-9869-40FB59E9D647}"/>
              </a:ext>
            </a:extLst>
          </p:cNvPr>
          <p:cNvSpPr/>
          <p:nvPr/>
        </p:nvSpPr>
        <p:spPr>
          <a:xfrm>
            <a:off x="70166" y="1505272"/>
            <a:ext cx="2410691" cy="4227052"/>
          </a:xfrm>
          <a:prstGeom prst="rect">
            <a:avLst/>
          </a:prstGeom>
          <a:solidFill>
            <a:srgbClr val="FFFFFF"/>
          </a:solidFill>
          <a:ln>
            <a:solidFill>
              <a:srgbClr val="425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509EB4C8-7D03-420A-8404-AEC1C56004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0526" y="358038"/>
            <a:ext cx="10551663" cy="675141"/>
          </a:xfrm>
        </p:spPr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Vue </a:t>
            </a:r>
            <a:r>
              <a:rPr lang="fr-FR" dirty="0">
                <a:cs typeface="Arial" panose="020B0604020202020204" pitchFamily="34" charset="0"/>
              </a:rPr>
              <a:t>globale</a:t>
            </a:r>
            <a:r>
              <a:rPr lang="en-US" dirty="0">
                <a:cs typeface="Arial" panose="020B0604020202020204" pitchFamily="34" charset="0"/>
              </a:rPr>
              <a:t> de la solution catalogue PROACTIS</a:t>
            </a:r>
            <a:endParaRPr lang="fr-FR" dirty="0">
              <a:cs typeface="Arial" panose="020B0604020202020204" pitchFamily="34" charset="0"/>
            </a:endParaRPr>
          </a:p>
        </p:txBody>
      </p:sp>
      <p:sp>
        <p:nvSpPr>
          <p:cNvPr id="49" name="Text Box 36">
            <a:extLst>
              <a:ext uri="{FF2B5EF4-FFF2-40B4-BE49-F238E27FC236}">
                <a16:creationId xmlns:a16="http://schemas.microsoft.com/office/drawing/2014/main" id="{634E3EED-7560-415E-B32F-EAF8F07C9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5531" y="4368398"/>
            <a:ext cx="18616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333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buClr>
                <a:schemeClr val="bg1"/>
              </a:buClr>
              <a:defRPr sz="1000" b="1"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9pPr>
          </a:lstStyle>
          <a:p>
            <a:r>
              <a:rPr lang="de-DE" sz="2000" dirty="0"/>
              <a:t>Search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CD77749-2D67-4B05-8793-28DE2E24A258}"/>
              </a:ext>
            </a:extLst>
          </p:cNvPr>
          <p:cNvSpPr/>
          <p:nvPr/>
        </p:nvSpPr>
        <p:spPr>
          <a:xfrm>
            <a:off x="9024487" y="1505272"/>
            <a:ext cx="2410691" cy="4227052"/>
          </a:xfrm>
          <a:prstGeom prst="rect">
            <a:avLst/>
          </a:prstGeom>
          <a:solidFill>
            <a:srgbClr val="FFFFFF"/>
          </a:solidFill>
          <a:ln>
            <a:solidFill>
              <a:srgbClr val="425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9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16500DCC-B8E7-4B96-85AD-06206FEC72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934" y="2451055"/>
            <a:ext cx="606439" cy="606439"/>
          </a:xfrm>
          <a:prstGeom prst="rect">
            <a:avLst/>
          </a:prstGeom>
        </p:spPr>
      </p:pic>
      <p:pic>
        <p:nvPicPr>
          <p:cNvPr id="70" name="Image 219">
            <a:extLst>
              <a:ext uri="{FF2B5EF4-FFF2-40B4-BE49-F238E27FC236}">
                <a16:creationId xmlns:a16="http://schemas.microsoft.com/office/drawing/2014/main" id="{43FAD001-0719-46C2-B0D4-08EBEF1BEF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714" y="1075882"/>
            <a:ext cx="1044000" cy="452705"/>
          </a:xfrm>
          <a:prstGeom prst="rect">
            <a:avLst/>
          </a:prstGeom>
        </p:spPr>
      </p:pic>
      <p:sp>
        <p:nvSpPr>
          <p:cNvPr id="15" name="Text Box 80">
            <a:extLst>
              <a:ext uri="{FF2B5EF4-FFF2-40B4-BE49-F238E27FC236}">
                <a16:creationId xmlns:a16="http://schemas.microsoft.com/office/drawing/2014/main" id="{5948D8CE-6FC3-43A5-BA73-032FDD158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2476" y="4769073"/>
            <a:ext cx="1334316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en-US"/>
            </a:defPPr>
            <a:lvl1pPr algn="ctr" eaLnBrk="1" hangingPunct="1">
              <a:defRPr sz="1200" b="1">
                <a:latin typeface="Arial" pitchFamily="34" charset="0"/>
              </a:defRPr>
            </a:lvl1pPr>
            <a:lvl2pPr marL="742950" indent="-285750" eaLnBrk="0" hangingPunct="0">
              <a:defRPr b="1"/>
            </a:lvl2pPr>
            <a:lvl3pPr marL="1143000" indent="-228600" eaLnBrk="0" hangingPunct="0">
              <a:defRPr b="1"/>
            </a:lvl3pPr>
            <a:lvl4pPr marL="1600200" indent="-228600" eaLnBrk="0" hangingPunct="0">
              <a:defRPr b="1"/>
            </a:lvl4pPr>
            <a:lvl5pPr marL="2057400" indent="-228600" eaLnBrk="0" hangingPunct="0">
              <a:defRPr b="1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9pPr>
          </a:lstStyle>
          <a:p>
            <a:r>
              <a:rPr lang="en-US" dirty="0" err="1">
                <a:latin typeface="Gill Sans"/>
              </a:rPr>
              <a:t>Demandeur</a:t>
            </a:r>
            <a:r>
              <a:rPr lang="en-US" dirty="0">
                <a:latin typeface="Gill Sans"/>
              </a:rPr>
              <a:t> final</a:t>
            </a:r>
          </a:p>
        </p:txBody>
      </p:sp>
      <p:sp>
        <p:nvSpPr>
          <p:cNvPr id="17" name="Text Box 80">
            <a:extLst>
              <a:ext uri="{FF2B5EF4-FFF2-40B4-BE49-F238E27FC236}">
                <a16:creationId xmlns:a16="http://schemas.microsoft.com/office/drawing/2014/main" id="{465D8005-00D5-42E3-857D-C2FAF1438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49774" y="3025499"/>
            <a:ext cx="1223325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200" dirty="0" err="1">
                <a:latin typeface="Gill Sans"/>
              </a:rPr>
              <a:t>Administrateur</a:t>
            </a:r>
            <a:endParaRPr lang="en-US" sz="1200" dirty="0">
              <a:latin typeface="Gill Sans"/>
            </a:endParaRPr>
          </a:p>
        </p:txBody>
      </p:sp>
      <p:pic>
        <p:nvPicPr>
          <p:cNvPr id="78" name="Graphic 8">
            <a:extLst>
              <a:ext uri="{FF2B5EF4-FFF2-40B4-BE49-F238E27FC236}">
                <a16:creationId xmlns:a16="http://schemas.microsoft.com/office/drawing/2014/main" id="{E49FC580-D3DD-4C1D-92FE-B5C8ED10CC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1816" y="2662492"/>
            <a:ext cx="412398" cy="412398"/>
          </a:xfrm>
          <a:prstGeom prst="rect">
            <a:avLst/>
          </a:prstGeom>
        </p:spPr>
      </p:pic>
      <p:pic>
        <p:nvPicPr>
          <p:cNvPr id="118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12E1C34A-AA9E-43BC-9D06-390A1A6BE9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314" y="2468451"/>
            <a:ext cx="606439" cy="606439"/>
          </a:xfrm>
          <a:prstGeom prst="rect">
            <a:avLst/>
          </a:prstGeom>
        </p:spPr>
      </p:pic>
      <p:sp>
        <p:nvSpPr>
          <p:cNvPr id="120" name="Text Box 66">
            <a:extLst>
              <a:ext uri="{FF2B5EF4-FFF2-40B4-BE49-F238E27FC236}">
                <a16:creationId xmlns:a16="http://schemas.microsoft.com/office/drawing/2014/main" id="{7134D2C5-4273-4011-ABDD-1D45F98C5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597" y="1585484"/>
            <a:ext cx="2336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285750" indent="-285750" algn="ctr"/>
            <a:r>
              <a:rPr lang="en-US" sz="2000" dirty="0"/>
              <a:t>Fournisseur</a:t>
            </a:r>
          </a:p>
        </p:txBody>
      </p:sp>
      <p:pic>
        <p:nvPicPr>
          <p:cNvPr id="142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319D49E3-57A0-4873-A4F5-1A758FF83D0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632" y="4160453"/>
            <a:ext cx="699730" cy="699730"/>
          </a:xfrm>
          <a:prstGeom prst="rect">
            <a:avLst/>
          </a:prstGeom>
        </p:spPr>
      </p:pic>
      <p:pic>
        <p:nvPicPr>
          <p:cNvPr id="147" name="Picture 74">
            <a:extLst>
              <a:ext uri="{FF2B5EF4-FFF2-40B4-BE49-F238E27FC236}">
                <a16:creationId xmlns:a16="http://schemas.microsoft.com/office/drawing/2014/main" id="{7B8657AF-262D-4BB2-BE44-03A42AEEAB1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688354" y="3160225"/>
            <a:ext cx="544723" cy="1253801"/>
          </a:xfrm>
          <a:prstGeom prst="rect">
            <a:avLst/>
          </a:prstGeom>
        </p:spPr>
      </p:pic>
      <p:sp>
        <p:nvSpPr>
          <p:cNvPr id="150" name="Text Box 54">
            <a:extLst>
              <a:ext uri="{FF2B5EF4-FFF2-40B4-BE49-F238E27FC236}">
                <a16:creationId xmlns:a16="http://schemas.microsoft.com/office/drawing/2014/main" id="{A889CE3D-3612-4432-9502-B9230C395CD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328627" y="3628072"/>
            <a:ext cx="1062458" cy="25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333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</a:pPr>
            <a:r>
              <a:rPr lang="fr-FR" sz="1000" dirty="0"/>
              <a:t>Publication</a:t>
            </a:r>
          </a:p>
        </p:txBody>
      </p:sp>
      <p:sp>
        <p:nvSpPr>
          <p:cNvPr id="51" name="Text Box 66">
            <a:extLst>
              <a:ext uri="{FF2B5EF4-FFF2-40B4-BE49-F238E27FC236}">
                <a16:creationId xmlns:a16="http://schemas.microsoft.com/office/drawing/2014/main" id="{4D38EF7F-5F58-49B3-88D7-FA81221F1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9674" y="1578514"/>
            <a:ext cx="22451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 algn="ctr" eaLnBrk="0" hangingPunct="0">
              <a:defRPr sz="2000" b="1"/>
            </a:lvl1pPr>
            <a:lvl2pPr marL="742950" indent="-285750" eaLnBrk="0" hangingPunct="0">
              <a:defRPr b="1"/>
            </a:lvl2pPr>
            <a:lvl3pPr marL="1143000" indent="-228600" eaLnBrk="0" hangingPunct="0">
              <a:defRPr b="1"/>
            </a:lvl3pPr>
            <a:lvl4pPr marL="1600200" indent="-228600" eaLnBrk="0" hangingPunct="0">
              <a:defRPr b="1"/>
            </a:lvl4pPr>
            <a:lvl5pPr marL="2057400" indent="-228600" eaLnBrk="0" hangingPunct="0">
              <a:defRPr b="1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9pPr>
          </a:lstStyle>
          <a:p>
            <a:pPr marL="457200" lvl="1" indent="0" algn="ctr">
              <a:buNone/>
            </a:pPr>
            <a:r>
              <a:rPr lang="en-US" sz="2000" dirty="0" err="1"/>
              <a:t>Acheteur</a:t>
            </a:r>
            <a:endParaRPr lang="en-US" sz="2000" dirty="0"/>
          </a:p>
        </p:txBody>
      </p:sp>
      <p:pic>
        <p:nvPicPr>
          <p:cNvPr id="134" name="Graphic 8" descr="Magnifying glass">
            <a:extLst>
              <a:ext uri="{FF2B5EF4-FFF2-40B4-BE49-F238E27FC236}">
                <a16:creationId xmlns:a16="http://schemas.microsoft.com/office/drawing/2014/main" id="{75DF3816-C51A-40E5-9E15-4F0AF7E686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788257" y="4477952"/>
            <a:ext cx="692074" cy="6920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289613-FC64-4E4D-85B1-4D9E67A0128D}"/>
              </a:ext>
            </a:extLst>
          </p:cNvPr>
          <p:cNvSpPr txBox="1"/>
          <p:nvPr/>
        </p:nvSpPr>
        <p:spPr>
          <a:xfrm>
            <a:off x="144326" y="3118320"/>
            <a:ext cx="2262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Rôle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Création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du catalogue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selon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le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modèle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SCF de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Proactis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ABC3A0-4A6A-413E-8EF3-33DE159AE3D4}"/>
              </a:ext>
            </a:extLst>
          </p:cNvPr>
          <p:cNvSpPr txBox="1"/>
          <p:nvPr/>
        </p:nvSpPr>
        <p:spPr>
          <a:xfrm>
            <a:off x="9543227" y="3269536"/>
            <a:ext cx="1839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Rôle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Analyse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du catalogue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0E0DC3D-55AE-4486-B186-D3075F7E2A47}"/>
              </a:ext>
            </a:extLst>
          </p:cNvPr>
          <p:cNvSpPr/>
          <p:nvPr/>
        </p:nvSpPr>
        <p:spPr>
          <a:xfrm>
            <a:off x="3348005" y="826213"/>
            <a:ext cx="5118965" cy="5803187"/>
          </a:xfrm>
          <a:prstGeom prst="rect">
            <a:avLst/>
          </a:prstGeom>
          <a:noFill/>
          <a:ln>
            <a:solidFill>
              <a:srgbClr val="425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7F36253-BF08-47D5-8DDC-E3605BFBBDDC}"/>
              </a:ext>
            </a:extLst>
          </p:cNvPr>
          <p:cNvSpPr txBox="1"/>
          <p:nvPr/>
        </p:nvSpPr>
        <p:spPr>
          <a:xfrm>
            <a:off x="9439874" y="5020252"/>
            <a:ext cx="20086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Rôle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: Consultation du catalogue et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création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de la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commande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en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ligne</a:t>
            </a:r>
            <a:endParaRPr lang="en-US" sz="1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EC75154-0325-4094-A018-9A45031303B3}"/>
              </a:ext>
            </a:extLst>
          </p:cNvPr>
          <p:cNvCxnSpPr>
            <a:cxnSpLocks/>
          </p:cNvCxnSpPr>
          <p:nvPr/>
        </p:nvCxnSpPr>
        <p:spPr>
          <a:xfrm>
            <a:off x="1557776" y="2765348"/>
            <a:ext cx="2938024" cy="6322"/>
          </a:xfrm>
          <a:prstGeom prst="straightConnector1">
            <a:avLst/>
          </a:prstGeom>
          <a:ln w="31750" cap="rnd">
            <a:solidFill>
              <a:srgbClr val="F7942A"/>
            </a:solidFill>
            <a:headEnd type="none" w="med" len="med"/>
            <a:tailEnd type="arrow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A05A002-98DB-415F-9195-BC68E6AD51CD}"/>
              </a:ext>
            </a:extLst>
          </p:cNvPr>
          <p:cNvCxnSpPr>
            <a:cxnSpLocks/>
          </p:cNvCxnSpPr>
          <p:nvPr/>
        </p:nvCxnSpPr>
        <p:spPr>
          <a:xfrm flipH="1">
            <a:off x="7111737" y="2816439"/>
            <a:ext cx="2436998" cy="0"/>
          </a:xfrm>
          <a:prstGeom prst="straightConnector1">
            <a:avLst/>
          </a:prstGeom>
          <a:ln w="31750" cap="rnd">
            <a:solidFill>
              <a:srgbClr val="F7942A"/>
            </a:solidFill>
            <a:headEnd type="none" w="med" len="med"/>
            <a:tailEnd type="arrow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6817B5C-6B30-4203-BE90-C2D068266169}"/>
              </a:ext>
            </a:extLst>
          </p:cNvPr>
          <p:cNvCxnSpPr>
            <a:cxnSpLocks/>
          </p:cNvCxnSpPr>
          <p:nvPr/>
        </p:nvCxnSpPr>
        <p:spPr>
          <a:xfrm flipV="1">
            <a:off x="7216008" y="5362992"/>
            <a:ext cx="2242489" cy="10694"/>
          </a:xfrm>
          <a:prstGeom prst="straightConnector1">
            <a:avLst/>
          </a:prstGeom>
          <a:ln w="31750" cap="rnd">
            <a:solidFill>
              <a:srgbClr val="F7942A"/>
            </a:solidFill>
            <a:headEnd type="none" w="med" len="med"/>
            <a:tailEnd type="arrow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2CED880-24E6-446C-BAB6-175A5C4B0084}"/>
              </a:ext>
            </a:extLst>
          </p:cNvPr>
          <p:cNvGrpSpPr/>
          <p:nvPr/>
        </p:nvGrpSpPr>
        <p:grpSpPr>
          <a:xfrm>
            <a:off x="7319112" y="4514843"/>
            <a:ext cx="2240168" cy="259673"/>
            <a:chOff x="7319112" y="4514843"/>
            <a:chExt cx="2240168" cy="259673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C1558796-74E9-461F-92EB-3896FB4B46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19112" y="4774516"/>
              <a:ext cx="2240168" cy="0"/>
            </a:xfrm>
            <a:prstGeom prst="straightConnector1">
              <a:avLst/>
            </a:prstGeom>
            <a:ln w="31750" cap="rnd">
              <a:solidFill>
                <a:srgbClr val="F7942A"/>
              </a:solidFill>
              <a:headEnd type="none" w="med" len="med"/>
              <a:tailEnd type="arrow" w="lg" len="lg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4" name="Text Box 97">
              <a:extLst>
                <a:ext uri="{FF2B5EF4-FFF2-40B4-BE49-F238E27FC236}">
                  <a16:creationId xmlns:a16="http://schemas.microsoft.com/office/drawing/2014/main" id="{24E3D8B6-D08E-4F6A-9C93-58667085E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1897" y="4514843"/>
              <a:ext cx="1735088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buClr>
                  <a:schemeClr val="bg1"/>
                </a:buClr>
                <a:defRPr sz="1000" b="1"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latin typeface="GillSans" charset="0"/>
                  <a:cs typeface="Arial" pitchFamily="34" charset="0"/>
                </a:defRPr>
              </a:lvl9pPr>
            </a:lstStyle>
            <a:p>
              <a:pPr algn="l"/>
              <a:r>
                <a:rPr lang="en-US" dirty="0"/>
                <a:t>Recherche catalogue</a:t>
              </a:r>
            </a:p>
          </p:txBody>
        </p:sp>
      </p:grpSp>
      <p:sp>
        <p:nvSpPr>
          <p:cNvPr id="45" name="Text Box 97">
            <a:extLst>
              <a:ext uri="{FF2B5EF4-FFF2-40B4-BE49-F238E27FC236}">
                <a16:creationId xmlns:a16="http://schemas.microsoft.com/office/drawing/2014/main" id="{7B57D65E-9508-4915-9DDF-FC8CB5FC7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844" y="2497919"/>
            <a:ext cx="1989329" cy="2558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buClr>
                <a:schemeClr val="bg1"/>
              </a:buClr>
              <a:defRPr sz="1000" b="1"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9pPr>
          </a:lstStyle>
          <a:p>
            <a:r>
              <a:rPr lang="en-US" dirty="0"/>
              <a:t>Chargement/ Envoi du catalogue</a:t>
            </a:r>
          </a:p>
        </p:txBody>
      </p:sp>
      <p:sp>
        <p:nvSpPr>
          <p:cNvPr id="122" name="Text Box 97">
            <a:extLst>
              <a:ext uri="{FF2B5EF4-FFF2-40B4-BE49-F238E27FC236}">
                <a16:creationId xmlns:a16="http://schemas.microsoft.com/office/drawing/2014/main" id="{80667787-A440-4C77-98F4-183325FD8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0331" y="2558124"/>
            <a:ext cx="1690062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buClr>
                <a:schemeClr val="bg1"/>
              </a:buClr>
              <a:defRPr sz="1000" b="1"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9pPr>
          </a:lstStyle>
          <a:p>
            <a:r>
              <a:rPr lang="en-US" dirty="0"/>
              <a:t>Approbation du catalogue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98BE1085-1ADE-4030-B3A3-775258464FDD}"/>
              </a:ext>
            </a:extLst>
          </p:cNvPr>
          <p:cNvGrpSpPr/>
          <p:nvPr/>
        </p:nvGrpSpPr>
        <p:grpSpPr>
          <a:xfrm>
            <a:off x="7630829" y="5101137"/>
            <a:ext cx="1446347" cy="650116"/>
            <a:chOff x="2665323" y="4308911"/>
            <a:chExt cx="1446347" cy="650116"/>
          </a:xfrm>
        </p:grpSpPr>
        <p:sp>
          <p:nvSpPr>
            <p:cNvPr id="50" name="Text Box 97">
              <a:extLst>
                <a:ext uri="{FF2B5EF4-FFF2-40B4-BE49-F238E27FC236}">
                  <a16:creationId xmlns:a16="http://schemas.microsoft.com/office/drawing/2014/main" id="{46FF870C-A0C0-4A2E-8B49-998410B148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5323" y="4308911"/>
              <a:ext cx="1446347" cy="2484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1pPr>
              <a:lvl2pPr marL="742950" indent="-285750"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2pPr>
              <a:lvl3pPr marL="1143000" indent="-228600"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3pPr>
              <a:lvl4pPr marL="1600200" indent="-228600"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4pPr>
              <a:lvl5pPr marL="2057400" indent="-228600"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5pPr>
              <a:lvl6pPr marL="2514600" indent="-228600" algn="ctr" fontAlgn="base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6pPr>
              <a:lvl7pPr marL="2971800" indent="-228600" algn="ctr" fontAlgn="base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7pPr>
              <a:lvl8pPr marL="3429000" indent="-228600" algn="ctr" fontAlgn="base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8pPr>
              <a:lvl9pPr marL="3886200" indent="-228600" algn="ctr" fontAlgn="base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9pPr>
            </a:lstStyle>
            <a:p>
              <a:pPr>
                <a:buClrTx/>
                <a:buNone/>
              </a:pPr>
              <a:r>
                <a:rPr lang="en-US" sz="1000" dirty="0">
                  <a:latin typeface="GillSans" charset="0"/>
                </a:rPr>
                <a:t>Retour panier</a:t>
              </a:r>
            </a:p>
          </p:txBody>
        </p:sp>
        <p:pic>
          <p:nvPicPr>
            <p:cNvPr id="72" name="Picture 15" descr="A close up of a logo&#10;&#10;Description automatically generated">
              <a:extLst>
                <a:ext uri="{FF2B5EF4-FFF2-40B4-BE49-F238E27FC236}">
                  <a16:creationId xmlns:a16="http://schemas.microsoft.com/office/drawing/2014/main" id="{45734F2A-2988-4FAF-9A93-976853D0E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4317" y="4659250"/>
              <a:ext cx="299777" cy="2997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730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2" grpId="0" animBg="1"/>
      <p:bldP spid="15" grpId="0"/>
      <p:bldP spid="17" grpId="0"/>
      <p:bldP spid="120" grpId="0"/>
      <p:bldP spid="150" grpId="0"/>
      <p:bldP spid="51" grpId="0"/>
      <p:bldP spid="3" grpId="0"/>
      <p:bldP spid="55" grpId="0"/>
      <p:bldP spid="69" grpId="0" animBg="1"/>
      <p:bldP spid="71" grpId="0"/>
      <p:bldP spid="45" grpId="0" animBg="1"/>
      <p:bldP spid="12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5F820-62CD-49DA-B263-5052FE56FD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Conseils et complements </a:t>
            </a:r>
            <a:r>
              <a:rPr lang="en-US" dirty="0" err="1"/>
              <a:t>d’informations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3813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21D9AF-34F2-4B77-81FA-088006F7C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38" y="2833573"/>
            <a:ext cx="10911105" cy="1388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/>
              <a:t>Voir les articles de votre catalogue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8DC983-4B2E-4D47-A327-852C32467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A" dirty="0"/>
              <a:t>En cliquant sur “Afficher les articles” vous avez la possibilité de visualiser les articles disponibles dans votre catalogue.</a:t>
            </a:r>
          </a:p>
          <a:p>
            <a:endParaRPr lang="en-US" dirty="0"/>
          </a:p>
          <a:p>
            <a:endParaRPr lang="en-P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0C6BE5-5113-4AE5-AE30-1563033B3CC1}"/>
              </a:ext>
            </a:extLst>
          </p:cNvPr>
          <p:cNvSpPr/>
          <p:nvPr/>
        </p:nvSpPr>
        <p:spPr>
          <a:xfrm>
            <a:off x="624338" y="5509946"/>
            <a:ext cx="10805662" cy="5909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fr-CA" sz="1800" dirty="0">
                <a:latin typeface="+mn-lt"/>
                <a:cs typeface="+mn-cs"/>
              </a:rPr>
              <a:t>Ce menu est disponible à tout moment : avant d’envoyer le catalogue à votre client, pour consultation avant d’effectuer les mises à jour, pour vérifier que vos articles sont bien disponibles.</a:t>
            </a:r>
          </a:p>
        </p:txBody>
      </p:sp>
    </p:spTree>
    <p:extLst>
      <p:ext uri="{BB962C8B-B14F-4D97-AF65-F5344CB8AC3E}">
        <p14:creationId xmlns:p14="http://schemas.microsoft.com/office/powerpoint/2010/main" val="22872439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21D9AF-34F2-4B77-81FA-088006F7C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38" y="2833573"/>
            <a:ext cx="10911105" cy="1388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/>
              <a:t>Voir les articles de votre catalogue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8DC983-4B2E-4D47-A327-852C32467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A" dirty="0"/>
              <a:t>En cliquant sur “Afficher les articles” vous avez la possibilité de visualiser les articles disponibles dans votre catalogue.</a:t>
            </a:r>
          </a:p>
          <a:p>
            <a:endParaRPr lang="en-US" dirty="0"/>
          </a:p>
          <a:p>
            <a:endParaRPr lang="en-PH" dirty="0"/>
          </a:p>
        </p:txBody>
      </p:sp>
      <p:sp>
        <p:nvSpPr>
          <p:cNvPr id="7" name="Line Callout 2 6"/>
          <p:cNvSpPr/>
          <p:nvPr/>
        </p:nvSpPr>
        <p:spPr>
          <a:xfrm flipH="1">
            <a:off x="4038600" y="4343400"/>
            <a:ext cx="2650096" cy="631785"/>
          </a:xfrm>
          <a:prstGeom prst="borderCallout2">
            <a:avLst>
              <a:gd name="adj1" fmla="val 49995"/>
              <a:gd name="adj2" fmla="val -187"/>
              <a:gd name="adj3" fmla="val 21531"/>
              <a:gd name="adj4" fmla="val -17156"/>
              <a:gd name="adj5" fmla="val -89559"/>
              <a:gd name="adj6" fmla="val -29988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‘Afficher les articles’</a:t>
            </a:r>
            <a:endParaRPr lang="fr-CA" sz="1200" b="1" dirty="0">
              <a:solidFill>
                <a:srgbClr val="143655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0C6BE5-5113-4AE5-AE30-1563033B3CC1}"/>
              </a:ext>
            </a:extLst>
          </p:cNvPr>
          <p:cNvSpPr/>
          <p:nvPr/>
        </p:nvSpPr>
        <p:spPr>
          <a:xfrm>
            <a:off x="624338" y="5509946"/>
            <a:ext cx="10805662" cy="5909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fr-CA" sz="1800" dirty="0">
                <a:latin typeface="+mn-lt"/>
                <a:cs typeface="+mn-cs"/>
              </a:rPr>
              <a:t>Ce menu est disponible à tout moment : avant d’envoyer le catalogue à votre client, pour consultation avant d’effectuer les mises à jour, pour vérifier que vos articles sont bien disponibles.</a:t>
            </a:r>
          </a:p>
        </p:txBody>
      </p:sp>
    </p:spTree>
    <p:extLst>
      <p:ext uri="{BB962C8B-B14F-4D97-AF65-F5344CB8AC3E}">
        <p14:creationId xmlns:p14="http://schemas.microsoft.com/office/powerpoint/2010/main" val="350059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943BBD-1F76-4BBE-B779-7F21B068A3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sz="3500" dirty="0"/>
              <a:t> </a:t>
            </a:r>
            <a:r>
              <a:rPr lang="fr-CA" dirty="0"/>
              <a:t>Afficher le détail de l’article dans le catalogue</a:t>
            </a:r>
            <a:endParaRPr lang="en-P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91FD65-F188-4956-8E9B-C318556AF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592" y="3755454"/>
            <a:ext cx="4972050" cy="1918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75A5CB-1749-49AC-8129-2E3D9C1B0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233" y="1037780"/>
            <a:ext cx="9658350" cy="752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6D3B82-26ED-4A74-AA22-23AFF39A2E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2095944"/>
            <a:ext cx="4954624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626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943BBD-1F76-4BBE-B779-7F21B068A3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sz="3500" dirty="0"/>
              <a:t> </a:t>
            </a:r>
            <a:r>
              <a:rPr lang="fr-CA" dirty="0"/>
              <a:t>Afficher le détail de l’article dans le catalogue</a:t>
            </a:r>
            <a:endParaRPr lang="en-P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91FD65-F188-4956-8E9B-C318556AF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592" y="3755454"/>
            <a:ext cx="4972050" cy="1918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75A5CB-1749-49AC-8129-2E3D9C1B0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233" y="1037780"/>
            <a:ext cx="9658350" cy="752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Line Callout 2 6"/>
          <p:cNvSpPr/>
          <p:nvPr/>
        </p:nvSpPr>
        <p:spPr>
          <a:xfrm flipH="1">
            <a:off x="7057592" y="2590800"/>
            <a:ext cx="3535428" cy="609600"/>
          </a:xfrm>
          <a:prstGeom prst="borderCallout2">
            <a:avLst>
              <a:gd name="adj1" fmla="val 48120"/>
              <a:gd name="adj2" fmla="val -52"/>
              <a:gd name="adj3" fmla="val 47496"/>
              <a:gd name="adj4" fmla="val -15273"/>
              <a:gd name="adj5" fmla="val -144404"/>
              <a:gd name="adj6" fmla="val -1502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lvl="0" algn="ctr">
              <a:buClr>
                <a:prstClr val="white"/>
              </a:buClr>
              <a:buNone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Pour avoir un aperçu de votre catalogue, cliquez sur la loupe.</a:t>
            </a:r>
            <a:endParaRPr lang="fr-CA" sz="1200" b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14" name="Line Callout 2 6">
            <a:extLst>
              <a:ext uri="{FF2B5EF4-FFF2-40B4-BE49-F238E27FC236}">
                <a16:creationId xmlns:a16="http://schemas.microsoft.com/office/drawing/2014/main" id="{0EB8E3D5-24B6-44FD-982D-E12DEE632B57}"/>
              </a:ext>
            </a:extLst>
          </p:cNvPr>
          <p:cNvSpPr/>
          <p:nvPr/>
        </p:nvSpPr>
        <p:spPr>
          <a:xfrm flipH="1">
            <a:off x="1447799" y="5736769"/>
            <a:ext cx="3019745" cy="704805"/>
          </a:xfrm>
          <a:prstGeom prst="borderCallout2">
            <a:avLst>
              <a:gd name="adj1" fmla="val 18750"/>
              <a:gd name="adj2" fmla="val -315"/>
              <a:gd name="adj3" fmla="val 16588"/>
              <a:gd name="adj4" fmla="val -47287"/>
              <a:gd name="adj5" fmla="val -116090"/>
              <a:gd name="adj6" fmla="val -87558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Toutes les données de votre catalogue sont visibles dans les menus.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B6D3B82-26ED-4A74-AA22-23AFF39A2E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2095944"/>
            <a:ext cx="4954624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692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63FB83-6D71-4FDD-9A50-9EAAE629A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667" y="3403268"/>
            <a:ext cx="7924800" cy="3008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Surveiller votre catalogue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42D9DC-43BA-4CE6-9124-052E5B10CC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ln>
            <a:noFill/>
          </a:ln>
          <a:effectLst>
            <a:outerShdw dist="139700" sx="1000" sy="1000" algn="tl" rotWithShape="0">
              <a:srgbClr val="333333"/>
            </a:outerShdw>
          </a:effectLst>
        </p:spPr>
        <p:txBody>
          <a:bodyPr/>
          <a:lstStyle/>
          <a:p>
            <a:r>
              <a:rPr lang="fr-CA" sz="2000" dirty="0">
                <a:effectLst>
                  <a:reflection endPos="0" dist="50800" dir="5400000" sy="-100000" algn="bl" rotWithShape="0"/>
                </a:effectLst>
              </a:rPr>
              <a:t>Vous avez la possibilité de “Surveiller” le chargement pour voir que le fichier a été correctement traité.  </a:t>
            </a:r>
          </a:p>
          <a:p>
            <a:pPr lvl="1">
              <a:buClr>
                <a:schemeClr val="bg1">
                  <a:lumMod val="50000"/>
                </a:schemeClr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grise indique que le traitement a débuté.</a:t>
            </a:r>
          </a:p>
          <a:p>
            <a:pPr lvl="1">
              <a:buClr>
                <a:srgbClr val="0070C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bleue indique que le traitement est en cours. </a:t>
            </a:r>
          </a:p>
          <a:p>
            <a:pPr lvl="1">
              <a:buClr>
                <a:srgbClr val="00B05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verte indique que le traitement est terminé.  </a:t>
            </a:r>
          </a:p>
          <a:p>
            <a:pPr lvl="1">
              <a:buClr>
                <a:srgbClr val="FF000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rouge indique que le traitement a été interrompu car il contient des erreurs.</a:t>
            </a:r>
          </a:p>
          <a:p>
            <a:endParaRPr lang="fr-CA" dirty="0"/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0627681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63FB83-6D71-4FDD-9A50-9EAAE629A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667" y="3403268"/>
            <a:ext cx="7924800" cy="3008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Line Callout 2 7"/>
          <p:cNvSpPr/>
          <p:nvPr/>
        </p:nvSpPr>
        <p:spPr>
          <a:xfrm>
            <a:off x="9856467" y="4187265"/>
            <a:ext cx="1853819" cy="612648"/>
          </a:xfrm>
          <a:prstGeom prst="borderCallout2">
            <a:avLst>
              <a:gd name="adj1" fmla="val 60209"/>
              <a:gd name="adj2" fmla="val -408"/>
              <a:gd name="adj3" fmla="val 60209"/>
              <a:gd name="adj4" fmla="val -11761"/>
              <a:gd name="adj5" fmla="val 106281"/>
              <a:gd name="adj6" fmla="val -28170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Indicateur de l’état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Surveiller votre catalogue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42D9DC-43BA-4CE6-9124-052E5B10CC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ln>
            <a:noFill/>
          </a:ln>
          <a:effectLst>
            <a:outerShdw dist="139700" sx="1000" sy="1000" algn="tl" rotWithShape="0">
              <a:srgbClr val="333333"/>
            </a:outerShdw>
          </a:effectLst>
        </p:spPr>
        <p:txBody>
          <a:bodyPr/>
          <a:lstStyle/>
          <a:p>
            <a:r>
              <a:rPr lang="fr-CA" sz="2000" dirty="0">
                <a:effectLst>
                  <a:reflection endPos="0" dist="50800" dir="5400000" sy="-100000" algn="bl" rotWithShape="0"/>
                </a:effectLst>
              </a:rPr>
              <a:t>Vous avez la possibilité de “Surveiller” le chargement pour voir que le fichier a été correctement traité.  </a:t>
            </a:r>
          </a:p>
          <a:p>
            <a:pPr lvl="1">
              <a:buClr>
                <a:schemeClr val="bg1">
                  <a:lumMod val="50000"/>
                </a:schemeClr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grise indique que le traitement a débuté.</a:t>
            </a:r>
          </a:p>
          <a:p>
            <a:pPr lvl="1">
              <a:buClr>
                <a:srgbClr val="0070C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bleue indique que le traitement est en cours. </a:t>
            </a:r>
          </a:p>
          <a:p>
            <a:pPr lvl="1">
              <a:buClr>
                <a:srgbClr val="00B05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verte indique que le traitement est terminé.  </a:t>
            </a:r>
          </a:p>
          <a:p>
            <a:pPr lvl="1">
              <a:buClr>
                <a:srgbClr val="FF000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rouge indique que le traitement a été interrompu car il contient des erreurs.</a:t>
            </a:r>
          </a:p>
          <a:p>
            <a:endParaRPr lang="fr-CA" dirty="0"/>
          </a:p>
          <a:p>
            <a:endParaRPr lang="en-PH" dirty="0"/>
          </a:p>
        </p:txBody>
      </p:sp>
      <p:sp>
        <p:nvSpPr>
          <p:cNvPr id="7" name="Line Callout 2 6"/>
          <p:cNvSpPr/>
          <p:nvPr/>
        </p:nvSpPr>
        <p:spPr>
          <a:xfrm flipH="1">
            <a:off x="90053" y="4799913"/>
            <a:ext cx="1495745" cy="704805"/>
          </a:xfrm>
          <a:prstGeom prst="borderCallout2">
            <a:avLst>
              <a:gd name="adj1" fmla="val 18750"/>
              <a:gd name="adj2" fmla="val -315"/>
              <a:gd name="adj3" fmla="val 16588"/>
              <a:gd name="adj4" fmla="val -125512"/>
              <a:gd name="adj5" fmla="val -102503"/>
              <a:gd name="adj6" fmla="val -20719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‘Surveiller’</a:t>
            </a:r>
          </a:p>
        </p:txBody>
      </p:sp>
    </p:spTree>
    <p:extLst>
      <p:ext uri="{BB962C8B-B14F-4D97-AF65-F5344CB8AC3E}">
        <p14:creationId xmlns:p14="http://schemas.microsoft.com/office/powerpoint/2010/main" val="341323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40A94E-6400-4D75-9D0D-5DBEB3950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La vision client, importance de la </a:t>
            </a:r>
            <a:r>
              <a:rPr lang="en-US" dirty="0" err="1"/>
              <a:t>qualité</a:t>
            </a:r>
            <a:r>
              <a:rPr lang="en-US" dirty="0"/>
              <a:t> de </a:t>
            </a:r>
            <a:r>
              <a:rPr lang="en-US" dirty="0" err="1"/>
              <a:t>votre</a:t>
            </a:r>
            <a:r>
              <a:rPr lang="en-US" dirty="0"/>
              <a:t> catalogue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6EF72-9529-46D8-A970-1D5D3BC680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518" y="1160845"/>
            <a:ext cx="10551663" cy="6927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gauche </a:t>
            </a:r>
            <a:r>
              <a:rPr lang="en-US" dirty="0" err="1"/>
              <a:t>votre</a:t>
            </a:r>
            <a:r>
              <a:rPr lang="en-US" dirty="0"/>
              <a:t> client </a:t>
            </a:r>
            <a:r>
              <a:rPr lang="en-US" dirty="0" err="1"/>
              <a:t>voit</a:t>
            </a:r>
            <a:r>
              <a:rPr lang="en-US" dirty="0"/>
              <a:t> un catalogue dans </a:t>
            </a:r>
            <a:r>
              <a:rPr lang="en-US" dirty="0" err="1"/>
              <a:t>lequel</a:t>
            </a:r>
            <a:r>
              <a:rPr lang="en-US" dirty="0"/>
              <a:t> le minimum </a:t>
            </a:r>
            <a:r>
              <a:rPr lang="en-US" dirty="0" err="1"/>
              <a:t>obligatoire</a:t>
            </a:r>
            <a:r>
              <a:rPr lang="en-US" dirty="0"/>
              <a:t> a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renseigné</a:t>
            </a:r>
            <a:r>
              <a:rPr lang="en-US" dirty="0"/>
              <a:t>, à droite un catalogue </a:t>
            </a:r>
            <a:r>
              <a:rPr lang="en-US" dirty="0" err="1"/>
              <a:t>contenant</a:t>
            </a:r>
            <a:r>
              <a:rPr lang="en-US" dirty="0"/>
              <a:t> beaucoup de details. Tout le travail </a:t>
            </a:r>
            <a:r>
              <a:rPr lang="en-US" dirty="0" err="1"/>
              <a:t>effectué</a:t>
            </a:r>
            <a:r>
              <a:rPr lang="en-US" dirty="0"/>
              <a:t> dans Data 1 se </a:t>
            </a:r>
            <a:r>
              <a:rPr lang="en-US" dirty="0" err="1"/>
              <a:t>voit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932DE8-5D32-4447-A12B-8EDD9923D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2" y="2262802"/>
            <a:ext cx="5509838" cy="2464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0B8C02-73CF-4463-87CB-608AEBC1D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2262802"/>
            <a:ext cx="6147312" cy="3756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865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40A94E-6400-4D75-9D0D-5DBEB3950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La vision client, importance de la </a:t>
            </a:r>
            <a:r>
              <a:rPr lang="en-US" dirty="0" err="1"/>
              <a:t>qualité</a:t>
            </a:r>
            <a:r>
              <a:rPr lang="en-US" dirty="0"/>
              <a:t> de </a:t>
            </a:r>
            <a:r>
              <a:rPr lang="en-US" dirty="0" err="1"/>
              <a:t>votre</a:t>
            </a:r>
            <a:r>
              <a:rPr lang="en-US" dirty="0"/>
              <a:t> catalogue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6EF72-9529-46D8-A970-1D5D3BC680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518" y="1160845"/>
            <a:ext cx="10551663" cy="6927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gauche </a:t>
            </a:r>
            <a:r>
              <a:rPr lang="en-US" dirty="0" err="1"/>
              <a:t>votre</a:t>
            </a:r>
            <a:r>
              <a:rPr lang="en-US" dirty="0"/>
              <a:t> client </a:t>
            </a:r>
            <a:r>
              <a:rPr lang="en-US" dirty="0" err="1"/>
              <a:t>voit</a:t>
            </a:r>
            <a:r>
              <a:rPr lang="en-US" dirty="0"/>
              <a:t> un catalogue dans </a:t>
            </a:r>
            <a:r>
              <a:rPr lang="en-US" dirty="0" err="1"/>
              <a:t>lequel</a:t>
            </a:r>
            <a:r>
              <a:rPr lang="en-US" dirty="0"/>
              <a:t> le minimum </a:t>
            </a:r>
            <a:r>
              <a:rPr lang="en-US" dirty="0" err="1"/>
              <a:t>obligatoire</a:t>
            </a:r>
            <a:r>
              <a:rPr lang="en-US" dirty="0"/>
              <a:t> a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renseigné</a:t>
            </a:r>
            <a:r>
              <a:rPr lang="en-US" dirty="0"/>
              <a:t>, à droite un catalogue </a:t>
            </a:r>
            <a:r>
              <a:rPr lang="en-US" dirty="0" err="1"/>
              <a:t>contenant</a:t>
            </a:r>
            <a:r>
              <a:rPr lang="en-US" dirty="0"/>
              <a:t> beaucoup de details. Tout le travail </a:t>
            </a:r>
            <a:r>
              <a:rPr lang="en-US" dirty="0" err="1"/>
              <a:t>effectué</a:t>
            </a:r>
            <a:r>
              <a:rPr lang="en-US" dirty="0"/>
              <a:t> dans Data 1 se </a:t>
            </a:r>
            <a:r>
              <a:rPr lang="en-US" dirty="0" err="1"/>
              <a:t>voit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932DE8-5D32-4447-A12B-8EDD9923D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2" y="2262802"/>
            <a:ext cx="5509838" cy="2464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8B7B2B6-087B-41A9-A0C7-9E23B73FCF39}"/>
              </a:ext>
            </a:extLst>
          </p:cNvPr>
          <p:cNvGrpSpPr/>
          <p:nvPr/>
        </p:nvGrpSpPr>
        <p:grpSpPr>
          <a:xfrm>
            <a:off x="199605" y="5574452"/>
            <a:ext cx="8029995" cy="1235560"/>
            <a:chOff x="134285" y="5562600"/>
            <a:chExt cx="8029995" cy="123556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C35CC32-8414-4CB8-B0AF-6E2CE10DE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285" y="5562600"/>
              <a:ext cx="5580715" cy="844633"/>
            </a:xfrm>
            <a:prstGeom prst="rect">
              <a:avLst/>
            </a:prstGeom>
          </p:spPr>
        </p:pic>
        <p:sp>
          <p:nvSpPr>
            <p:cNvPr id="27" name="Line Callout 2 11">
              <a:extLst>
                <a:ext uri="{FF2B5EF4-FFF2-40B4-BE49-F238E27FC236}">
                  <a16:creationId xmlns:a16="http://schemas.microsoft.com/office/drawing/2014/main" id="{121189D9-3772-4EFF-82AB-1AD8EA0BE214}"/>
                </a:ext>
              </a:extLst>
            </p:cNvPr>
            <p:cNvSpPr/>
            <p:nvPr/>
          </p:nvSpPr>
          <p:spPr>
            <a:xfrm>
              <a:off x="4887680" y="6226627"/>
              <a:ext cx="3276600" cy="571533"/>
            </a:xfrm>
            <a:prstGeom prst="borderCallout2">
              <a:avLst>
                <a:gd name="adj1" fmla="val 58938"/>
                <a:gd name="adj2" fmla="val -1045"/>
                <a:gd name="adj3" fmla="val 63432"/>
                <a:gd name="adj4" fmla="val -31961"/>
                <a:gd name="adj5" fmla="val 7389"/>
                <a:gd name="adj6" fmla="val -45464"/>
              </a:avLst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buClr>
                  <a:srgbClr val="FFFFFF"/>
                </a:buClr>
                <a:buFontTx/>
                <a:buNone/>
                <a:defRPr/>
              </a:pPr>
              <a:r>
                <a:rPr lang="fr-CA" sz="1200" b="1" i="1" dirty="0">
                  <a:solidFill>
                    <a:srgbClr val="143655"/>
                  </a:solidFill>
                  <a:latin typeface="+mn-lt"/>
                </a:rPr>
                <a:t>Ajouter des mots clés permet d’améliorer la présence dans le moteur de recherche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C0B8C02-73CF-4463-87CB-608AEBC1D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2262802"/>
            <a:ext cx="6147312" cy="3756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Line Callout 2 11">
            <a:extLst>
              <a:ext uri="{FF2B5EF4-FFF2-40B4-BE49-F238E27FC236}">
                <a16:creationId xmlns:a16="http://schemas.microsoft.com/office/drawing/2014/main" id="{3BB57796-1188-4A0D-A661-1F4FD58A3B1A}"/>
              </a:ext>
            </a:extLst>
          </p:cNvPr>
          <p:cNvSpPr/>
          <p:nvPr/>
        </p:nvSpPr>
        <p:spPr>
          <a:xfrm>
            <a:off x="10548486" y="4710943"/>
            <a:ext cx="1643514" cy="462187"/>
          </a:xfrm>
          <a:prstGeom prst="borderCallout2">
            <a:avLst>
              <a:gd name="adj1" fmla="val 51693"/>
              <a:gd name="adj2" fmla="val -1968"/>
              <a:gd name="adj3" fmla="val 5322"/>
              <a:gd name="adj4" fmla="val -32157"/>
              <a:gd name="adj5" fmla="val -190131"/>
              <a:gd name="adj6" fmla="val -4578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Description longue.</a:t>
            </a:r>
          </a:p>
        </p:txBody>
      </p:sp>
      <p:sp>
        <p:nvSpPr>
          <p:cNvPr id="17" name="Line Callout 2 11">
            <a:extLst>
              <a:ext uri="{FF2B5EF4-FFF2-40B4-BE49-F238E27FC236}">
                <a16:creationId xmlns:a16="http://schemas.microsoft.com/office/drawing/2014/main" id="{51CE367F-297E-4684-AA4A-64BBC93D9F59}"/>
              </a:ext>
            </a:extLst>
          </p:cNvPr>
          <p:cNvSpPr/>
          <p:nvPr/>
        </p:nvSpPr>
        <p:spPr>
          <a:xfrm>
            <a:off x="3733800" y="5011276"/>
            <a:ext cx="1508047" cy="344496"/>
          </a:xfrm>
          <a:prstGeom prst="borderCallout2">
            <a:avLst>
              <a:gd name="adj1" fmla="val 63842"/>
              <a:gd name="adj2" fmla="val 99813"/>
              <a:gd name="adj3" fmla="val 63639"/>
              <a:gd name="adj4" fmla="val 136970"/>
              <a:gd name="adj5" fmla="val -5281"/>
              <a:gd name="adj6" fmla="val 15609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Plusieurs images</a:t>
            </a:r>
          </a:p>
        </p:txBody>
      </p:sp>
      <p:sp>
        <p:nvSpPr>
          <p:cNvPr id="18" name="Line Callout 2 11">
            <a:extLst>
              <a:ext uri="{FF2B5EF4-FFF2-40B4-BE49-F238E27FC236}">
                <a16:creationId xmlns:a16="http://schemas.microsoft.com/office/drawing/2014/main" id="{BD509FAB-EE58-46F5-B211-33E5A45BBFF4}"/>
              </a:ext>
            </a:extLst>
          </p:cNvPr>
          <p:cNvSpPr/>
          <p:nvPr/>
        </p:nvSpPr>
        <p:spPr>
          <a:xfrm>
            <a:off x="8458200" y="6041948"/>
            <a:ext cx="1508047" cy="344496"/>
          </a:xfrm>
          <a:prstGeom prst="borderCallout2">
            <a:avLst>
              <a:gd name="adj1" fmla="val 46117"/>
              <a:gd name="adj2" fmla="val -447"/>
              <a:gd name="adj3" fmla="val -69385"/>
              <a:gd name="adj4" fmla="val -30316"/>
              <a:gd name="adj5" fmla="val -95364"/>
              <a:gd name="adj6" fmla="val -59550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Pièce jointe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009378-819A-4FC2-926D-85CB969A35E7}"/>
              </a:ext>
            </a:extLst>
          </p:cNvPr>
          <p:cNvSpPr txBox="1"/>
          <p:nvPr/>
        </p:nvSpPr>
        <p:spPr>
          <a:xfrm>
            <a:off x="7264656" y="1791407"/>
            <a:ext cx="3505200" cy="276999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algn="ctr" eaLnBrk="0" hangingPunct="0">
              <a:buClr>
                <a:srgbClr val="FFFFFF"/>
              </a:buClr>
              <a:buNone/>
              <a:defRPr sz="1200" b="1" i="1">
                <a:solidFill>
                  <a:srgbClr val="143655"/>
                </a:solidFill>
                <a:latin typeface="+mj-lt"/>
              </a:defRPr>
            </a:lvl1pPr>
          </a:lstStyle>
          <a:p>
            <a:r>
              <a:rPr lang="en-US" dirty="0"/>
              <a:t>Article plus </a:t>
            </a:r>
            <a:r>
              <a:rPr lang="en-US" dirty="0" err="1"/>
              <a:t>attractif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32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 animBg="1"/>
      <p:bldP spid="17" grpId="0" animBg="1"/>
      <p:bldP spid="18" grpId="0" animBg="1"/>
      <p:bldP spid="1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7C6AD5-06F2-405E-8270-FB7382097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en-US" dirty="0" err="1"/>
              <a:t>D’autres</a:t>
            </a:r>
            <a:r>
              <a:rPr lang="en-US" altLang="en-US" dirty="0"/>
              <a:t> rappels</a:t>
            </a:r>
            <a:endParaRPr lang="en-P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17037-2BF8-407E-AA55-E574AE4403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61530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  <a:buClrTx/>
            </a:pPr>
            <a:r>
              <a:rPr lang="fr-FR" sz="2400" dirty="0"/>
              <a:t>Avant de charger votre catalogue, assurez-vous que l’expression _SCF_ est présente dans le nom du fichier.</a:t>
            </a:r>
          </a:p>
          <a:p>
            <a:pPr>
              <a:spcBef>
                <a:spcPct val="0"/>
              </a:spcBef>
              <a:buClrTx/>
            </a:pPr>
            <a:endParaRPr lang="fr-FR" altLang="en-US" sz="2400" dirty="0">
              <a:solidFill>
                <a:srgbClr val="0070C0"/>
              </a:solidFill>
            </a:endParaRPr>
          </a:p>
          <a:p>
            <a:pPr>
              <a:spcBef>
                <a:spcPct val="0"/>
              </a:spcBef>
              <a:buClrTx/>
            </a:pPr>
            <a:r>
              <a:rPr lang="fr-FR" sz="2400" dirty="0"/>
              <a:t>Toutes vos pièces jointes, images et documents peuvent être chargées en une seule fois. Ils doivent être compressées dans un dossier Zip. Ce Zip ne doit pas contenir de sous-dossiers.</a:t>
            </a:r>
          </a:p>
          <a:p>
            <a:pPr>
              <a:spcBef>
                <a:spcPct val="0"/>
              </a:spcBef>
              <a:buClrTx/>
            </a:pPr>
            <a:endParaRPr lang="fr-FR" sz="2400" dirty="0"/>
          </a:p>
          <a:p>
            <a:pPr>
              <a:spcBef>
                <a:spcPct val="0"/>
              </a:spcBef>
            </a:pPr>
            <a:r>
              <a:rPr lang="fr-FR" sz="2400" dirty="0"/>
              <a:t>Lorsque vous chargez vos pièces jointes, choisissez ‘Pièces Jointes’ comme type de fichier.</a:t>
            </a:r>
          </a:p>
          <a:p>
            <a:pPr marL="0" indent="0">
              <a:spcBef>
                <a:spcPct val="0"/>
              </a:spcBef>
              <a:buClrTx/>
              <a:buNone/>
            </a:pPr>
            <a:endParaRPr lang="fr-FR" sz="2400" dirty="0"/>
          </a:p>
          <a:p>
            <a:pPr>
              <a:spcBef>
                <a:spcPct val="0"/>
              </a:spcBef>
              <a:buClrTx/>
            </a:pPr>
            <a:r>
              <a:rPr lang="fr-FR" sz="2400" dirty="0"/>
              <a:t>Lorsque vous chargez votre catalogue, choisissez ‘Catalogues’ comme type de fichier.</a:t>
            </a:r>
          </a:p>
          <a:p>
            <a:pPr>
              <a:spcBef>
                <a:spcPct val="0"/>
              </a:spcBef>
              <a:buClrTx/>
            </a:pPr>
            <a:endParaRPr lang="fr-FR" sz="2400" dirty="0"/>
          </a:p>
          <a:p>
            <a:pPr>
              <a:buNone/>
            </a:pPr>
            <a:r>
              <a:rPr lang="fr-FR" sz="2400" dirty="0"/>
              <a:t>Notre équipe support est disponible pour vous aider. N’hésitez pas à la contacter : </a:t>
            </a:r>
            <a:r>
              <a:rPr lang="en-US" sz="2400" dirty="0"/>
              <a:t>customercare@proactis.com </a:t>
            </a:r>
            <a:r>
              <a:rPr lang="en-US" sz="2400" dirty="0" err="1"/>
              <a:t>ou</a:t>
            </a:r>
            <a:r>
              <a:rPr lang="en-US" sz="2400" dirty="0"/>
              <a:t> +33 1 53 25 55 91</a:t>
            </a:r>
            <a:endParaRPr lang="en-US" sz="2400" u="sng" dirty="0"/>
          </a:p>
          <a:p>
            <a:pPr marL="0" indent="0">
              <a:spcBef>
                <a:spcPct val="0"/>
              </a:spcBef>
              <a:buClrTx/>
              <a:buNone/>
            </a:pPr>
            <a:endParaRPr lang="fr-FR" sz="2400" dirty="0"/>
          </a:p>
          <a:p>
            <a:pPr>
              <a:spcBef>
                <a:spcPct val="0"/>
              </a:spcBef>
              <a:buClrTx/>
            </a:pPr>
            <a:endParaRPr lang="fr-FR" sz="2400" dirty="0"/>
          </a:p>
          <a:p>
            <a:pPr>
              <a:spcBef>
                <a:spcPct val="0"/>
              </a:spcBef>
              <a:buClrTx/>
            </a:pPr>
            <a:endParaRPr lang="en-US" altLang="en-US" sz="2400" dirty="0">
              <a:solidFill>
                <a:srgbClr val="0070C0"/>
              </a:solidFill>
            </a:endParaRPr>
          </a:p>
          <a:p>
            <a:endParaRPr lang="en-PH" sz="2400" dirty="0"/>
          </a:p>
        </p:txBody>
      </p:sp>
    </p:spTree>
    <p:extLst>
      <p:ext uri="{BB962C8B-B14F-4D97-AF65-F5344CB8AC3E}">
        <p14:creationId xmlns:p14="http://schemas.microsoft.com/office/powerpoint/2010/main" val="3438277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BA09AB71-1C41-4BCB-B8C7-153D00C262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3643085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1.</a:t>
            </a:r>
            <a:r>
              <a:rPr lang="fr-FR" sz="2000" dirty="0">
                <a:solidFill>
                  <a:srgbClr val="0C3256"/>
                </a:solidFill>
                <a:latin typeface="+mj-lt"/>
              </a:rPr>
              <a:t> Téléchargement &amp; description du fichier catalogue SCF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1B936-79FA-4650-8C70-FB73949BCD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6CCEE0-C315-4267-9262-249BBE4E8473}"/>
              </a:ext>
            </a:extLst>
          </p:cNvPr>
          <p:cNvSpPr/>
          <p:nvPr/>
        </p:nvSpPr>
        <p:spPr>
          <a:xfrm>
            <a:off x="1469566" y="2667000"/>
            <a:ext cx="8915400" cy="457200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631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6"/>
          <p:cNvSpPr txBox="1">
            <a:spLocks noChangeArrowheads="1"/>
          </p:cNvSpPr>
          <p:nvPr/>
        </p:nvSpPr>
        <p:spPr bwMode="auto">
          <a:xfrm>
            <a:off x="1524000" y="304800"/>
            <a:ext cx="70591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fr-CA" sz="3000" dirty="0">
              <a:latin typeface="Arial" panose="020B0604020202020204" pitchFamily="34" charset="0"/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1524000" y="838200"/>
            <a:ext cx="9144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lvl="1" algn="ctr"/>
            <a:endParaRPr lang="en-US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B32F50-92F1-4C08-9EB2-0D07A6851D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A" sz="1600" dirty="0">
                <a:latin typeface="Arial" panose="020B0604020202020204" pitchFamily="34" charset="0"/>
              </a:rPr>
              <a:t>Ressources – Support 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5D8AB2-B68D-4943-8CA8-84C2D762AF2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A" sz="1400" b="1" dirty="0">
                <a:latin typeface="Arial" panose="020B0604020202020204" pitchFamily="34" charset="0"/>
                <a:cs typeface="Arial"/>
              </a:rPr>
              <a:t>Le service à la clientèle</a:t>
            </a:r>
          </a:p>
          <a:p>
            <a:endParaRPr lang="en-PH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0989220-B94F-4E82-8D48-C118D3F15E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z="1200" b="1" dirty="0">
                <a:solidFill>
                  <a:srgbClr val="F7942A"/>
                </a:solidFill>
              </a:rPr>
              <a:t>E : customercare@proactis.com</a:t>
            </a:r>
          </a:p>
          <a:p>
            <a:pPr>
              <a:defRPr/>
            </a:pPr>
            <a:r>
              <a:rPr lang="en-US" sz="1200" b="1" dirty="0">
                <a:solidFill>
                  <a:srgbClr val="F7942A"/>
                </a:solidFill>
              </a:rPr>
              <a:t>T : </a:t>
            </a:r>
            <a:r>
              <a:rPr lang="en-US" sz="1200" dirty="0"/>
              <a:t>+33 1 53 25 55 91</a:t>
            </a:r>
            <a:endParaRPr lang="en-US" sz="1200" u="sng" dirty="0"/>
          </a:p>
          <a:p>
            <a:pPr>
              <a:defRPr/>
            </a:pPr>
            <a:endParaRPr lang="en-US" sz="1200" b="1" dirty="0">
              <a:solidFill>
                <a:srgbClr val="F794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95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1" y="2190750"/>
            <a:ext cx="3333750" cy="2476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Page de connexion de </a:t>
            </a:r>
            <a:r>
              <a:rPr lang="fr-CA" dirty="0" err="1">
                <a:cs typeface="Arial" panose="020B0604020202020204" pitchFamily="34" charset="0"/>
              </a:rPr>
              <a:t>Catalog</a:t>
            </a:r>
            <a:r>
              <a:rPr lang="fr-CA" dirty="0">
                <a:cs typeface="Arial" panose="020B0604020202020204" pitchFamily="34" charset="0"/>
              </a:rPr>
              <a:t> Manager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09800" y="779697"/>
            <a:ext cx="9144000" cy="166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rgbClr val="76B749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77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1" y="2190750"/>
            <a:ext cx="3333750" cy="2476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Page de connexion de </a:t>
            </a:r>
            <a:r>
              <a:rPr lang="fr-CA" dirty="0" err="1">
                <a:cs typeface="Arial" panose="020B0604020202020204" pitchFamily="34" charset="0"/>
              </a:rPr>
              <a:t>Catalog</a:t>
            </a:r>
            <a:r>
              <a:rPr lang="fr-CA" dirty="0">
                <a:cs typeface="Arial" panose="020B0604020202020204" pitchFamily="34" charset="0"/>
              </a:rPr>
              <a:t> Manager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09800" y="779697"/>
            <a:ext cx="9144000" cy="166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rgbClr val="76B749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7" name="Line Callout 2 6"/>
          <p:cNvSpPr/>
          <p:nvPr/>
        </p:nvSpPr>
        <p:spPr>
          <a:xfrm>
            <a:off x="8458200" y="2066365"/>
            <a:ext cx="2717801" cy="1106020"/>
          </a:xfrm>
          <a:prstGeom prst="borderCallout2">
            <a:avLst>
              <a:gd name="adj1" fmla="val 18750"/>
              <a:gd name="adj2" fmla="val -1783"/>
              <a:gd name="adj3" fmla="val 18750"/>
              <a:gd name="adj4" fmla="val -16667"/>
              <a:gd name="adj5" fmla="val 66551"/>
              <a:gd name="adj6" fmla="val -3445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Tapez votre nom d’utilisateur (votre adresse courriel) et votre mot de passe</a:t>
            </a:r>
          </a:p>
        </p:txBody>
      </p:sp>
    </p:spTree>
    <p:extLst>
      <p:ext uri="{BB962C8B-B14F-4D97-AF65-F5344CB8AC3E}">
        <p14:creationId xmlns:p14="http://schemas.microsoft.com/office/powerpoint/2010/main" val="96371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1" y="2190750"/>
            <a:ext cx="3333750" cy="2476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Page de connexion de </a:t>
            </a:r>
            <a:r>
              <a:rPr lang="fr-CA" dirty="0" err="1">
                <a:cs typeface="Arial" panose="020B0604020202020204" pitchFamily="34" charset="0"/>
              </a:rPr>
              <a:t>Catalog</a:t>
            </a:r>
            <a:r>
              <a:rPr lang="fr-CA" dirty="0">
                <a:cs typeface="Arial" panose="020B0604020202020204" pitchFamily="34" charset="0"/>
              </a:rPr>
              <a:t> Manager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09800" y="779697"/>
            <a:ext cx="9144000" cy="166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rgbClr val="76B749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9" name="Line Callout 2 8"/>
          <p:cNvSpPr/>
          <p:nvPr/>
        </p:nvSpPr>
        <p:spPr>
          <a:xfrm flipH="1">
            <a:off x="1752601" y="4839585"/>
            <a:ext cx="2062716" cy="847399"/>
          </a:xfrm>
          <a:prstGeom prst="borderCallout2">
            <a:avLst>
              <a:gd name="adj1" fmla="val 48066"/>
              <a:gd name="adj2" fmla="val -966"/>
              <a:gd name="adj3" fmla="val 46942"/>
              <a:gd name="adj4" fmla="val -15837"/>
              <a:gd name="adj5" fmla="val -12680"/>
              <a:gd name="adj6" fmla="val -4370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2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Cliquez sur ‘Connexion’</a:t>
            </a:r>
            <a:endParaRPr lang="en-US" sz="1200" b="1" i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7" name="Line Callout 2 6"/>
          <p:cNvSpPr/>
          <p:nvPr/>
        </p:nvSpPr>
        <p:spPr>
          <a:xfrm>
            <a:off x="8458200" y="2066365"/>
            <a:ext cx="2717801" cy="1106020"/>
          </a:xfrm>
          <a:prstGeom prst="borderCallout2">
            <a:avLst>
              <a:gd name="adj1" fmla="val 18750"/>
              <a:gd name="adj2" fmla="val -1783"/>
              <a:gd name="adj3" fmla="val 18750"/>
              <a:gd name="adj4" fmla="val -16667"/>
              <a:gd name="adj5" fmla="val 66551"/>
              <a:gd name="adj6" fmla="val -3445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Tapez votre nom d’utilisateur (votre adresse courriel) et votre mot de passe</a:t>
            </a:r>
          </a:p>
        </p:txBody>
      </p:sp>
    </p:spTree>
    <p:extLst>
      <p:ext uri="{BB962C8B-B14F-4D97-AF65-F5344CB8AC3E}">
        <p14:creationId xmlns:p14="http://schemas.microsoft.com/office/powerpoint/2010/main" val="140231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</p:bldLst>
  </p:timing>
</p:sld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GillSan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buNone/>
          <a:defRPr sz="3000" dirty="0" smtClean="0">
            <a:solidFill>
              <a:schemeClr val="bg1"/>
            </a:solidFill>
            <a:latin typeface="Arial" panose="020B0604020202020204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onception personnalisée">
  <a:themeElements>
    <a:clrScheme name="1_Conception personnalisée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64BBF6"/>
      </a:accent1>
      <a:accent2>
        <a:srgbClr val="0099CC"/>
      </a:accent2>
      <a:accent3>
        <a:srgbClr val="FFFFFF"/>
      </a:accent3>
      <a:accent4>
        <a:srgbClr val="000000"/>
      </a:accent4>
      <a:accent5>
        <a:srgbClr val="B8DAFA"/>
      </a:accent5>
      <a:accent6>
        <a:srgbClr val="008AB9"/>
      </a:accent6>
      <a:hlink>
        <a:srgbClr val="4BA8E1"/>
      </a:hlink>
      <a:folHlink>
        <a:srgbClr val="99CC00"/>
      </a:folHlink>
    </a:clrScheme>
    <a:fontScheme name="1_Conception personnalisée">
      <a:majorFont>
        <a:latin typeface="GillSans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EEECE1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64BBF6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B8DAFA"/>
        </a:accent5>
        <a:accent6>
          <a:srgbClr val="008AB9"/>
        </a:accent6>
        <a:hlink>
          <a:srgbClr val="4BA8E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Thème Office">
  <a:themeElements>
    <a:clrScheme name="14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Thème Office">
      <a:majorFont>
        <a:latin typeface="Gill Sans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4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Custom Design">
  <a:themeElements>
    <a:clrScheme name="Custom 1">
      <a:dk1>
        <a:srgbClr val="006699"/>
      </a:dk1>
      <a:lt1>
        <a:sysClr val="window" lastClr="FFFFFF"/>
      </a:lt1>
      <a:dk2>
        <a:srgbClr val="1F497D"/>
      </a:dk2>
      <a:lt2>
        <a:srgbClr val="EEECE1"/>
      </a:lt2>
      <a:accent1>
        <a:srgbClr val="0099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heme1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F7942A"/>
    </a:hlink>
    <a:folHlink>
      <a:srgbClr val="0E2646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F7942A"/>
    </a:hlink>
    <a:folHlink>
      <a:srgbClr val="0E264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65E5576CD6E64AAD898CA0C0D8C7D6" ma:contentTypeVersion="0" ma:contentTypeDescription="Create a new document." ma:contentTypeScope="" ma:versionID="81bd618b030725a0cc6c8cd9ab94b8f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C08EBB-C328-460E-AF3C-7EBDA77004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2C75FB1-C899-4A89-8871-3F7F4AF08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CFBAC6F-E65A-44B9-B1E1-BCE58FB7A0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Hubwoo_web2</Template>
  <TotalTime>33781</TotalTime>
  <Words>3575</Words>
  <Application>Microsoft Office PowerPoint</Application>
  <PresentationFormat>Widescreen</PresentationFormat>
  <Paragraphs>414</Paragraphs>
  <Slides>60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60</vt:i4>
      </vt:variant>
    </vt:vector>
  </HeadingPairs>
  <TitlesOfParts>
    <vt:vector size="79" baseType="lpstr">
      <vt:lpstr>Arial</vt:lpstr>
      <vt:lpstr>Arial (Body)</vt:lpstr>
      <vt:lpstr>Calibri</vt:lpstr>
      <vt:lpstr>Gill Sans</vt:lpstr>
      <vt:lpstr>GillSans</vt:lpstr>
      <vt:lpstr>Verdana</vt:lpstr>
      <vt:lpstr>Wingdings</vt:lpstr>
      <vt:lpstr>Wingdings 2</vt:lpstr>
      <vt:lpstr>Modèle par défaut</vt:lpstr>
      <vt:lpstr>Conception personnalisée</vt:lpstr>
      <vt:lpstr>1_Conception personnalisée</vt:lpstr>
      <vt:lpstr>14_Thème Office</vt:lpstr>
      <vt:lpstr>2_Conception personnalisée</vt:lpstr>
      <vt:lpstr>3_Conception personnalisée</vt:lpstr>
      <vt:lpstr>4_Conception personnalisée</vt:lpstr>
      <vt:lpstr>2_Custom Design</vt:lpstr>
      <vt:lpstr>Theme1</vt:lpstr>
      <vt:lpstr>Hubwoo PPT Template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cc-hubwoo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Banez</cp:lastModifiedBy>
  <cp:revision>1070</cp:revision>
  <dcterms:created xsi:type="dcterms:W3CDTF">2009-04-07T19:29:59Z</dcterms:created>
  <dcterms:modified xsi:type="dcterms:W3CDTF">2019-11-26T10:27:00Z</dcterms:modified>
</cp:coreProperties>
</file>